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88" r:id="rId2"/>
    <p:sldId id="305" r:id="rId3"/>
    <p:sldId id="278" r:id="rId4"/>
    <p:sldId id="313" r:id="rId5"/>
    <p:sldId id="319" r:id="rId6"/>
    <p:sldId id="324" r:id="rId7"/>
    <p:sldId id="320" r:id="rId8"/>
    <p:sldId id="328" r:id="rId9"/>
    <p:sldId id="294" r:id="rId10"/>
    <p:sldId id="256" r:id="rId11"/>
    <p:sldId id="289" r:id="rId12"/>
    <p:sldId id="307" r:id="rId13"/>
    <p:sldId id="306" r:id="rId14"/>
    <p:sldId id="329" r:id="rId15"/>
    <p:sldId id="325" r:id="rId16"/>
    <p:sldId id="327" r:id="rId17"/>
    <p:sldId id="304" r:id="rId18"/>
    <p:sldId id="311" r:id="rId19"/>
    <p:sldId id="310" r:id="rId20"/>
    <p:sldId id="296" r:id="rId21"/>
    <p:sldId id="297" r:id="rId22"/>
    <p:sldId id="298" r:id="rId23"/>
    <p:sldId id="299" r:id="rId24"/>
    <p:sldId id="300" r:id="rId25"/>
    <p:sldId id="308" r:id="rId26"/>
    <p:sldId id="312" r:id="rId27"/>
    <p:sldId id="315" r:id="rId28"/>
    <p:sldId id="316" r:id="rId29"/>
    <p:sldId id="314" r:id="rId30"/>
    <p:sldId id="317" r:id="rId31"/>
    <p:sldId id="331" r:id="rId32"/>
    <p:sldId id="330" r:id="rId33"/>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89011" autoAdjust="0"/>
  </p:normalViewPr>
  <p:slideViewPr>
    <p:cSldViewPr>
      <p:cViewPr varScale="1">
        <p:scale>
          <a:sx n="117" d="100"/>
          <a:sy n="117" d="100"/>
        </p:scale>
        <p:origin x="1428"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fld id="{802C76C1-6B2E-4497-ADE6-E5C700B9B3B9}" type="datetimeFigureOut">
              <a:rPr lang="en-US" smtClean="0"/>
              <a:t>1/25/2017</a:t>
            </a:fld>
            <a:endParaRPr lang="en-US"/>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fld id="{1BA48426-93C4-4752-86D7-9C42A2F9D914}" type="slidenum">
              <a:rPr lang="en-US" smtClean="0"/>
              <a:t>‹#›</a:t>
            </a:fld>
            <a:endParaRPr lang="en-US"/>
          </a:p>
        </p:txBody>
      </p:sp>
    </p:spTree>
    <p:extLst>
      <p:ext uri="{BB962C8B-B14F-4D97-AF65-F5344CB8AC3E}">
        <p14:creationId xmlns:p14="http://schemas.microsoft.com/office/powerpoint/2010/main" val="2139147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9138D589-91FE-44DD-9EA5-A510AFA9A99E}" type="datetimeFigureOut">
              <a:rPr lang="en-US" smtClean="0"/>
              <a:t>1/25/2017</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CBE82CCF-A578-4E72-A629-96DB8796E4DE}" type="slidenum">
              <a:rPr lang="en-US" smtClean="0"/>
              <a:t>‹#›</a:t>
            </a:fld>
            <a:endParaRPr lang="en-US"/>
          </a:p>
        </p:txBody>
      </p:sp>
    </p:spTree>
    <p:extLst>
      <p:ext uri="{BB962C8B-B14F-4D97-AF65-F5344CB8AC3E}">
        <p14:creationId xmlns:p14="http://schemas.microsoft.com/office/powerpoint/2010/main" val="2998161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Melinda,</a:t>
            </a:r>
            <a:r>
              <a:rPr lang="en-US" baseline="0" dirty="0" smtClean="0"/>
              <a:t> Kate and Allie – do a little acting introduction.  Allie starts pulling all kinds of items out of her suitcase and says, hey what am I going to wear to school today?  She pulls out a shirt and Kate says, “no that’s too…(make up something)” and Melinda says, “yeah sure that looks good – looking at her watch as if it’s taking too much time.”  Allie is frustrated b/c Kate and Melinda make her nuts and she finally just says – “I give up, I’m going to cry!  I have NOTHING TO WEAR!”</a:t>
            </a:r>
          </a:p>
          <a:p>
            <a:endParaRPr lang="en-US" baseline="0" dirty="0" smtClean="0"/>
          </a:p>
          <a:p>
            <a:r>
              <a:rPr lang="en-US" baseline="0" dirty="0" smtClean="0"/>
              <a:t>Melinda – do you ever feel this way?  I know I sure do.  I can remember being in middle and high school thinking that nothing I had in my closet was cool enough, looked good enough or would ever make me look and feel awesome… middle and high </a:t>
            </a:r>
            <a:r>
              <a:rPr lang="en-US" baseline="0" dirty="0" err="1" smtClean="0"/>
              <a:t>schoolers</a:t>
            </a:r>
            <a:r>
              <a:rPr lang="en-US" baseline="0" dirty="0" smtClean="0"/>
              <a:t> are no different today.  More often than not, young people tend to dress in styles that are trendy and not necessarily the best look for them.  Regardless of their body type or budget, today we are excited to share a lesson plan with you that can help students better understand themselves and how to dress appropriately for any setting.  As we’ve all heard before, you only get one chance to make a good first impression.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BE82CCF-A578-4E72-A629-96DB8796E4DE}" type="slidenum">
              <a:rPr lang="en-US" smtClean="0"/>
              <a:t>1</a:t>
            </a:fld>
            <a:endParaRPr lang="en-US"/>
          </a:p>
        </p:txBody>
      </p:sp>
    </p:spTree>
    <p:extLst>
      <p:ext uri="{BB962C8B-B14F-4D97-AF65-F5344CB8AC3E}">
        <p14:creationId xmlns:p14="http://schemas.microsoft.com/office/powerpoint/2010/main" val="3471786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Allie</a:t>
            </a:r>
            <a:endParaRPr lang="en-US" dirty="0"/>
          </a:p>
        </p:txBody>
      </p:sp>
      <p:sp>
        <p:nvSpPr>
          <p:cNvPr id="4" name="Slide Number Placeholder 3"/>
          <p:cNvSpPr>
            <a:spLocks noGrp="1"/>
          </p:cNvSpPr>
          <p:nvPr>
            <p:ph type="sldNum" sz="quarter" idx="10"/>
          </p:nvPr>
        </p:nvSpPr>
        <p:spPr/>
        <p:txBody>
          <a:bodyPr/>
          <a:lstStyle/>
          <a:p>
            <a:fld id="{CBE82CCF-A578-4E72-A629-96DB8796E4DE}" type="slidenum">
              <a:rPr lang="en-US" smtClean="0"/>
              <a:t>10</a:t>
            </a:fld>
            <a:endParaRPr lang="en-US"/>
          </a:p>
        </p:txBody>
      </p:sp>
    </p:spTree>
    <p:extLst>
      <p:ext uri="{BB962C8B-B14F-4D97-AF65-F5344CB8AC3E}">
        <p14:creationId xmlns:p14="http://schemas.microsoft.com/office/powerpoint/2010/main" val="2807234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Allie</a:t>
            </a:r>
            <a:endParaRPr lang="en-US" dirty="0"/>
          </a:p>
        </p:txBody>
      </p:sp>
      <p:sp>
        <p:nvSpPr>
          <p:cNvPr id="4" name="Slide Number Placeholder 3"/>
          <p:cNvSpPr>
            <a:spLocks noGrp="1"/>
          </p:cNvSpPr>
          <p:nvPr>
            <p:ph type="sldNum" sz="quarter" idx="10"/>
          </p:nvPr>
        </p:nvSpPr>
        <p:spPr/>
        <p:txBody>
          <a:bodyPr/>
          <a:lstStyle/>
          <a:p>
            <a:fld id="{CBE82CCF-A578-4E72-A629-96DB8796E4DE}" type="slidenum">
              <a:rPr lang="en-US" smtClean="0"/>
              <a:t>11</a:t>
            </a:fld>
            <a:endParaRPr lang="en-US"/>
          </a:p>
        </p:txBody>
      </p:sp>
    </p:spTree>
    <p:extLst>
      <p:ext uri="{BB962C8B-B14F-4D97-AF65-F5344CB8AC3E}">
        <p14:creationId xmlns:p14="http://schemas.microsoft.com/office/powerpoint/2010/main" val="2089320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Allie</a:t>
            </a:r>
            <a:endParaRPr lang="en-US" dirty="0"/>
          </a:p>
        </p:txBody>
      </p:sp>
      <p:sp>
        <p:nvSpPr>
          <p:cNvPr id="4" name="Slide Number Placeholder 3"/>
          <p:cNvSpPr>
            <a:spLocks noGrp="1"/>
          </p:cNvSpPr>
          <p:nvPr>
            <p:ph type="sldNum" sz="quarter" idx="10"/>
          </p:nvPr>
        </p:nvSpPr>
        <p:spPr/>
        <p:txBody>
          <a:bodyPr/>
          <a:lstStyle/>
          <a:p>
            <a:fld id="{CBE82CCF-A578-4E72-A629-96DB8796E4DE}" type="slidenum">
              <a:rPr lang="en-US" smtClean="0"/>
              <a:t>12</a:t>
            </a:fld>
            <a:endParaRPr lang="en-US"/>
          </a:p>
        </p:txBody>
      </p:sp>
    </p:spTree>
    <p:extLst>
      <p:ext uri="{BB962C8B-B14F-4D97-AF65-F5344CB8AC3E}">
        <p14:creationId xmlns:p14="http://schemas.microsoft.com/office/powerpoint/2010/main" val="2366305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Allie</a:t>
            </a:r>
            <a:endParaRPr lang="en-US" dirty="0"/>
          </a:p>
        </p:txBody>
      </p:sp>
      <p:sp>
        <p:nvSpPr>
          <p:cNvPr id="4" name="Slide Number Placeholder 3"/>
          <p:cNvSpPr>
            <a:spLocks noGrp="1"/>
          </p:cNvSpPr>
          <p:nvPr>
            <p:ph type="sldNum" sz="quarter" idx="10"/>
          </p:nvPr>
        </p:nvSpPr>
        <p:spPr/>
        <p:txBody>
          <a:bodyPr/>
          <a:lstStyle/>
          <a:p>
            <a:fld id="{CBE82CCF-A578-4E72-A629-96DB8796E4DE}" type="slidenum">
              <a:rPr lang="en-US" smtClean="0"/>
              <a:t>13</a:t>
            </a:fld>
            <a:endParaRPr lang="en-US"/>
          </a:p>
        </p:txBody>
      </p:sp>
    </p:spTree>
    <p:extLst>
      <p:ext uri="{BB962C8B-B14F-4D97-AF65-F5344CB8AC3E}">
        <p14:creationId xmlns:p14="http://schemas.microsoft.com/office/powerpoint/2010/main" val="3416959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Allie - Hold up colorful</a:t>
            </a:r>
            <a:r>
              <a:rPr lang="en-US" baseline="0" dirty="0" smtClean="0"/>
              <a:t> cards to case your vote!  casual (light blue), business casual (green), professional (red).  (Melinda will provide)</a:t>
            </a:r>
          </a:p>
          <a:p>
            <a:endParaRPr lang="en-US" dirty="0"/>
          </a:p>
        </p:txBody>
      </p:sp>
      <p:sp>
        <p:nvSpPr>
          <p:cNvPr id="4" name="Slide Number Placeholder 3"/>
          <p:cNvSpPr>
            <a:spLocks noGrp="1"/>
          </p:cNvSpPr>
          <p:nvPr>
            <p:ph type="sldNum" sz="quarter" idx="10"/>
          </p:nvPr>
        </p:nvSpPr>
        <p:spPr/>
        <p:txBody>
          <a:bodyPr/>
          <a:lstStyle/>
          <a:p>
            <a:fld id="{CBE82CCF-A578-4E72-A629-96DB8796E4DE}" type="slidenum">
              <a:rPr lang="en-US" smtClean="0"/>
              <a:t>14</a:t>
            </a:fld>
            <a:endParaRPr lang="en-US"/>
          </a:p>
        </p:txBody>
      </p:sp>
    </p:spTree>
    <p:extLst>
      <p:ext uri="{BB962C8B-B14F-4D97-AF65-F5344CB8AC3E}">
        <p14:creationId xmlns:p14="http://schemas.microsoft.com/office/powerpoint/2010/main" val="136608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Allie</a:t>
            </a:r>
          </a:p>
          <a:p>
            <a:r>
              <a:rPr lang="en-US" dirty="0" smtClean="0"/>
              <a:t>1- Business</a:t>
            </a:r>
            <a:r>
              <a:rPr lang="en-US" baseline="0" dirty="0" smtClean="0"/>
              <a:t> Casual</a:t>
            </a:r>
          </a:p>
          <a:p>
            <a:r>
              <a:rPr lang="en-US" baseline="0" dirty="0" smtClean="0"/>
              <a:t>2- Casual</a:t>
            </a:r>
          </a:p>
          <a:p>
            <a:r>
              <a:rPr lang="en-US" baseline="0" dirty="0" smtClean="0"/>
              <a:t>3- Professional</a:t>
            </a:r>
          </a:p>
          <a:p>
            <a:r>
              <a:rPr lang="en-US" baseline="0" dirty="0" smtClean="0"/>
              <a:t>4- Casual</a:t>
            </a:r>
          </a:p>
          <a:p>
            <a:r>
              <a:rPr lang="en-US" baseline="0" dirty="0" smtClean="0"/>
              <a:t>5- Business Casual</a:t>
            </a:r>
          </a:p>
          <a:p>
            <a:r>
              <a:rPr lang="en-US" baseline="0" dirty="0" smtClean="0"/>
              <a:t>6- Casual</a:t>
            </a:r>
            <a:endParaRPr lang="en-US" dirty="0"/>
          </a:p>
        </p:txBody>
      </p:sp>
      <p:sp>
        <p:nvSpPr>
          <p:cNvPr id="4" name="Slide Number Placeholder 3"/>
          <p:cNvSpPr>
            <a:spLocks noGrp="1"/>
          </p:cNvSpPr>
          <p:nvPr>
            <p:ph type="sldNum" sz="quarter" idx="10"/>
          </p:nvPr>
        </p:nvSpPr>
        <p:spPr/>
        <p:txBody>
          <a:bodyPr/>
          <a:lstStyle/>
          <a:p>
            <a:fld id="{CBE82CCF-A578-4E72-A629-96DB8796E4DE}" type="slidenum">
              <a:rPr lang="en-US" smtClean="0"/>
              <a:t>15</a:t>
            </a:fld>
            <a:endParaRPr lang="en-US"/>
          </a:p>
        </p:txBody>
      </p:sp>
    </p:spTree>
    <p:extLst>
      <p:ext uri="{BB962C8B-B14F-4D97-AF65-F5344CB8AC3E}">
        <p14:creationId xmlns:p14="http://schemas.microsoft.com/office/powerpoint/2010/main" val="3079937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Allie</a:t>
            </a:r>
          </a:p>
          <a:p>
            <a:r>
              <a:rPr lang="en-US" dirty="0" smtClean="0"/>
              <a:t>1- Casual</a:t>
            </a:r>
          </a:p>
          <a:p>
            <a:r>
              <a:rPr lang="en-US" dirty="0" smtClean="0"/>
              <a:t>2- Casual</a:t>
            </a:r>
          </a:p>
          <a:p>
            <a:r>
              <a:rPr lang="en-US" dirty="0" smtClean="0"/>
              <a:t>3-</a:t>
            </a:r>
            <a:r>
              <a:rPr lang="en-US" baseline="0" dirty="0" smtClean="0"/>
              <a:t> Business Casual</a:t>
            </a:r>
          </a:p>
          <a:p>
            <a:r>
              <a:rPr lang="en-US" baseline="0" dirty="0" smtClean="0"/>
              <a:t>4- Casual</a:t>
            </a:r>
          </a:p>
          <a:p>
            <a:r>
              <a:rPr lang="en-US" baseline="0" dirty="0" smtClean="0"/>
              <a:t>5- Business Casual</a:t>
            </a:r>
          </a:p>
          <a:p>
            <a:r>
              <a:rPr lang="en-US" baseline="0" dirty="0" smtClean="0"/>
              <a:t>6- Professional</a:t>
            </a:r>
            <a:endParaRPr lang="en-US" dirty="0"/>
          </a:p>
        </p:txBody>
      </p:sp>
      <p:sp>
        <p:nvSpPr>
          <p:cNvPr id="4" name="Slide Number Placeholder 3"/>
          <p:cNvSpPr>
            <a:spLocks noGrp="1"/>
          </p:cNvSpPr>
          <p:nvPr>
            <p:ph type="sldNum" sz="quarter" idx="10"/>
          </p:nvPr>
        </p:nvSpPr>
        <p:spPr/>
        <p:txBody>
          <a:bodyPr/>
          <a:lstStyle/>
          <a:p>
            <a:fld id="{CBE82CCF-A578-4E72-A629-96DB8796E4DE}" type="slidenum">
              <a:rPr lang="en-US" smtClean="0"/>
              <a:t>16</a:t>
            </a:fld>
            <a:endParaRPr lang="en-US"/>
          </a:p>
        </p:txBody>
      </p:sp>
    </p:spTree>
    <p:extLst>
      <p:ext uri="{BB962C8B-B14F-4D97-AF65-F5344CB8AC3E}">
        <p14:creationId xmlns:p14="http://schemas.microsoft.com/office/powerpoint/2010/main" val="3610637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Allie – here you could play This or That or do it after the group does</a:t>
            </a:r>
            <a:r>
              <a:rPr lang="en-US" baseline="0" dirty="0" smtClean="0"/>
              <a:t> the classes of apparel.</a:t>
            </a:r>
            <a:endParaRPr lang="en-US" dirty="0"/>
          </a:p>
        </p:txBody>
      </p:sp>
      <p:sp>
        <p:nvSpPr>
          <p:cNvPr id="4" name="Slide Number Placeholder 3"/>
          <p:cNvSpPr>
            <a:spLocks noGrp="1"/>
          </p:cNvSpPr>
          <p:nvPr>
            <p:ph type="sldNum" sz="quarter" idx="10"/>
          </p:nvPr>
        </p:nvSpPr>
        <p:spPr/>
        <p:txBody>
          <a:bodyPr/>
          <a:lstStyle/>
          <a:p>
            <a:fld id="{CBE82CCF-A578-4E72-A629-96DB8796E4DE}" type="slidenum">
              <a:rPr lang="en-US" smtClean="0"/>
              <a:t>17</a:t>
            </a:fld>
            <a:endParaRPr lang="en-US"/>
          </a:p>
        </p:txBody>
      </p:sp>
    </p:spTree>
    <p:extLst>
      <p:ext uri="{BB962C8B-B14F-4D97-AF65-F5344CB8AC3E}">
        <p14:creationId xmlns:p14="http://schemas.microsoft.com/office/powerpoint/2010/main" val="1771486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Melinda– </a:t>
            </a:r>
            <a:r>
              <a:rPr lang="en-US" dirty="0" smtClean="0"/>
              <a:t>explain importance</a:t>
            </a:r>
            <a:r>
              <a:rPr lang="en-US" baseline="0" dirty="0" smtClean="0"/>
              <a:t> of using dress as an opportunity to teach decision making skills and strategies</a:t>
            </a:r>
            <a:endParaRPr lang="en-US" dirty="0"/>
          </a:p>
        </p:txBody>
      </p:sp>
      <p:sp>
        <p:nvSpPr>
          <p:cNvPr id="4" name="Slide Number Placeholder 3"/>
          <p:cNvSpPr>
            <a:spLocks noGrp="1"/>
          </p:cNvSpPr>
          <p:nvPr>
            <p:ph type="sldNum" sz="quarter" idx="10"/>
          </p:nvPr>
        </p:nvSpPr>
        <p:spPr/>
        <p:txBody>
          <a:bodyPr/>
          <a:lstStyle/>
          <a:p>
            <a:fld id="{CBE82CCF-A578-4E72-A629-96DB8796E4DE}" type="slidenum">
              <a:rPr lang="en-US" smtClean="0"/>
              <a:t>18</a:t>
            </a:fld>
            <a:endParaRPr lang="en-US"/>
          </a:p>
        </p:txBody>
      </p:sp>
    </p:spTree>
    <p:extLst>
      <p:ext uri="{BB962C8B-B14F-4D97-AF65-F5344CB8AC3E}">
        <p14:creationId xmlns:p14="http://schemas.microsoft.com/office/powerpoint/2010/main" val="1543664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Melinda</a:t>
            </a:r>
            <a:endParaRPr lang="en-US" dirty="0"/>
          </a:p>
        </p:txBody>
      </p:sp>
      <p:sp>
        <p:nvSpPr>
          <p:cNvPr id="4" name="Slide Number Placeholder 3"/>
          <p:cNvSpPr>
            <a:spLocks noGrp="1"/>
          </p:cNvSpPr>
          <p:nvPr>
            <p:ph type="sldNum" sz="quarter" idx="10"/>
          </p:nvPr>
        </p:nvSpPr>
        <p:spPr/>
        <p:txBody>
          <a:bodyPr/>
          <a:lstStyle/>
          <a:p>
            <a:fld id="{CBE82CCF-A578-4E72-A629-96DB8796E4DE}" type="slidenum">
              <a:rPr lang="en-US" smtClean="0"/>
              <a:t>19</a:t>
            </a:fld>
            <a:endParaRPr lang="en-US"/>
          </a:p>
        </p:txBody>
      </p:sp>
    </p:spTree>
    <p:extLst>
      <p:ext uri="{BB962C8B-B14F-4D97-AF65-F5344CB8AC3E}">
        <p14:creationId xmlns:p14="http://schemas.microsoft.com/office/powerpoint/2010/main" val="1605798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Melinda – Introduce</a:t>
            </a:r>
            <a:r>
              <a:rPr lang="en-US" baseline="0" dirty="0" smtClean="0"/>
              <a:t> myself and what I do, experience working with youth.  </a:t>
            </a:r>
          </a:p>
          <a:p>
            <a:endParaRPr lang="en-US" baseline="0" dirty="0" smtClean="0"/>
          </a:p>
          <a:p>
            <a:r>
              <a:rPr lang="en-US" dirty="0" smtClean="0"/>
              <a:t>Learning</a:t>
            </a:r>
            <a:r>
              <a:rPr lang="en-US" baseline="0" dirty="0" smtClean="0"/>
              <a:t> to d</a:t>
            </a:r>
            <a:r>
              <a:rPr lang="en-US" dirty="0" smtClean="0"/>
              <a:t>ress</a:t>
            </a:r>
            <a:r>
              <a:rPr lang="en-US" baseline="0" dirty="0" smtClean="0"/>
              <a:t> for all types of occasions is a very important skill!  As a middle or high school student, we know the goal is to be comfortable – but being comfortable is more about appropriate styles and fit and less about wearing yoga pants and a way too big t-shirt.  That attire is only appropriate for exercising, as pajamas or lounging around at home!</a:t>
            </a:r>
          </a:p>
          <a:p>
            <a:endParaRPr lang="en-US" baseline="0" dirty="0" smtClean="0"/>
          </a:p>
          <a:p>
            <a:r>
              <a:rPr lang="en-US" baseline="0" dirty="0" smtClean="0"/>
              <a:t>Whether going to a wedding, funeral, club competition or an awards program; middle and high school youth need to be well informed so that they can build confidence and feel a sense of belonging in any setting.  It’s a terrible feeling to walk in to any room or setting and realize you were not prepared.  And for some youth, it may never even hit them until someone says something rude because of their appearance.</a:t>
            </a:r>
          </a:p>
          <a:p>
            <a:endParaRPr lang="en-US" baseline="0" dirty="0" smtClean="0"/>
          </a:p>
          <a:p>
            <a:r>
              <a:rPr lang="en-US" baseline="0" dirty="0" smtClean="0"/>
              <a:t>Last, we’ll drop nuggets to youth about making wise choices without over spending, yet another very important life skill.</a:t>
            </a:r>
          </a:p>
          <a:p>
            <a:endParaRPr lang="en-US" baseline="0" dirty="0" smtClean="0"/>
          </a:p>
          <a:p>
            <a:r>
              <a:rPr lang="en-US" baseline="0" dirty="0" smtClean="0"/>
              <a:t>Ref:  Texas Education Agency 2014  http://cte.sfasu.edu/wp-content/uploads/2014/04/Dress-For-Success-Presentation-Notes.pdf</a:t>
            </a:r>
          </a:p>
          <a:p>
            <a:endParaRPr lang="en-US" dirty="0"/>
          </a:p>
        </p:txBody>
      </p:sp>
      <p:sp>
        <p:nvSpPr>
          <p:cNvPr id="4" name="Slide Number Placeholder 3"/>
          <p:cNvSpPr>
            <a:spLocks noGrp="1"/>
          </p:cNvSpPr>
          <p:nvPr>
            <p:ph type="sldNum" sz="quarter" idx="10"/>
          </p:nvPr>
        </p:nvSpPr>
        <p:spPr/>
        <p:txBody>
          <a:bodyPr/>
          <a:lstStyle/>
          <a:p>
            <a:fld id="{CBE82CCF-A578-4E72-A629-96DB8796E4DE}" type="slidenum">
              <a:rPr lang="en-US" smtClean="0"/>
              <a:t>2</a:t>
            </a:fld>
            <a:endParaRPr lang="en-US"/>
          </a:p>
        </p:txBody>
      </p:sp>
    </p:spTree>
    <p:extLst>
      <p:ext uri="{BB962C8B-B14F-4D97-AF65-F5344CB8AC3E}">
        <p14:creationId xmlns:p14="http://schemas.microsoft.com/office/powerpoint/2010/main" val="961685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9666" indent="-292179">
              <a:defRPr>
                <a:solidFill>
                  <a:schemeClr val="tx1"/>
                </a:solidFill>
                <a:latin typeface="Arial" charset="0"/>
              </a:defRPr>
            </a:lvl2pPr>
            <a:lvl3pPr marL="1168718" indent="-233744">
              <a:defRPr>
                <a:solidFill>
                  <a:schemeClr val="tx1"/>
                </a:solidFill>
                <a:latin typeface="Arial" charset="0"/>
              </a:defRPr>
            </a:lvl3pPr>
            <a:lvl4pPr marL="1636205" indent="-233744">
              <a:defRPr>
                <a:solidFill>
                  <a:schemeClr val="tx1"/>
                </a:solidFill>
                <a:latin typeface="Arial" charset="0"/>
              </a:defRPr>
            </a:lvl4pPr>
            <a:lvl5pPr marL="2103692" indent="-233744">
              <a:defRPr>
                <a:solidFill>
                  <a:schemeClr val="tx1"/>
                </a:solidFill>
                <a:latin typeface="Arial" charset="0"/>
              </a:defRPr>
            </a:lvl5pPr>
            <a:lvl6pPr marL="2571179" indent="-233744" eaLnBrk="0" fontAlgn="base" hangingPunct="0">
              <a:spcBef>
                <a:spcPct val="0"/>
              </a:spcBef>
              <a:spcAft>
                <a:spcPct val="0"/>
              </a:spcAft>
              <a:defRPr>
                <a:solidFill>
                  <a:schemeClr val="tx1"/>
                </a:solidFill>
                <a:latin typeface="Arial" charset="0"/>
              </a:defRPr>
            </a:lvl6pPr>
            <a:lvl7pPr marL="3038666" indent="-233744" eaLnBrk="0" fontAlgn="base" hangingPunct="0">
              <a:spcBef>
                <a:spcPct val="0"/>
              </a:spcBef>
              <a:spcAft>
                <a:spcPct val="0"/>
              </a:spcAft>
              <a:defRPr>
                <a:solidFill>
                  <a:schemeClr val="tx1"/>
                </a:solidFill>
                <a:latin typeface="Arial" charset="0"/>
              </a:defRPr>
            </a:lvl7pPr>
            <a:lvl8pPr marL="3506153" indent="-233744" eaLnBrk="0" fontAlgn="base" hangingPunct="0">
              <a:spcBef>
                <a:spcPct val="0"/>
              </a:spcBef>
              <a:spcAft>
                <a:spcPct val="0"/>
              </a:spcAft>
              <a:defRPr>
                <a:solidFill>
                  <a:schemeClr val="tx1"/>
                </a:solidFill>
                <a:latin typeface="Arial" charset="0"/>
              </a:defRPr>
            </a:lvl8pPr>
            <a:lvl9pPr marL="3973640" indent="-233744" eaLnBrk="0" fontAlgn="base" hangingPunct="0">
              <a:spcBef>
                <a:spcPct val="0"/>
              </a:spcBef>
              <a:spcAft>
                <a:spcPct val="0"/>
              </a:spcAft>
              <a:defRPr>
                <a:solidFill>
                  <a:schemeClr val="tx1"/>
                </a:solidFill>
                <a:latin typeface="Arial" charset="0"/>
              </a:defRPr>
            </a:lvl9pPr>
          </a:lstStyle>
          <a:p>
            <a:fld id="{96734BC8-765B-4F7E-85F3-8FD10FDE94EB}" type="slidenum">
              <a:rPr lang="en-US" altLang="en-US"/>
              <a:pPr/>
              <a:t>20</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Melinda </a:t>
            </a:r>
            <a:r>
              <a:rPr lang="en-US" altLang="en-US" dirty="0" smtClean="0"/>
              <a:t>The </a:t>
            </a:r>
            <a:r>
              <a:rPr lang="en-US" altLang="en-US" dirty="0" smtClean="0"/>
              <a:t>first step is to identify the situation.  For example - - - I need to choose an outfit to wear at 4-H camp.</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9666" indent="-292179">
              <a:defRPr>
                <a:solidFill>
                  <a:schemeClr val="tx1"/>
                </a:solidFill>
                <a:latin typeface="Arial" charset="0"/>
              </a:defRPr>
            </a:lvl2pPr>
            <a:lvl3pPr marL="1168718" indent="-233744">
              <a:defRPr>
                <a:solidFill>
                  <a:schemeClr val="tx1"/>
                </a:solidFill>
                <a:latin typeface="Arial" charset="0"/>
              </a:defRPr>
            </a:lvl3pPr>
            <a:lvl4pPr marL="1636205" indent="-233744">
              <a:defRPr>
                <a:solidFill>
                  <a:schemeClr val="tx1"/>
                </a:solidFill>
                <a:latin typeface="Arial" charset="0"/>
              </a:defRPr>
            </a:lvl4pPr>
            <a:lvl5pPr marL="2103692" indent="-233744">
              <a:defRPr>
                <a:solidFill>
                  <a:schemeClr val="tx1"/>
                </a:solidFill>
                <a:latin typeface="Arial" charset="0"/>
              </a:defRPr>
            </a:lvl5pPr>
            <a:lvl6pPr marL="2571179" indent="-233744" eaLnBrk="0" fontAlgn="base" hangingPunct="0">
              <a:spcBef>
                <a:spcPct val="0"/>
              </a:spcBef>
              <a:spcAft>
                <a:spcPct val="0"/>
              </a:spcAft>
              <a:defRPr>
                <a:solidFill>
                  <a:schemeClr val="tx1"/>
                </a:solidFill>
                <a:latin typeface="Arial" charset="0"/>
              </a:defRPr>
            </a:lvl6pPr>
            <a:lvl7pPr marL="3038666" indent="-233744" eaLnBrk="0" fontAlgn="base" hangingPunct="0">
              <a:spcBef>
                <a:spcPct val="0"/>
              </a:spcBef>
              <a:spcAft>
                <a:spcPct val="0"/>
              </a:spcAft>
              <a:defRPr>
                <a:solidFill>
                  <a:schemeClr val="tx1"/>
                </a:solidFill>
                <a:latin typeface="Arial" charset="0"/>
              </a:defRPr>
            </a:lvl7pPr>
            <a:lvl8pPr marL="3506153" indent="-233744" eaLnBrk="0" fontAlgn="base" hangingPunct="0">
              <a:spcBef>
                <a:spcPct val="0"/>
              </a:spcBef>
              <a:spcAft>
                <a:spcPct val="0"/>
              </a:spcAft>
              <a:defRPr>
                <a:solidFill>
                  <a:schemeClr val="tx1"/>
                </a:solidFill>
                <a:latin typeface="Arial" charset="0"/>
              </a:defRPr>
            </a:lvl8pPr>
            <a:lvl9pPr marL="3973640" indent="-233744" eaLnBrk="0" fontAlgn="base" hangingPunct="0">
              <a:spcBef>
                <a:spcPct val="0"/>
              </a:spcBef>
              <a:spcAft>
                <a:spcPct val="0"/>
              </a:spcAft>
              <a:defRPr>
                <a:solidFill>
                  <a:schemeClr val="tx1"/>
                </a:solidFill>
                <a:latin typeface="Arial" charset="0"/>
              </a:defRPr>
            </a:lvl9pPr>
          </a:lstStyle>
          <a:p>
            <a:fld id="{AE76E173-C206-4D16-8C34-D4E2077948BB}" type="slidenum">
              <a:rPr lang="en-US" altLang="en-US"/>
              <a:pPr/>
              <a:t>21</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Melinda </a:t>
            </a:r>
            <a:r>
              <a:rPr lang="en-US" altLang="en-US" dirty="0" smtClean="0"/>
              <a:t>The </a:t>
            </a:r>
            <a:r>
              <a:rPr lang="en-US" altLang="en-US" dirty="0" smtClean="0"/>
              <a:t>second step is to analyze the situation.  4-H events have a dress code.  Underwear must be worn, but not seen.  All sandals must have a heel strap.  No short shorts.  Clothing must not have slogans that violate the code of conduct.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9666" indent="-292179">
              <a:defRPr>
                <a:solidFill>
                  <a:schemeClr val="tx1"/>
                </a:solidFill>
                <a:latin typeface="Arial" charset="0"/>
              </a:defRPr>
            </a:lvl2pPr>
            <a:lvl3pPr marL="1168718" indent="-233744">
              <a:defRPr>
                <a:solidFill>
                  <a:schemeClr val="tx1"/>
                </a:solidFill>
                <a:latin typeface="Arial" charset="0"/>
              </a:defRPr>
            </a:lvl3pPr>
            <a:lvl4pPr marL="1636205" indent="-233744">
              <a:defRPr>
                <a:solidFill>
                  <a:schemeClr val="tx1"/>
                </a:solidFill>
                <a:latin typeface="Arial" charset="0"/>
              </a:defRPr>
            </a:lvl4pPr>
            <a:lvl5pPr marL="2103692" indent="-233744">
              <a:defRPr>
                <a:solidFill>
                  <a:schemeClr val="tx1"/>
                </a:solidFill>
                <a:latin typeface="Arial" charset="0"/>
              </a:defRPr>
            </a:lvl5pPr>
            <a:lvl6pPr marL="2571179" indent="-233744" eaLnBrk="0" fontAlgn="base" hangingPunct="0">
              <a:spcBef>
                <a:spcPct val="0"/>
              </a:spcBef>
              <a:spcAft>
                <a:spcPct val="0"/>
              </a:spcAft>
              <a:defRPr>
                <a:solidFill>
                  <a:schemeClr val="tx1"/>
                </a:solidFill>
                <a:latin typeface="Arial" charset="0"/>
              </a:defRPr>
            </a:lvl6pPr>
            <a:lvl7pPr marL="3038666" indent="-233744" eaLnBrk="0" fontAlgn="base" hangingPunct="0">
              <a:spcBef>
                <a:spcPct val="0"/>
              </a:spcBef>
              <a:spcAft>
                <a:spcPct val="0"/>
              </a:spcAft>
              <a:defRPr>
                <a:solidFill>
                  <a:schemeClr val="tx1"/>
                </a:solidFill>
                <a:latin typeface="Arial" charset="0"/>
              </a:defRPr>
            </a:lvl7pPr>
            <a:lvl8pPr marL="3506153" indent="-233744" eaLnBrk="0" fontAlgn="base" hangingPunct="0">
              <a:spcBef>
                <a:spcPct val="0"/>
              </a:spcBef>
              <a:spcAft>
                <a:spcPct val="0"/>
              </a:spcAft>
              <a:defRPr>
                <a:solidFill>
                  <a:schemeClr val="tx1"/>
                </a:solidFill>
                <a:latin typeface="Arial" charset="0"/>
              </a:defRPr>
            </a:lvl8pPr>
            <a:lvl9pPr marL="3973640" indent="-233744" eaLnBrk="0" fontAlgn="base" hangingPunct="0">
              <a:spcBef>
                <a:spcPct val="0"/>
              </a:spcBef>
              <a:spcAft>
                <a:spcPct val="0"/>
              </a:spcAft>
              <a:defRPr>
                <a:solidFill>
                  <a:schemeClr val="tx1"/>
                </a:solidFill>
                <a:latin typeface="Arial" charset="0"/>
              </a:defRPr>
            </a:lvl9pPr>
          </a:lstStyle>
          <a:p>
            <a:fld id="{7371CD74-1C2B-4F72-8C05-4DE668296C26}" type="slidenum">
              <a:rPr lang="en-US" altLang="en-US"/>
              <a:pPr/>
              <a:t>22</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Melinda </a:t>
            </a:r>
            <a:r>
              <a:rPr lang="en-US" altLang="en-US" dirty="0" smtClean="0"/>
              <a:t>Let’s </a:t>
            </a:r>
            <a:r>
              <a:rPr lang="en-US" altLang="en-US" dirty="0" smtClean="0"/>
              <a:t>see what clothing is in my drawers and my closet.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9666" indent="-292179">
              <a:defRPr>
                <a:solidFill>
                  <a:schemeClr val="tx1"/>
                </a:solidFill>
                <a:latin typeface="Arial" charset="0"/>
              </a:defRPr>
            </a:lvl2pPr>
            <a:lvl3pPr marL="1168718" indent="-233744">
              <a:defRPr>
                <a:solidFill>
                  <a:schemeClr val="tx1"/>
                </a:solidFill>
                <a:latin typeface="Arial" charset="0"/>
              </a:defRPr>
            </a:lvl3pPr>
            <a:lvl4pPr marL="1636205" indent="-233744">
              <a:defRPr>
                <a:solidFill>
                  <a:schemeClr val="tx1"/>
                </a:solidFill>
                <a:latin typeface="Arial" charset="0"/>
              </a:defRPr>
            </a:lvl4pPr>
            <a:lvl5pPr marL="2103692" indent="-233744">
              <a:defRPr>
                <a:solidFill>
                  <a:schemeClr val="tx1"/>
                </a:solidFill>
                <a:latin typeface="Arial" charset="0"/>
              </a:defRPr>
            </a:lvl5pPr>
            <a:lvl6pPr marL="2571179" indent="-233744" eaLnBrk="0" fontAlgn="base" hangingPunct="0">
              <a:spcBef>
                <a:spcPct val="0"/>
              </a:spcBef>
              <a:spcAft>
                <a:spcPct val="0"/>
              </a:spcAft>
              <a:defRPr>
                <a:solidFill>
                  <a:schemeClr val="tx1"/>
                </a:solidFill>
                <a:latin typeface="Arial" charset="0"/>
              </a:defRPr>
            </a:lvl6pPr>
            <a:lvl7pPr marL="3038666" indent="-233744" eaLnBrk="0" fontAlgn="base" hangingPunct="0">
              <a:spcBef>
                <a:spcPct val="0"/>
              </a:spcBef>
              <a:spcAft>
                <a:spcPct val="0"/>
              </a:spcAft>
              <a:defRPr>
                <a:solidFill>
                  <a:schemeClr val="tx1"/>
                </a:solidFill>
                <a:latin typeface="Arial" charset="0"/>
              </a:defRPr>
            </a:lvl7pPr>
            <a:lvl8pPr marL="3506153" indent="-233744" eaLnBrk="0" fontAlgn="base" hangingPunct="0">
              <a:spcBef>
                <a:spcPct val="0"/>
              </a:spcBef>
              <a:spcAft>
                <a:spcPct val="0"/>
              </a:spcAft>
              <a:defRPr>
                <a:solidFill>
                  <a:schemeClr val="tx1"/>
                </a:solidFill>
                <a:latin typeface="Arial" charset="0"/>
              </a:defRPr>
            </a:lvl8pPr>
            <a:lvl9pPr marL="3973640" indent="-233744" eaLnBrk="0" fontAlgn="base" hangingPunct="0">
              <a:spcBef>
                <a:spcPct val="0"/>
              </a:spcBef>
              <a:spcAft>
                <a:spcPct val="0"/>
              </a:spcAft>
              <a:defRPr>
                <a:solidFill>
                  <a:schemeClr val="tx1"/>
                </a:solidFill>
                <a:latin typeface="Arial" charset="0"/>
              </a:defRPr>
            </a:lvl9pPr>
          </a:lstStyle>
          <a:p>
            <a:fld id="{2A045205-B43E-42A1-97DF-66A295642EAB}" type="slidenum">
              <a:rPr lang="en-US" altLang="en-US"/>
              <a:pPr/>
              <a:t>23</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Melinda</a:t>
            </a:r>
            <a:endParaRPr lang="en-US" altLang="en-US" dirty="0" smtClean="0"/>
          </a:p>
          <a:p>
            <a:pPr eaLnBrk="1" hangingPunct="1"/>
            <a:r>
              <a:rPr lang="en-US" altLang="en-US" dirty="0" smtClean="0"/>
              <a:t>I really love this shirt.  Oops, it refers to a bar.  The 4-H Code of Conduct says NO use of alcohol.  This outfit is the bomb, but the only shoes I have to wear are flip flops.  They don’t have heel straps.  If I take this outfit, I have to buy new shoes.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9666" indent="-292179">
              <a:defRPr>
                <a:solidFill>
                  <a:schemeClr val="tx1"/>
                </a:solidFill>
                <a:latin typeface="Arial" charset="0"/>
              </a:defRPr>
            </a:lvl2pPr>
            <a:lvl3pPr marL="1168718" indent="-233744">
              <a:defRPr>
                <a:solidFill>
                  <a:schemeClr val="tx1"/>
                </a:solidFill>
                <a:latin typeface="Arial" charset="0"/>
              </a:defRPr>
            </a:lvl3pPr>
            <a:lvl4pPr marL="1636205" indent="-233744">
              <a:defRPr>
                <a:solidFill>
                  <a:schemeClr val="tx1"/>
                </a:solidFill>
                <a:latin typeface="Arial" charset="0"/>
              </a:defRPr>
            </a:lvl4pPr>
            <a:lvl5pPr marL="2103692" indent="-233744">
              <a:defRPr>
                <a:solidFill>
                  <a:schemeClr val="tx1"/>
                </a:solidFill>
                <a:latin typeface="Arial" charset="0"/>
              </a:defRPr>
            </a:lvl5pPr>
            <a:lvl6pPr marL="2571179" indent="-233744" eaLnBrk="0" fontAlgn="base" hangingPunct="0">
              <a:spcBef>
                <a:spcPct val="0"/>
              </a:spcBef>
              <a:spcAft>
                <a:spcPct val="0"/>
              </a:spcAft>
              <a:defRPr>
                <a:solidFill>
                  <a:schemeClr val="tx1"/>
                </a:solidFill>
                <a:latin typeface="Arial" charset="0"/>
              </a:defRPr>
            </a:lvl6pPr>
            <a:lvl7pPr marL="3038666" indent="-233744" eaLnBrk="0" fontAlgn="base" hangingPunct="0">
              <a:spcBef>
                <a:spcPct val="0"/>
              </a:spcBef>
              <a:spcAft>
                <a:spcPct val="0"/>
              </a:spcAft>
              <a:defRPr>
                <a:solidFill>
                  <a:schemeClr val="tx1"/>
                </a:solidFill>
                <a:latin typeface="Arial" charset="0"/>
              </a:defRPr>
            </a:lvl7pPr>
            <a:lvl8pPr marL="3506153" indent="-233744" eaLnBrk="0" fontAlgn="base" hangingPunct="0">
              <a:spcBef>
                <a:spcPct val="0"/>
              </a:spcBef>
              <a:spcAft>
                <a:spcPct val="0"/>
              </a:spcAft>
              <a:defRPr>
                <a:solidFill>
                  <a:schemeClr val="tx1"/>
                </a:solidFill>
                <a:latin typeface="Arial" charset="0"/>
              </a:defRPr>
            </a:lvl8pPr>
            <a:lvl9pPr marL="3973640" indent="-233744" eaLnBrk="0" fontAlgn="base" hangingPunct="0">
              <a:spcBef>
                <a:spcPct val="0"/>
              </a:spcBef>
              <a:spcAft>
                <a:spcPct val="0"/>
              </a:spcAft>
              <a:defRPr>
                <a:solidFill>
                  <a:schemeClr val="tx1"/>
                </a:solidFill>
                <a:latin typeface="Arial" charset="0"/>
              </a:defRPr>
            </a:lvl9pPr>
          </a:lstStyle>
          <a:p>
            <a:fld id="{976C6DC7-474B-4C4C-AC35-93F37B834300}" type="slidenum">
              <a:rPr lang="en-US" altLang="en-US"/>
              <a:pPr/>
              <a:t>24</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Melinda </a:t>
            </a:r>
            <a:r>
              <a:rPr lang="en-US" altLang="en-US" dirty="0" smtClean="0"/>
              <a:t>You </a:t>
            </a:r>
            <a:r>
              <a:rPr lang="en-US" altLang="en-US" dirty="0" smtClean="0"/>
              <a:t>continue to compare the alternatives to your analysis of the situation until you finally choose an outfit that meets the dress code requirements.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Melinda</a:t>
            </a:r>
            <a:endParaRPr lang="en-US" dirty="0"/>
          </a:p>
        </p:txBody>
      </p:sp>
      <p:sp>
        <p:nvSpPr>
          <p:cNvPr id="4" name="Slide Number Placeholder 3"/>
          <p:cNvSpPr>
            <a:spLocks noGrp="1"/>
          </p:cNvSpPr>
          <p:nvPr>
            <p:ph type="sldNum" sz="quarter" idx="10"/>
          </p:nvPr>
        </p:nvSpPr>
        <p:spPr/>
        <p:txBody>
          <a:bodyPr/>
          <a:lstStyle/>
          <a:p>
            <a:fld id="{CBE82CCF-A578-4E72-A629-96DB8796E4DE}" type="slidenum">
              <a:rPr lang="en-US" smtClean="0"/>
              <a:t>25</a:t>
            </a:fld>
            <a:endParaRPr lang="en-US"/>
          </a:p>
        </p:txBody>
      </p:sp>
    </p:spTree>
    <p:extLst>
      <p:ext uri="{BB962C8B-B14F-4D97-AF65-F5344CB8AC3E}">
        <p14:creationId xmlns:p14="http://schemas.microsoft.com/office/powerpoint/2010/main" val="1445030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Kate - Share a copy of the form and state it’s purpose.</a:t>
            </a:r>
            <a:r>
              <a:rPr lang="en-US" baseline="0" dirty="0" smtClean="0"/>
              <a:t>  (Sometimes when making a big decision – it’s good to take notes.  This is a tool to help with important decision making and comparing options.)</a:t>
            </a:r>
          </a:p>
          <a:p>
            <a:endParaRPr lang="en-US" baseline="0" dirty="0" smtClean="0"/>
          </a:p>
          <a:p>
            <a:r>
              <a:rPr lang="en-US" baseline="0" dirty="0" smtClean="0"/>
              <a:t>Flip it over to Allie to lead the Women’s Blazer activity.</a:t>
            </a:r>
            <a:endParaRPr lang="en-US" dirty="0"/>
          </a:p>
        </p:txBody>
      </p:sp>
      <p:sp>
        <p:nvSpPr>
          <p:cNvPr id="4" name="Slide Number Placeholder 3"/>
          <p:cNvSpPr>
            <a:spLocks noGrp="1"/>
          </p:cNvSpPr>
          <p:nvPr>
            <p:ph type="sldNum" sz="quarter" idx="10"/>
          </p:nvPr>
        </p:nvSpPr>
        <p:spPr/>
        <p:txBody>
          <a:bodyPr/>
          <a:lstStyle/>
          <a:p>
            <a:fld id="{CBE82CCF-A578-4E72-A629-96DB8796E4DE}" type="slidenum">
              <a:rPr lang="en-US" smtClean="0"/>
              <a:t>26</a:t>
            </a:fld>
            <a:endParaRPr lang="en-US"/>
          </a:p>
        </p:txBody>
      </p:sp>
    </p:spTree>
    <p:extLst>
      <p:ext uri="{BB962C8B-B14F-4D97-AF65-F5344CB8AC3E}">
        <p14:creationId xmlns:p14="http://schemas.microsoft.com/office/powerpoint/2010/main" val="3573252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Kate</a:t>
            </a:r>
            <a:endParaRPr lang="en-US" dirty="0"/>
          </a:p>
        </p:txBody>
      </p:sp>
      <p:sp>
        <p:nvSpPr>
          <p:cNvPr id="4" name="Slide Number Placeholder 3"/>
          <p:cNvSpPr>
            <a:spLocks noGrp="1"/>
          </p:cNvSpPr>
          <p:nvPr>
            <p:ph type="sldNum" sz="quarter" idx="10"/>
          </p:nvPr>
        </p:nvSpPr>
        <p:spPr/>
        <p:txBody>
          <a:bodyPr/>
          <a:lstStyle/>
          <a:p>
            <a:fld id="{CBE82CCF-A578-4E72-A629-96DB8796E4DE}" type="slidenum">
              <a:rPr lang="en-US" smtClean="0"/>
              <a:t>27</a:t>
            </a:fld>
            <a:endParaRPr lang="en-US"/>
          </a:p>
        </p:txBody>
      </p:sp>
    </p:spTree>
    <p:extLst>
      <p:ext uri="{BB962C8B-B14F-4D97-AF65-F5344CB8AC3E}">
        <p14:creationId xmlns:p14="http://schemas.microsoft.com/office/powerpoint/2010/main" val="2439488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Kate</a:t>
            </a:r>
            <a:endParaRPr lang="en-US" dirty="0"/>
          </a:p>
        </p:txBody>
      </p:sp>
      <p:sp>
        <p:nvSpPr>
          <p:cNvPr id="4" name="Slide Number Placeholder 3"/>
          <p:cNvSpPr>
            <a:spLocks noGrp="1"/>
          </p:cNvSpPr>
          <p:nvPr>
            <p:ph type="sldNum" sz="quarter" idx="10"/>
          </p:nvPr>
        </p:nvSpPr>
        <p:spPr/>
        <p:txBody>
          <a:bodyPr/>
          <a:lstStyle/>
          <a:p>
            <a:fld id="{CBE82CCF-A578-4E72-A629-96DB8796E4DE}" type="slidenum">
              <a:rPr lang="en-US" smtClean="0"/>
              <a:t>28</a:t>
            </a:fld>
            <a:endParaRPr lang="en-US"/>
          </a:p>
        </p:txBody>
      </p:sp>
    </p:spTree>
    <p:extLst>
      <p:ext uri="{BB962C8B-B14F-4D97-AF65-F5344CB8AC3E}">
        <p14:creationId xmlns:p14="http://schemas.microsoft.com/office/powerpoint/2010/main" val="4252221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Kate</a:t>
            </a:r>
            <a:endParaRPr lang="en-US" dirty="0"/>
          </a:p>
        </p:txBody>
      </p:sp>
      <p:sp>
        <p:nvSpPr>
          <p:cNvPr id="4" name="Slide Number Placeholder 3"/>
          <p:cNvSpPr>
            <a:spLocks noGrp="1"/>
          </p:cNvSpPr>
          <p:nvPr>
            <p:ph type="sldNum" sz="quarter" idx="10"/>
          </p:nvPr>
        </p:nvSpPr>
        <p:spPr/>
        <p:txBody>
          <a:bodyPr/>
          <a:lstStyle/>
          <a:p>
            <a:fld id="{CBE82CCF-A578-4E72-A629-96DB8796E4DE}" type="slidenum">
              <a:rPr lang="en-US" smtClean="0"/>
              <a:t>29</a:t>
            </a:fld>
            <a:endParaRPr lang="en-US"/>
          </a:p>
        </p:txBody>
      </p:sp>
    </p:spTree>
    <p:extLst>
      <p:ext uri="{BB962C8B-B14F-4D97-AF65-F5344CB8AC3E}">
        <p14:creationId xmlns:p14="http://schemas.microsoft.com/office/powerpoint/2010/main" val="3860046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Kate – what NOT</a:t>
            </a:r>
            <a:r>
              <a:rPr lang="en-US" baseline="0" dirty="0" smtClean="0"/>
              <a:t> to wear</a:t>
            </a:r>
            <a:endParaRPr lang="en-US" dirty="0"/>
          </a:p>
        </p:txBody>
      </p:sp>
      <p:sp>
        <p:nvSpPr>
          <p:cNvPr id="4" name="Slide Number Placeholder 3"/>
          <p:cNvSpPr>
            <a:spLocks noGrp="1"/>
          </p:cNvSpPr>
          <p:nvPr>
            <p:ph type="sldNum" sz="quarter" idx="10"/>
          </p:nvPr>
        </p:nvSpPr>
        <p:spPr/>
        <p:txBody>
          <a:bodyPr/>
          <a:lstStyle/>
          <a:p>
            <a:fld id="{CBE82CCF-A578-4E72-A629-96DB8796E4DE}" type="slidenum">
              <a:rPr lang="en-US" smtClean="0"/>
              <a:t>3</a:t>
            </a:fld>
            <a:endParaRPr lang="en-US"/>
          </a:p>
        </p:txBody>
      </p:sp>
    </p:spTree>
    <p:extLst>
      <p:ext uri="{BB962C8B-B14F-4D97-AF65-F5344CB8AC3E}">
        <p14:creationId xmlns:p14="http://schemas.microsoft.com/office/powerpoint/2010/main" val="1857924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Allie – break participants</a:t>
            </a:r>
            <a:r>
              <a:rPr lang="en-US" baseline="0" dirty="0" smtClean="0"/>
              <a:t> in groups – any way you’d like and let them run through the Shoes &amp; Blouses (Ladies), Ties &amp; Pants (Gentlemen) classes and place them.  Each group can report back out on 1 set.</a:t>
            </a:r>
          </a:p>
          <a:p>
            <a:endParaRPr lang="en-US" baseline="0" dirty="0" smtClean="0"/>
          </a:p>
          <a:p>
            <a:r>
              <a:rPr lang="en-US" baseline="0" dirty="0" smtClean="0"/>
              <a:t>If there is time, lead them in developing their own scenario as a group that we will add to the teaching materials for everyone.  Maybe give them options for a dress or suit for an awards program or a wedding.   Those are 2 items we did not judge today.</a:t>
            </a:r>
          </a:p>
          <a:p>
            <a:endParaRPr lang="en-US" dirty="0"/>
          </a:p>
        </p:txBody>
      </p:sp>
      <p:sp>
        <p:nvSpPr>
          <p:cNvPr id="4" name="Slide Number Placeholder 3"/>
          <p:cNvSpPr>
            <a:spLocks noGrp="1"/>
          </p:cNvSpPr>
          <p:nvPr>
            <p:ph type="sldNum" sz="quarter" idx="10"/>
          </p:nvPr>
        </p:nvSpPr>
        <p:spPr/>
        <p:txBody>
          <a:bodyPr/>
          <a:lstStyle/>
          <a:p>
            <a:fld id="{CBE82CCF-A578-4E72-A629-96DB8796E4DE}" type="slidenum">
              <a:rPr lang="en-US" smtClean="0"/>
              <a:t>30</a:t>
            </a:fld>
            <a:endParaRPr lang="en-US"/>
          </a:p>
        </p:txBody>
      </p:sp>
    </p:spTree>
    <p:extLst>
      <p:ext uri="{BB962C8B-B14F-4D97-AF65-F5344CB8AC3E}">
        <p14:creationId xmlns:p14="http://schemas.microsoft.com/office/powerpoint/2010/main" val="18604933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Melinda- If </a:t>
            </a:r>
            <a:r>
              <a:rPr lang="en-US" baseline="0" dirty="0" smtClean="0"/>
              <a:t>there is time, lead them in developing their own scenario as a group that we will add to the teaching materials for everyone.  Maybe give them options for a dress or suit for an awards program or a wedding.   Those are 2 items we did not judge today.  Allow each group to report out. Collect their situations and state that we will include in the materials available for download</a:t>
            </a:r>
            <a:r>
              <a:rPr lang="en-US" baseline="0" dirty="0" smtClean="0"/>
              <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Allie or Kate – One t</a:t>
            </a:r>
            <a:r>
              <a:rPr lang="en-US" baseline="0" dirty="0" smtClean="0"/>
              <a:t>ake notes and offer to post ideas on the web site after the session.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BE82CCF-A578-4E72-A629-96DB8796E4DE}" type="slidenum">
              <a:rPr lang="en-US" smtClean="0"/>
              <a:t>31</a:t>
            </a:fld>
            <a:endParaRPr lang="en-US"/>
          </a:p>
        </p:txBody>
      </p:sp>
    </p:spTree>
    <p:extLst>
      <p:ext uri="{BB962C8B-B14F-4D97-AF65-F5344CB8AC3E}">
        <p14:creationId xmlns:p14="http://schemas.microsoft.com/office/powerpoint/2010/main" val="651009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Kate </a:t>
            </a:r>
            <a:r>
              <a:rPr lang="en-US" dirty="0" smtClean="0"/>
              <a:t>– give sticky notes and</a:t>
            </a:r>
            <a:r>
              <a:rPr lang="en-US" baseline="0" dirty="0" smtClean="0"/>
              <a:t> ask each participant to list 1 thing they liked and 1 thing they would change about the workshop.</a:t>
            </a:r>
          </a:p>
          <a:p>
            <a:r>
              <a:rPr lang="en-US" baseline="0" dirty="0" smtClean="0"/>
              <a:t>All – thank them for attending.  Share business cards.</a:t>
            </a:r>
            <a:endParaRPr lang="en-US" dirty="0"/>
          </a:p>
        </p:txBody>
      </p:sp>
      <p:sp>
        <p:nvSpPr>
          <p:cNvPr id="4" name="Slide Number Placeholder 3"/>
          <p:cNvSpPr>
            <a:spLocks noGrp="1"/>
          </p:cNvSpPr>
          <p:nvPr>
            <p:ph type="sldNum" sz="quarter" idx="10"/>
          </p:nvPr>
        </p:nvSpPr>
        <p:spPr/>
        <p:txBody>
          <a:bodyPr/>
          <a:lstStyle/>
          <a:p>
            <a:fld id="{CBE82CCF-A578-4E72-A629-96DB8796E4DE}" type="slidenum">
              <a:rPr lang="en-US" smtClean="0"/>
              <a:t>32</a:t>
            </a:fld>
            <a:endParaRPr lang="en-US"/>
          </a:p>
        </p:txBody>
      </p:sp>
    </p:spTree>
    <p:extLst>
      <p:ext uri="{BB962C8B-B14F-4D97-AF65-F5344CB8AC3E}">
        <p14:creationId xmlns:p14="http://schemas.microsoft.com/office/powerpoint/2010/main" val="1717503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Kate – more what</a:t>
            </a:r>
            <a:r>
              <a:rPr lang="en-US" baseline="0" dirty="0" smtClean="0"/>
              <a:t> NOT to wear</a:t>
            </a:r>
          </a:p>
          <a:p>
            <a:endParaRPr lang="en-US" baseline="0" dirty="0" smtClean="0"/>
          </a:p>
          <a:p>
            <a:r>
              <a:rPr lang="en-US" baseline="0" dirty="0" smtClean="0"/>
              <a:t>Offer a funny story!  </a:t>
            </a:r>
            <a:r>
              <a:rPr lang="en-US" baseline="0"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CBE82CCF-A578-4E72-A629-96DB8796E4DE}" type="slidenum">
              <a:rPr lang="en-US" smtClean="0"/>
              <a:t>4</a:t>
            </a:fld>
            <a:endParaRPr lang="en-US"/>
          </a:p>
        </p:txBody>
      </p:sp>
    </p:spTree>
    <p:extLst>
      <p:ext uri="{BB962C8B-B14F-4D97-AF65-F5344CB8AC3E}">
        <p14:creationId xmlns:p14="http://schemas.microsoft.com/office/powerpoint/2010/main" val="1228072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Kate - Appropriate</a:t>
            </a:r>
            <a:r>
              <a:rPr lang="en-US" baseline="0" dirty="0" smtClean="0"/>
              <a:t> for:  shopping, going out to a casual, family style dinner, movies, informal parties, school.</a:t>
            </a:r>
          </a:p>
          <a:p>
            <a:endParaRPr lang="en-US" dirty="0"/>
          </a:p>
        </p:txBody>
      </p:sp>
      <p:sp>
        <p:nvSpPr>
          <p:cNvPr id="4" name="Slide Number Placeholder 3"/>
          <p:cNvSpPr>
            <a:spLocks noGrp="1"/>
          </p:cNvSpPr>
          <p:nvPr>
            <p:ph type="sldNum" sz="quarter" idx="10"/>
          </p:nvPr>
        </p:nvSpPr>
        <p:spPr/>
        <p:txBody>
          <a:bodyPr/>
          <a:lstStyle/>
          <a:p>
            <a:fld id="{CBE82CCF-A578-4E72-A629-96DB8796E4DE}" type="slidenum">
              <a:rPr lang="en-US" smtClean="0"/>
              <a:t>5</a:t>
            </a:fld>
            <a:endParaRPr lang="en-US"/>
          </a:p>
        </p:txBody>
      </p:sp>
    </p:spTree>
    <p:extLst>
      <p:ext uri="{BB962C8B-B14F-4D97-AF65-F5344CB8AC3E}">
        <p14:creationId xmlns:p14="http://schemas.microsoft.com/office/powerpoint/2010/main" val="3171933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Kate - </a:t>
            </a:r>
            <a:endParaRPr lang="en-US" dirty="0"/>
          </a:p>
        </p:txBody>
      </p:sp>
      <p:sp>
        <p:nvSpPr>
          <p:cNvPr id="4" name="Slide Number Placeholder 3"/>
          <p:cNvSpPr>
            <a:spLocks noGrp="1"/>
          </p:cNvSpPr>
          <p:nvPr>
            <p:ph type="sldNum" sz="quarter" idx="10"/>
          </p:nvPr>
        </p:nvSpPr>
        <p:spPr/>
        <p:txBody>
          <a:bodyPr/>
          <a:lstStyle/>
          <a:p>
            <a:fld id="{CBE82CCF-A578-4E72-A629-96DB8796E4DE}" type="slidenum">
              <a:rPr lang="en-US" smtClean="0"/>
              <a:t>6</a:t>
            </a:fld>
            <a:endParaRPr lang="en-US"/>
          </a:p>
        </p:txBody>
      </p:sp>
    </p:spTree>
    <p:extLst>
      <p:ext uri="{BB962C8B-B14F-4D97-AF65-F5344CB8AC3E}">
        <p14:creationId xmlns:p14="http://schemas.microsoft.com/office/powerpoint/2010/main" val="1777766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Kate - What</a:t>
            </a:r>
            <a:r>
              <a:rPr lang="en-US" baseline="0" dirty="0" smtClean="0"/>
              <a:t> settings might this look be appropriate?  </a:t>
            </a:r>
          </a:p>
          <a:p>
            <a:r>
              <a:rPr lang="en-US" baseline="0" dirty="0" smtClean="0"/>
              <a:t>Office wear, teaching, extension agent, retail department store, church, awards program, club contest/presentation.  Could be worn to a wedding, funeral/wake, other dressier settings that are non-formal or professional in nature.</a:t>
            </a:r>
            <a:endParaRPr lang="en-US" dirty="0"/>
          </a:p>
        </p:txBody>
      </p:sp>
      <p:sp>
        <p:nvSpPr>
          <p:cNvPr id="4" name="Slide Number Placeholder 3"/>
          <p:cNvSpPr>
            <a:spLocks noGrp="1"/>
          </p:cNvSpPr>
          <p:nvPr>
            <p:ph type="sldNum" sz="quarter" idx="10"/>
          </p:nvPr>
        </p:nvSpPr>
        <p:spPr/>
        <p:txBody>
          <a:bodyPr/>
          <a:lstStyle/>
          <a:p>
            <a:fld id="{CBE82CCF-A578-4E72-A629-96DB8796E4DE}" type="slidenum">
              <a:rPr lang="en-US" smtClean="0"/>
              <a:t>7</a:t>
            </a:fld>
            <a:endParaRPr lang="en-US"/>
          </a:p>
        </p:txBody>
      </p:sp>
    </p:spTree>
    <p:extLst>
      <p:ext uri="{BB962C8B-B14F-4D97-AF65-F5344CB8AC3E}">
        <p14:creationId xmlns:p14="http://schemas.microsoft.com/office/powerpoint/2010/main" val="1020972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Kate</a:t>
            </a:r>
            <a:endParaRPr lang="en-US" dirty="0"/>
          </a:p>
        </p:txBody>
      </p:sp>
      <p:sp>
        <p:nvSpPr>
          <p:cNvPr id="4" name="Slide Number Placeholder 3"/>
          <p:cNvSpPr>
            <a:spLocks noGrp="1"/>
          </p:cNvSpPr>
          <p:nvPr>
            <p:ph type="sldNum" sz="quarter" idx="10"/>
          </p:nvPr>
        </p:nvSpPr>
        <p:spPr/>
        <p:txBody>
          <a:bodyPr/>
          <a:lstStyle/>
          <a:p>
            <a:fld id="{CBE82CCF-A578-4E72-A629-96DB8796E4DE}" type="slidenum">
              <a:rPr lang="en-US" smtClean="0"/>
              <a:t>8</a:t>
            </a:fld>
            <a:endParaRPr lang="en-US"/>
          </a:p>
        </p:txBody>
      </p:sp>
    </p:spTree>
    <p:extLst>
      <p:ext uri="{BB962C8B-B14F-4D97-AF65-F5344CB8AC3E}">
        <p14:creationId xmlns:p14="http://schemas.microsoft.com/office/powerpoint/2010/main" val="624783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Allie</a:t>
            </a:r>
            <a:endParaRPr lang="en-US" dirty="0"/>
          </a:p>
        </p:txBody>
      </p:sp>
      <p:sp>
        <p:nvSpPr>
          <p:cNvPr id="4" name="Slide Number Placeholder 3"/>
          <p:cNvSpPr>
            <a:spLocks noGrp="1"/>
          </p:cNvSpPr>
          <p:nvPr>
            <p:ph type="sldNum" sz="quarter" idx="10"/>
          </p:nvPr>
        </p:nvSpPr>
        <p:spPr/>
        <p:txBody>
          <a:bodyPr/>
          <a:lstStyle/>
          <a:p>
            <a:fld id="{CBE82CCF-A578-4E72-A629-96DB8796E4DE}" type="slidenum">
              <a:rPr lang="en-US" smtClean="0"/>
              <a:t>9</a:t>
            </a:fld>
            <a:endParaRPr lang="en-US"/>
          </a:p>
        </p:txBody>
      </p:sp>
    </p:spTree>
    <p:extLst>
      <p:ext uri="{BB962C8B-B14F-4D97-AF65-F5344CB8AC3E}">
        <p14:creationId xmlns:p14="http://schemas.microsoft.com/office/powerpoint/2010/main" val="3326319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3204BEA0-7B4D-4938-812A-151415603B1A}" type="datetimeFigureOut">
              <a:rPr lang="en-US" smtClean="0"/>
              <a:t>1/25/2017</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36662D67-7042-4073-8C57-2950CD60375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04BEA0-7B4D-4938-812A-151415603B1A}"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62D67-7042-4073-8C57-2950CD60375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04BEA0-7B4D-4938-812A-151415603B1A}"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62D67-7042-4073-8C57-2950CD60375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3204BEA0-7B4D-4938-812A-151415603B1A}" type="datetimeFigureOut">
              <a:rPr lang="en-US" smtClean="0"/>
              <a:t>1/25/2017</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36662D67-7042-4073-8C57-2950CD60375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3204BEA0-7B4D-4938-812A-151415603B1A}" type="datetimeFigureOut">
              <a:rPr lang="en-US" smtClean="0"/>
              <a:t>1/25/2017</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36662D67-7042-4073-8C57-2950CD603753}"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3204BEA0-7B4D-4938-812A-151415603B1A}" type="datetimeFigureOut">
              <a:rPr lang="en-US" smtClean="0"/>
              <a:t>1/25/2017</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36662D67-7042-4073-8C57-2950CD60375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3204BEA0-7B4D-4938-812A-151415603B1A}" type="datetimeFigureOut">
              <a:rPr lang="en-US" smtClean="0"/>
              <a:t>1/25/2017</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36662D67-7042-4073-8C57-2950CD60375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204BEA0-7B4D-4938-812A-151415603B1A}"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662D67-7042-4073-8C57-2950CD60375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3204BEA0-7B4D-4938-812A-151415603B1A}" type="datetimeFigureOut">
              <a:rPr lang="en-US" smtClean="0"/>
              <a:t>1/25/2017</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36662D67-7042-4073-8C57-2950CD60375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3204BEA0-7B4D-4938-812A-151415603B1A}" type="datetimeFigureOut">
              <a:rPr lang="en-US" smtClean="0"/>
              <a:t>1/25/2017</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36662D67-7042-4073-8C57-2950CD60375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3204BEA0-7B4D-4938-812A-151415603B1A}" type="datetimeFigureOut">
              <a:rPr lang="en-US" smtClean="0"/>
              <a:t>1/25/2017</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36662D67-7042-4073-8C57-2950CD60375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3204BEA0-7B4D-4938-812A-151415603B1A}" type="datetimeFigureOut">
              <a:rPr lang="en-US" smtClean="0"/>
              <a:t>1/25/2017</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36662D67-7042-4073-8C57-2950CD60375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jpe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jpeg"/><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7.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04800" y="-144463"/>
            <a:ext cx="9067800" cy="1470025"/>
          </a:xfrm>
        </p:spPr>
        <p:txBody>
          <a:bodyPr/>
          <a:lstStyle/>
          <a:p>
            <a:r>
              <a:rPr lang="en-US" dirty="0" smtClean="0"/>
              <a:t>Putting Your Best Foot Forward</a:t>
            </a:r>
            <a:endParaRPr lang="en-US" dirty="0"/>
          </a:p>
        </p:txBody>
      </p:sp>
      <p:sp>
        <p:nvSpPr>
          <p:cNvPr id="9" name="Subtitle 8"/>
          <p:cNvSpPr>
            <a:spLocks noGrp="1"/>
          </p:cNvSpPr>
          <p:nvPr>
            <p:ph type="subTitle" idx="1"/>
          </p:nvPr>
        </p:nvSpPr>
        <p:spPr>
          <a:xfrm>
            <a:off x="307974" y="1356042"/>
            <a:ext cx="8531226" cy="1158558"/>
          </a:xfrm>
        </p:spPr>
        <p:txBody>
          <a:bodyPr/>
          <a:lstStyle/>
          <a:p>
            <a:pPr algn="ctr"/>
            <a:r>
              <a:rPr lang="en-US" dirty="0" smtClean="0"/>
              <a:t>Appropriate Attire and Decision Making</a:t>
            </a:r>
          </a:p>
          <a:p>
            <a:pPr algn="ctr"/>
            <a:r>
              <a:rPr lang="en-US" dirty="0" smtClean="0"/>
              <a:t>for Middle and High School Students</a:t>
            </a:r>
            <a:endParaRPr lang="en-US" dirty="0"/>
          </a:p>
        </p:txBody>
      </p:sp>
      <p:sp>
        <p:nvSpPr>
          <p:cNvPr id="2" name="AutoShape 4" descr="Image result for professional black peop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96702" y1="31681" x2="79976" y2="89027"/>
                        <a14:backgroundMark x1="3534" y1="6549" x2="35453" y2="9381"/>
                        <a14:backgroundMark x1="40754" y1="7434" x2="59364" y2="7080"/>
                        <a14:backgroundMark x1="70200" y1="29027" x2="72792" y2="45310"/>
                        <a14:backgroundMark x1="94935" y1="5664" x2="95878" y2="19469"/>
                        <a14:backgroundMark x1="70671" y1="62655" x2="67256" y2="29027"/>
                        <a14:backgroundMark x1="70907" y1="74867" x2="70200" y2="62478"/>
                        <a14:backgroundMark x1="69376" y1="71681" x2="68905" y2="60708"/>
                        <a14:backgroundMark x1="67609" y1="53274" x2="67845" y2="49027"/>
                        <a14:backgroundMark x1="23086" y1="62655" x2="20730" y2="56106"/>
                        <a14:backgroundMark x1="26148" y1="96460" x2="31213" y2="97168"/>
                        <a14:backgroundMark x1="68551" y1="98230" x2="74205" y2="98230"/>
                        <a14:backgroundMark x1="78799" y1="32566" x2="78092" y2="36106"/>
                        <a14:backgroundMark x1="68669" y1="531" x2="65371" y2="7257"/>
                        <a14:backgroundMark x1="68433" y1="5664" x2="67845" y2="9204"/>
                      </a14:backgroundRemoval>
                    </a14:imgEffect>
                  </a14:imgLayer>
                </a14:imgProps>
              </a:ext>
              <a:ext uri="{28A0092B-C50C-407E-A947-70E740481C1C}">
                <a14:useLocalDpi xmlns:a14="http://schemas.microsoft.com/office/drawing/2010/main" val="0"/>
              </a:ext>
            </a:extLst>
          </a:blip>
          <a:srcRect/>
          <a:stretch>
            <a:fillRect/>
          </a:stretch>
        </p:blipFill>
        <p:spPr bwMode="auto">
          <a:xfrm>
            <a:off x="2705100" y="3739320"/>
            <a:ext cx="4686300" cy="311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057400" y="2438400"/>
            <a:ext cx="5181600" cy="615553"/>
          </a:xfrm>
          <a:prstGeom prst="rect">
            <a:avLst/>
          </a:prstGeom>
          <a:noFill/>
        </p:spPr>
        <p:txBody>
          <a:bodyPr wrap="square" rtlCol="0">
            <a:spAutoFit/>
          </a:bodyPr>
          <a:lstStyle/>
          <a:p>
            <a:pPr algn="ctr"/>
            <a:r>
              <a:rPr lang="en-US" dirty="0" smtClean="0"/>
              <a:t>Melinda Miller, Kate Whiting, Allie Griner</a:t>
            </a:r>
          </a:p>
          <a:p>
            <a:pPr algn="ctr"/>
            <a:r>
              <a:rPr lang="en-US" sz="1600" dirty="0" smtClean="0"/>
              <a:t>University of Georgia Cooperative Extension</a:t>
            </a:r>
            <a:endParaRPr lang="en-US" sz="1600" dirty="0"/>
          </a:p>
        </p:txBody>
      </p:sp>
      <p:sp>
        <p:nvSpPr>
          <p:cNvPr id="5" name="TextBox 4"/>
          <p:cNvSpPr txBox="1"/>
          <p:nvPr/>
        </p:nvSpPr>
        <p:spPr>
          <a:xfrm>
            <a:off x="3048000" y="3099240"/>
            <a:ext cx="3124200" cy="430887"/>
          </a:xfrm>
          <a:prstGeom prst="rect">
            <a:avLst/>
          </a:prstGeom>
          <a:noFill/>
          <a:ln>
            <a:solidFill>
              <a:schemeClr val="tx1"/>
            </a:solidFill>
            <a:prstDash val="dash"/>
          </a:ln>
        </p:spPr>
        <p:txBody>
          <a:bodyPr wrap="square" rtlCol="0">
            <a:spAutoFit/>
          </a:bodyPr>
          <a:lstStyle/>
          <a:p>
            <a:pPr algn="ctr"/>
            <a:r>
              <a:rPr lang="en-US" sz="1100" dirty="0" smtClean="0"/>
              <a:t>Presentation created by Megan Powell</a:t>
            </a:r>
          </a:p>
          <a:p>
            <a:pPr algn="ctr"/>
            <a:r>
              <a:rPr lang="en-US" sz="1100" dirty="0" smtClean="0"/>
              <a:t>AmeriCorps VISTA Member - SW District 4-H</a:t>
            </a:r>
            <a:endParaRPr lang="en-US" sz="1100"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455" y="4953000"/>
            <a:ext cx="2052637" cy="722856"/>
          </a:xfrm>
          <a:prstGeom prst="rect">
            <a:avLst/>
          </a:prstGeom>
        </p:spPr>
      </p:pic>
      <p:pic>
        <p:nvPicPr>
          <p:cNvPr id="1026" name="Picture 2" descr="4h-clover-400x407-tra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5715000"/>
            <a:ext cx="1052512" cy="1071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160054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399032"/>
          </a:xfrm>
        </p:spPr>
        <p:txBody>
          <a:bodyPr/>
          <a:lstStyle/>
          <a:p>
            <a:r>
              <a:rPr lang="en-US" dirty="0" smtClean="0"/>
              <a:t>Professional for Women</a:t>
            </a:r>
            <a:endParaRPr lang="en-US" dirty="0"/>
          </a:p>
        </p:txBody>
      </p:sp>
      <p:sp>
        <p:nvSpPr>
          <p:cNvPr id="5" name="Content Placeholder 4"/>
          <p:cNvSpPr>
            <a:spLocks noGrp="1"/>
          </p:cNvSpPr>
          <p:nvPr>
            <p:ph idx="1"/>
          </p:nvPr>
        </p:nvSpPr>
        <p:spPr>
          <a:xfrm>
            <a:off x="304800" y="1219200"/>
            <a:ext cx="8229600" cy="4572000"/>
          </a:xfrm>
        </p:spPr>
        <p:txBody>
          <a:bodyPr>
            <a:noAutofit/>
          </a:bodyPr>
          <a:lstStyle/>
          <a:p>
            <a:r>
              <a:rPr lang="en-US" sz="2800" dirty="0" smtClean="0"/>
              <a:t>Dark neutral colored blazer/suit jacket </a:t>
            </a:r>
          </a:p>
          <a:p>
            <a:r>
              <a:rPr lang="en-US" sz="2800" dirty="0" smtClean="0"/>
              <a:t>Slacks to coordinate with blazer color</a:t>
            </a:r>
          </a:p>
          <a:p>
            <a:r>
              <a:rPr lang="en-US" sz="2800" dirty="0" smtClean="0"/>
              <a:t>Skirts at or below the knee </a:t>
            </a:r>
          </a:p>
          <a:p>
            <a:r>
              <a:rPr lang="en-US" sz="2800" dirty="0"/>
              <a:t>Shirt with appropriate neckline</a:t>
            </a:r>
          </a:p>
          <a:p>
            <a:pPr lvl="1"/>
            <a:r>
              <a:rPr lang="en-US" sz="2800" dirty="0"/>
              <a:t>Small prints or simple colors </a:t>
            </a:r>
          </a:p>
          <a:p>
            <a:r>
              <a:rPr lang="en-US" sz="2800" dirty="0" smtClean="0"/>
              <a:t>Closed toe and Closed heel dress shoes</a:t>
            </a:r>
          </a:p>
          <a:p>
            <a:pPr lvl="1"/>
            <a:r>
              <a:rPr lang="en-US" sz="2800" dirty="0" smtClean="0"/>
              <a:t>Flats</a:t>
            </a:r>
          </a:p>
          <a:p>
            <a:pPr lvl="1"/>
            <a:r>
              <a:rPr lang="en-US" sz="2800" dirty="0" smtClean="0"/>
              <a:t>2 to 3 inch heel</a:t>
            </a:r>
          </a:p>
          <a:p>
            <a:r>
              <a:rPr lang="en-US" sz="2800" dirty="0" smtClean="0"/>
              <a:t>Plain hose  </a:t>
            </a:r>
          </a:p>
          <a:p>
            <a:r>
              <a:rPr lang="en-US" sz="2800" dirty="0" smtClean="0"/>
              <a:t>Well </a:t>
            </a:r>
            <a:r>
              <a:rPr lang="en-US" sz="2800" dirty="0"/>
              <a:t>groomed hair and nails</a:t>
            </a:r>
          </a:p>
          <a:p>
            <a:r>
              <a:rPr lang="en-US" sz="2800" dirty="0"/>
              <a:t>Minimal </a:t>
            </a:r>
            <a:r>
              <a:rPr lang="en-US" sz="2800" dirty="0" smtClean="0"/>
              <a:t>jewelry</a:t>
            </a:r>
            <a:r>
              <a:rPr lang="en-US" sz="2800" dirty="0"/>
              <a:t> </a:t>
            </a:r>
            <a:r>
              <a:rPr lang="en-US" sz="2800" dirty="0" smtClean="0"/>
              <a:t>and tasteful makeup</a:t>
            </a:r>
            <a:endParaRPr lang="en-US" sz="2800" dirty="0"/>
          </a:p>
        </p:txBody>
      </p:sp>
      <p:pic>
        <p:nvPicPr>
          <p:cNvPr id="614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374" b="99019" l="10000" r="90000"/>
                    </a14:imgEffect>
                  </a14:imgLayer>
                </a14:imgProps>
              </a:ext>
              <a:ext uri="{28A0092B-C50C-407E-A947-70E740481C1C}">
                <a14:useLocalDpi xmlns:a14="http://schemas.microsoft.com/office/drawing/2010/main" val="0"/>
              </a:ext>
            </a:extLst>
          </a:blip>
          <a:srcRect/>
          <a:stretch>
            <a:fillRect/>
          </a:stretch>
        </p:blipFill>
        <p:spPr bwMode="auto">
          <a:xfrm>
            <a:off x="7239000" y="152399"/>
            <a:ext cx="2032234" cy="2030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 Rita and Phill specializes in custom skirts. Follow Rita and Phill for more tips on the unwritten rules of office fashion!   https://www.pinterest.com/ritaandphill/business-casual-for-casual-offices/: "/>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060" t="2193" r="13974"/>
          <a:stretch/>
        </p:blipFill>
        <p:spPr bwMode="auto">
          <a:xfrm>
            <a:off x="7772400" y="2699383"/>
            <a:ext cx="1286644" cy="4156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290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mage result for professional d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04800"/>
            <a:ext cx="7620000" cy="599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331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for Men</a:t>
            </a:r>
            <a:endParaRPr lang="en-US" dirty="0"/>
          </a:p>
        </p:txBody>
      </p:sp>
      <p:sp>
        <p:nvSpPr>
          <p:cNvPr id="3" name="Content Placeholder 2"/>
          <p:cNvSpPr>
            <a:spLocks noGrp="1"/>
          </p:cNvSpPr>
          <p:nvPr>
            <p:ph idx="1"/>
          </p:nvPr>
        </p:nvSpPr>
        <p:spPr>
          <a:xfrm>
            <a:off x="457200" y="1752600"/>
            <a:ext cx="8229600" cy="4572000"/>
          </a:xfrm>
        </p:spPr>
        <p:txBody>
          <a:bodyPr>
            <a:normAutofit fontScale="92500" lnSpcReduction="10000"/>
          </a:bodyPr>
          <a:lstStyle/>
          <a:p>
            <a:r>
              <a:rPr lang="en-US" dirty="0" smtClean="0"/>
              <a:t>Wear dark neutral colors</a:t>
            </a:r>
          </a:p>
          <a:p>
            <a:r>
              <a:rPr lang="en-US" dirty="0" smtClean="0"/>
              <a:t>Pants and jackets should coordinate</a:t>
            </a:r>
          </a:p>
          <a:p>
            <a:r>
              <a:rPr lang="en-US" dirty="0" smtClean="0"/>
              <a:t>Simple </a:t>
            </a:r>
            <a:r>
              <a:rPr lang="en-US" dirty="0"/>
              <a:t>button down collared shirts</a:t>
            </a:r>
          </a:p>
          <a:p>
            <a:r>
              <a:rPr lang="en-US" dirty="0" smtClean="0"/>
              <a:t>Pants </a:t>
            </a:r>
            <a:r>
              <a:rPr lang="en-US" dirty="0"/>
              <a:t>that fit at the waist</a:t>
            </a:r>
          </a:p>
          <a:p>
            <a:r>
              <a:rPr lang="en-US" dirty="0" smtClean="0"/>
              <a:t>Ties</a:t>
            </a:r>
          </a:p>
          <a:p>
            <a:pPr lvl="1"/>
            <a:r>
              <a:rPr lang="en-US" dirty="0"/>
              <a:t>A</a:t>
            </a:r>
            <a:r>
              <a:rPr lang="en-US" dirty="0" smtClean="0"/>
              <a:t>pproximately at or right about belt buckle</a:t>
            </a:r>
          </a:p>
          <a:p>
            <a:pPr lvl="1"/>
            <a:r>
              <a:rPr lang="en-US" dirty="0" smtClean="0"/>
              <a:t>Choose appropriate patterns </a:t>
            </a:r>
          </a:p>
          <a:p>
            <a:r>
              <a:rPr lang="en-US" dirty="0"/>
              <a:t>Belt and shoes match</a:t>
            </a:r>
          </a:p>
          <a:p>
            <a:r>
              <a:rPr lang="en-US" dirty="0" smtClean="0"/>
              <a:t>Tall socks</a:t>
            </a:r>
          </a:p>
          <a:p>
            <a:r>
              <a:rPr lang="en-US" dirty="0" smtClean="0"/>
              <a:t>Brown or black leather shoes</a:t>
            </a:r>
          </a:p>
          <a:p>
            <a:endParaRPr lang="en-US" dirty="0" smtClean="0"/>
          </a:p>
          <a:p>
            <a:endParaRPr lang="en-US" dirty="0"/>
          </a:p>
        </p:txBody>
      </p:sp>
      <p:pic>
        <p:nvPicPr>
          <p:cNvPr id="7170"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13" b="100000" l="0" r="100000">
                        <a14:foregroundMark x1="14872" y1="12564" x2="13590" y2="31026"/>
                        <a14:foregroundMark x1="21282" y1="10769" x2="15385" y2="10769"/>
                        <a14:foregroundMark x1="13077" y1="10769" x2="13077" y2="10769"/>
                        <a14:foregroundMark x1="16410" y1="74103" x2="22564" y2="73077"/>
                        <a14:backgroundMark x1="43590" y1="33077" x2="50256" y2="32051"/>
                        <a14:backgroundMark x1="58974" y1="33333" x2="61795" y2="33333"/>
                        <a14:backgroundMark x1="72308" y1="34872" x2="76410" y2="35385"/>
                        <a14:backgroundMark x1="59487" y1="74359" x2="61795" y2="73846"/>
                        <a14:backgroundMark x1="71282" y1="73846" x2="72308" y2="73846"/>
                      </a14:backgroundRemoval>
                    </a14:imgEffect>
                  </a14:imgLayer>
                </a14:imgProps>
              </a:ext>
              <a:ext uri="{28A0092B-C50C-407E-A947-70E740481C1C}">
                <a14:useLocalDpi xmlns:a14="http://schemas.microsoft.com/office/drawing/2010/main" val="0"/>
              </a:ext>
            </a:extLst>
          </a:blip>
          <a:srcRect/>
          <a:stretch>
            <a:fillRect/>
          </a:stretch>
        </p:blipFill>
        <p:spPr bwMode="auto">
          <a:xfrm>
            <a:off x="6705600" y="4543425"/>
            <a:ext cx="2314575"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descr="Image result for man in suit"/>
          <p:cNvPicPr>
            <a:picLocks noChangeAspect="1" noChangeArrowheads="1"/>
          </p:cNvPicPr>
          <p:nvPr/>
        </p:nvPicPr>
        <p:blipFill rotWithShape="1">
          <a:blip r:embed="rId5">
            <a:extLst>
              <a:ext uri="{28A0092B-C50C-407E-A947-70E740481C1C}">
                <a14:useLocalDpi xmlns:a14="http://schemas.microsoft.com/office/drawing/2010/main" val="0"/>
              </a:ext>
            </a:extLst>
          </a:blip>
          <a:srcRect l="24832" r="28531"/>
          <a:stretch/>
        </p:blipFill>
        <p:spPr bwMode="auto">
          <a:xfrm>
            <a:off x="7536467" y="76200"/>
            <a:ext cx="1483708" cy="3976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652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Image result for professional d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327" y="457200"/>
            <a:ext cx="7620000" cy="595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2781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Now you try! </a:t>
            </a:r>
            <a:endParaRPr lang="en-US" dirty="0"/>
          </a:p>
        </p:txBody>
      </p:sp>
      <p:sp>
        <p:nvSpPr>
          <p:cNvPr id="5" name="Subtitle 4"/>
          <p:cNvSpPr>
            <a:spLocks noGrp="1"/>
          </p:cNvSpPr>
          <p:nvPr>
            <p:ph type="subTitle" idx="1"/>
          </p:nvPr>
        </p:nvSpPr>
        <p:spPr>
          <a:xfrm>
            <a:off x="-76200" y="2667000"/>
            <a:ext cx="9220200" cy="2971800"/>
          </a:xfrm>
        </p:spPr>
        <p:txBody>
          <a:bodyPr>
            <a:normAutofit/>
          </a:bodyPr>
          <a:lstStyle/>
          <a:p>
            <a:pPr algn="l"/>
            <a:r>
              <a:rPr lang="en-US" sz="2600" b="1" dirty="0" smtClean="0"/>
              <a:t>As each picture appears, choose which category it is in: </a:t>
            </a:r>
          </a:p>
          <a:p>
            <a:pPr algn="l"/>
            <a:endParaRPr lang="en-US" sz="2800" b="1" dirty="0"/>
          </a:p>
          <a:p>
            <a:pPr algn="l"/>
            <a:r>
              <a:rPr lang="en-US" sz="2800" b="1" dirty="0" smtClean="0"/>
              <a:t>Hold up the correct color card to show your answer!</a:t>
            </a:r>
          </a:p>
          <a:p>
            <a:pPr marL="457200" indent="-457200" algn="l">
              <a:buFont typeface="Arial" panose="020B0604020202020204" pitchFamily="34" charset="0"/>
              <a:buChar char="•"/>
            </a:pPr>
            <a:r>
              <a:rPr lang="en-US" b="1" dirty="0" smtClean="0"/>
              <a:t>Light Blue- Casual</a:t>
            </a:r>
          </a:p>
          <a:p>
            <a:pPr marL="457200" indent="-457200" algn="l">
              <a:buFont typeface="Arial" panose="020B0604020202020204" pitchFamily="34" charset="0"/>
              <a:buChar char="•"/>
            </a:pPr>
            <a:r>
              <a:rPr lang="en-US" b="1" dirty="0" smtClean="0"/>
              <a:t>Green- Business Casual</a:t>
            </a:r>
          </a:p>
          <a:p>
            <a:pPr marL="457200" indent="-457200" algn="l">
              <a:buFont typeface="Arial" panose="020B0604020202020204" pitchFamily="34" charset="0"/>
              <a:buChar char="•"/>
            </a:pPr>
            <a:r>
              <a:rPr lang="en-US" b="1" dirty="0" smtClean="0"/>
              <a:t>Red- Professional</a:t>
            </a:r>
            <a:endParaRPr lang="en-US" b="1" dirty="0"/>
          </a:p>
        </p:txBody>
      </p:sp>
    </p:spTree>
    <p:extLst>
      <p:ext uri="{BB962C8B-B14F-4D97-AF65-F5344CB8AC3E}">
        <p14:creationId xmlns:p14="http://schemas.microsoft.com/office/powerpoint/2010/main" val="1054224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 name="Picture 20" descr="Image result for man in su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1297" y="10096"/>
            <a:ext cx="2298485" cy="42356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ry STITCH FIX MEN the best clothing subscription box ever! October 2016 review. Inspiration photos for stitch fix. Only $20! Sign up now! Just click the pic...You can use these pins to help your stylist better understand your personal sense of style. #StitchFix #Sponsored: "/>
          <p:cNvPicPr>
            <a:picLocks noChangeAspect="1" noChangeArrowheads="1"/>
          </p:cNvPicPr>
          <p:nvPr/>
        </p:nvPicPr>
        <p:blipFill rotWithShape="1">
          <a:blip r:embed="rId4">
            <a:extLst>
              <a:ext uri="{28A0092B-C50C-407E-A947-70E740481C1C}">
                <a14:useLocalDpi xmlns:a14="http://schemas.microsoft.com/office/drawing/2010/main" val="0"/>
              </a:ext>
            </a:extLst>
          </a:blip>
          <a:srcRect l="10696" r="21323"/>
          <a:stretch/>
        </p:blipFill>
        <p:spPr bwMode="auto">
          <a:xfrm>
            <a:off x="7598024" y="3059906"/>
            <a:ext cx="1545976" cy="378497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black man casual"/>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478" t="3728" r="35131"/>
          <a:stretch/>
        </p:blipFill>
        <p:spPr bwMode="auto">
          <a:xfrm>
            <a:off x="4653731" y="2698068"/>
            <a:ext cx="1289869" cy="417186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black men casual"/>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996" t="2426" r="9292"/>
          <a:stretch/>
        </p:blipFill>
        <p:spPr bwMode="auto">
          <a:xfrm>
            <a:off x="1727524" y="3415284"/>
            <a:ext cx="1777676" cy="342959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men business casual"/>
          <p:cNvPicPr>
            <a:picLocks noChangeAspect="1" noChangeArrowheads="1"/>
          </p:cNvPicPr>
          <p:nvPr/>
        </p:nvPicPr>
        <p:blipFill rotWithShape="1">
          <a:blip r:embed="rId7">
            <a:extLst>
              <a:ext uri="{28A0092B-C50C-407E-A947-70E740481C1C}">
                <a14:useLocalDpi xmlns:a14="http://schemas.microsoft.com/office/drawing/2010/main" val="0"/>
              </a:ext>
            </a:extLst>
          </a:blip>
          <a:srcRect l="24595" t="9010" r="37639" b="10649"/>
          <a:stretch/>
        </p:blipFill>
        <p:spPr bwMode="auto">
          <a:xfrm>
            <a:off x="279668" y="7088"/>
            <a:ext cx="1244332" cy="39707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3059906"/>
            <a:ext cx="381000" cy="738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228761" y="2715768"/>
            <a:ext cx="1219361" cy="1399032"/>
          </a:xfrm>
          <a:prstGeom prst="rect">
            <a:avLst/>
          </a:prstGeom>
        </p:spPr>
        <p:txBody>
          <a:bodyPr vert="horz" anchor="ctr">
            <a:norm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b="1" dirty="0" smtClean="0"/>
              <a:t>1</a:t>
            </a:r>
            <a:endParaRPr lang="en-US" b="1" dirty="0"/>
          </a:p>
        </p:txBody>
      </p:sp>
      <p:sp>
        <p:nvSpPr>
          <p:cNvPr id="18" name="Rectangle 17"/>
          <p:cNvSpPr/>
          <p:nvPr/>
        </p:nvSpPr>
        <p:spPr>
          <a:xfrm>
            <a:off x="7674142" y="3083498"/>
            <a:ext cx="533481" cy="5609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124200" y="88106"/>
            <a:ext cx="501583" cy="5976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7204458" y="2653877"/>
            <a:ext cx="1003166" cy="1399032"/>
          </a:xfrm>
          <a:prstGeom prst="rect">
            <a:avLst/>
          </a:prstGeom>
        </p:spPr>
        <p:txBody>
          <a:bodyPr vert="horz" anchor="ctr">
            <a:norm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b="1" dirty="0" smtClean="0"/>
              <a:t>6</a:t>
            </a:r>
            <a:endParaRPr lang="en-US" b="1" dirty="0"/>
          </a:p>
        </p:txBody>
      </p:sp>
      <p:sp>
        <p:nvSpPr>
          <p:cNvPr id="15" name="Title 1"/>
          <p:cNvSpPr txBox="1">
            <a:spLocks/>
          </p:cNvSpPr>
          <p:nvPr/>
        </p:nvSpPr>
        <p:spPr>
          <a:xfrm>
            <a:off x="2654434" y="-155023"/>
            <a:ext cx="1003166" cy="1069423"/>
          </a:xfrm>
          <a:prstGeom prst="rect">
            <a:avLst/>
          </a:prstGeom>
        </p:spPr>
        <p:txBody>
          <a:bodyPr vert="horz" anchor="ctr">
            <a:norm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b="1" dirty="0" smtClean="0"/>
              <a:t>3</a:t>
            </a:r>
            <a:endParaRPr lang="en-US" b="1" dirty="0"/>
          </a:p>
        </p:txBody>
      </p:sp>
      <p:sp>
        <p:nvSpPr>
          <p:cNvPr id="20" name="Rectangle 19"/>
          <p:cNvSpPr/>
          <p:nvPr/>
        </p:nvSpPr>
        <p:spPr>
          <a:xfrm>
            <a:off x="2971800" y="3429000"/>
            <a:ext cx="457200" cy="6239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76957" y="3048000"/>
            <a:ext cx="1003166" cy="1399032"/>
          </a:xfrm>
        </p:spPr>
        <p:txBody>
          <a:bodyPr/>
          <a:lstStyle/>
          <a:p>
            <a:r>
              <a:rPr lang="en-US" b="1" dirty="0"/>
              <a:t>2</a:t>
            </a:r>
          </a:p>
        </p:txBody>
      </p:sp>
      <p:pic>
        <p:nvPicPr>
          <p:cNvPr id="2070" name="Picture 22" descr="Image result for man business casual"/>
          <p:cNvPicPr>
            <a:picLocks noChangeAspect="1" noChangeArrowheads="1"/>
          </p:cNvPicPr>
          <p:nvPr/>
        </p:nvPicPr>
        <p:blipFill rotWithShape="1">
          <a:blip r:embed="rId8">
            <a:extLst>
              <a:ext uri="{28A0092B-C50C-407E-A947-70E740481C1C}">
                <a14:useLocalDpi xmlns:a14="http://schemas.microsoft.com/office/drawing/2010/main" val="0"/>
              </a:ext>
            </a:extLst>
          </a:blip>
          <a:srcRect l="34048" r="29789"/>
          <a:stretch/>
        </p:blipFill>
        <p:spPr bwMode="auto">
          <a:xfrm>
            <a:off x="6216584" y="0"/>
            <a:ext cx="1226306" cy="427818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6248400" y="76200"/>
            <a:ext cx="381000" cy="533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p:cNvSpPr txBox="1">
            <a:spLocks/>
          </p:cNvSpPr>
          <p:nvPr/>
        </p:nvSpPr>
        <p:spPr>
          <a:xfrm>
            <a:off x="5715000" y="-152400"/>
            <a:ext cx="1003166" cy="990600"/>
          </a:xfrm>
          <a:prstGeom prst="rect">
            <a:avLst/>
          </a:prstGeom>
        </p:spPr>
        <p:txBody>
          <a:bodyPr vert="horz" anchor="ctr">
            <a:norm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b="1" dirty="0"/>
              <a:t>5</a:t>
            </a:r>
          </a:p>
        </p:txBody>
      </p:sp>
      <p:sp>
        <p:nvSpPr>
          <p:cNvPr id="24" name="Rectangle 23"/>
          <p:cNvSpPr/>
          <p:nvPr/>
        </p:nvSpPr>
        <p:spPr>
          <a:xfrm>
            <a:off x="5454583" y="2715767"/>
            <a:ext cx="469766" cy="563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p:cNvSpPr txBox="1">
            <a:spLocks/>
          </p:cNvSpPr>
          <p:nvPr/>
        </p:nvSpPr>
        <p:spPr>
          <a:xfrm>
            <a:off x="4953000" y="2438400"/>
            <a:ext cx="1003166" cy="1069423"/>
          </a:xfrm>
          <a:prstGeom prst="rect">
            <a:avLst/>
          </a:prstGeom>
        </p:spPr>
        <p:txBody>
          <a:bodyPr vert="horz" anchor="ctr">
            <a:norm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b="1" dirty="0" smtClean="0"/>
              <a:t>4</a:t>
            </a:r>
            <a:endParaRPr lang="en-US" b="1" dirty="0"/>
          </a:p>
        </p:txBody>
      </p:sp>
    </p:spTree>
    <p:extLst>
      <p:ext uri="{BB962C8B-B14F-4D97-AF65-F5344CB8AC3E}">
        <p14:creationId xmlns:p14="http://schemas.microsoft.com/office/powerpoint/2010/main" val="3033395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66"/>
                                        </p:tgtEl>
                                        <p:attrNameLst>
                                          <p:attrName>style.visibility</p:attrName>
                                        </p:attrNameLst>
                                      </p:cBhvr>
                                      <p:to>
                                        <p:strVal val="visible"/>
                                      </p:to>
                                    </p:set>
                                    <p:anim calcmode="lin" valueType="num">
                                      <p:cBhvr additive="base">
                                        <p:cTn id="7" dur="500" fill="hold"/>
                                        <p:tgtEl>
                                          <p:spTgt spid="2066"/>
                                        </p:tgtEl>
                                        <p:attrNameLst>
                                          <p:attrName>ppt_x</p:attrName>
                                        </p:attrNameLst>
                                      </p:cBhvr>
                                      <p:tavLst>
                                        <p:tav tm="0">
                                          <p:val>
                                            <p:strVal val="#ppt_x"/>
                                          </p:val>
                                        </p:tav>
                                        <p:tav tm="100000">
                                          <p:val>
                                            <p:strVal val="#ppt_x"/>
                                          </p:val>
                                        </p:tav>
                                      </p:tavLst>
                                    </p:anim>
                                    <p:anim calcmode="lin" valueType="num">
                                      <p:cBhvr additive="base">
                                        <p:cTn id="8" dur="500" fill="hold"/>
                                        <p:tgtEl>
                                          <p:spTgt spid="20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64"/>
                                        </p:tgtEl>
                                        <p:attrNameLst>
                                          <p:attrName>style.visibility</p:attrName>
                                        </p:attrNameLst>
                                      </p:cBhvr>
                                      <p:to>
                                        <p:strVal val="visible"/>
                                      </p:to>
                                    </p:set>
                                    <p:anim calcmode="lin" valueType="num">
                                      <p:cBhvr additive="base">
                                        <p:cTn id="21" dur="500" fill="hold"/>
                                        <p:tgtEl>
                                          <p:spTgt spid="2064"/>
                                        </p:tgtEl>
                                        <p:attrNameLst>
                                          <p:attrName>ppt_x</p:attrName>
                                        </p:attrNameLst>
                                      </p:cBhvr>
                                      <p:tavLst>
                                        <p:tav tm="0">
                                          <p:val>
                                            <p:strVal val="#ppt_x"/>
                                          </p:val>
                                        </p:tav>
                                        <p:tav tm="100000">
                                          <p:val>
                                            <p:strVal val="#ppt_x"/>
                                          </p:val>
                                        </p:tav>
                                      </p:tavLst>
                                    </p:anim>
                                    <p:anim calcmode="lin" valueType="num">
                                      <p:cBhvr additive="base">
                                        <p:cTn id="22" dur="500" fill="hold"/>
                                        <p:tgtEl>
                                          <p:spTgt spid="206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068"/>
                                        </p:tgtEl>
                                        <p:attrNameLst>
                                          <p:attrName>style.visibility</p:attrName>
                                        </p:attrNameLst>
                                      </p:cBhvr>
                                      <p:to>
                                        <p:strVal val="visible"/>
                                      </p:to>
                                    </p:set>
                                    <p:anim calcmode="lin" valueType="num">
                                      <p:cBhvr additive="base">
                                        <p:cTn id="35" dur="500" fill="hold"/>
                                        <p:tgtEl>
                                          <p:spTgt spid="2068"/>
                                        </p:tgtEl>
                                        <p:attrNameLst>
                                          <p:attrName>ppt_x</p:attrName>
                                        </p:attrNameLst>
                                      </p:cBhvr>
                                      <p:tavLst>
                                        <p:tav tm="0">
                                          <p:val>
                                            <p:strVal val="#ppt_x"/>
                                          </p:val>
                                        </p:tav>
                                        <p:tav tm="100000">
                                          <p:val>
                                            <p:strVal val="#ppt_x"/>
                                          </p:val>
                                        </p:tav>
                                      </p:tavLst>
                                    </p:anim>
                                    <p:anim calcmode="lin" valueType="num">
                                      <p:cBhvr additive="base">
                                        <p:cTn id="36" dur="500" fill="hold"/>
                                        <p:tgtEl>
                                          <p:spTgt spid="206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60"/>
                                        </p:tgtEl>
                                        <p:attrNameLst>
                                          <p:attrName>style.visibility</p:attrName>
                                        </p:attrNameLst>
                                      </p:cBhvr>
                                      <p:to>
                                        <p:strVal val="visible"/>
                                      </p:to>
                                    </p:set>
                                    <p:anim calcmode="lin" valueType="num">
                                      <p:cBhvr additive="base">
                                        <p:cTn id="49" dur="500" fill="hold"/>
                                        <p:tgtEl>
                                          <p:spTgt spid="2060"/>
                                        </p:tgtEl>
                                        <p:attrNameLst>
                                          <p:attrName>ppt_x</p:attrName>
                                        </p:attrNameLst>
                                      </p:cBhvr>
                                      <p:tavLst>
                                        <p:tav tm="0">
                                          <p:val>
                                            <p:strVal val="#ppt_x"/>
                                          </p:val>
                                        </p:tav>
                                        <p:tav tm="100000">
                                          <p:val>
                                            <p:strVal val="#ppt_x"/>
                                          </p:val>
                                        </p:tav>
                                      </p:tavLst>
                                    </p:anim>
                                    <p:anim calcmode="lin" valueType="num">
                                      <p:cBhvr additive="base">
                                        <p:cTn id="50" dur="500" fill="hold"/>
                                        <p:tgtEl>
                                          <p:spTgt spid="206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070"/>
                                        </p:tgtEl>
                                        <p:attrNameLst>
                                          <p:attrName>style.visibility</p:attrName>
                                        </p:attrNameLst>
                                      </p:cBhvr>
                                      <p:to>
                                        <p:strVal val="visible"/>
                                      </p:to>
                                    </p:set>
                                    <p:anim calcmode="lin" valueType="num">
                                      <p:cBhvr additive="base">
                                        <p:cTn id="63" dur="500" fill="hold"/>
                                        <p:tgtEl>
                                          <p:spTgt spid="2070"/>
                                        </p:tgtEl>
                                        <p:attrNameLst>
                                          <p:attrName>ppt_x</p:attrName>
                                        </p:attrNameLst>
                                      </p:cBhvr>
                                      <p:tavLst>
                                        <p:tav tm="0">
                                          <p:val>
                                            <p:strVal val="#ppt_x"/>
                                          </p:val>
                                        </p:tav>
                                        <p:tav tm="100000">
                                          <p:val>
                                            <p:strVal val="#ppt_x"/>
                                          </p:val>
                                        </p:tav>
                                      </p:tavLst>
                                    </p:anim>
                                    <p:anim calcmode="lin" valueType="num">
                                      <p:cBhvr additive="base">
                                        <p:cTn id="64" dur="500" fill="hold"/>
                                        <p:tgtEl>
                                          <p:spTgt spid="207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ppt_x"/>
                                          </p:val>
                                        </p:tav>
                                        <p:tav tm="100000">
                                          <p:val>
                                            <p:strVal val="#ppt_x"/>
                                          </p:val>
                                        </p:tav>
                                      </p:tavLst>
                                    </p:anim>
                                    <p:anim calcmode="lin" valueType="num">
                                      <p:cBhvr additive="base">
                                        <p:cTn id="7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054"/>
                                        </p:tgtEl>
                                        <p:attrNameLst>
                                          <p:attrName>style.visibility</p:attrName>
                                        </p:attrNameLst>
                                      </p:cBhvr>
                                      <p:to>
                                        <p:strVal val="visible"/>
                                      </p:to>
                                    </p:set>
                                    <p:anim calcmode="lin" valueType="num">
                                      <p:cBhvr additive="base">
                                        <p:cTn id="77" dur="500" fill="hold"/>
                                        <p:tgtEl>
                                          <p:spTgt spid="2054"/>
                                        </p:tgtEl>
                                        <p:attrNameLst>
                                          <p:attrName>ppt_x</p:attrName>
                                        </p:attrNameLst>
                                      </p:cBhvr>
                                      <p:tavLst>
                                        <p:tav tm="0">
                                          <p:val>
                                            <p:strVal val="#ppt_x"/>
                                          </p:val>
                                        </p:tav>
                                        <p:tav tm="100000">
                                          <p:val>
                                            <p:strVal val="#ppt_x"/>
                                          </p:val>
                                        </p:tav>
                                      </p:tavLst>
                                    </p:anim>
                                    <p:anim calcmode="lin" valueType="num">
                                      <p:cBhvr additive="base">
                                        <p:cTn id="78" dur="500" fill="hold"/>
                                        <p:tgtEl>
                                          <p:spTgt spid="2054"/>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ppt_x"/>
                                          </p:val>
                                        </p:tav>
                                        <p:tav tm="100000">
                                          <p:val>
                                            <p:strVal val="#ppt_x"/>
                                          </p:val>
                                        </p:tav>
                                      </p:tavLst>
                                    </p:anim>
                                    <p:anim calcmode="lin" valueType="num">
                                      <p:cBhvr additive="base">
                                        <p:cTn id="82" dur="500" fill="hold"/>
                                        <p:tgtEl>
                                          <p:spTgt spid="18"/>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18" grpId="0" animBg="1"/>
      <p:bldP spid="19" grpId="0" animBg="1"/>
      <p:bldP spid="14" grpId="0"/>
      <p:bldP spid="15" grpId="0"/>
      <p:bldP spid="20" grpId="0" animBg="1"/>
      <p:bldP spid="2" grpId="0"/>
      <p:bldP spid="17" grpId="0" animBg="1"/>
      <p:bldP spid="22" grpId="0"/>
      <p:bldP spid="24" grpId="0" animBg="1"/>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womens business casual"/>
          <p:cNvPicPr>
            <a:picLocks noChangeAspect="1" noChangeArrowheads="1"/>
          </p:cNvPicPr>
          <p:nvPr/>
        </p:nvPicPr>
        <p:blipFill rotWithShape="1">
          <a:blip r:embed="rId3">
            <a:extLst>
              <a:ext uri="{28A0092B-C50C-407E-A947-70E740481C1C}">
                <a14:useLocalDpi xmlns:a14="http://schemas.microsoft.com/office/drawing/2010/main" val="0"/>
              </a:ext>
            </a:extLst>
          </a:blip>
          <a:srcRect l="20219" r="18666"/>
          <a:stretch/>
        </p:blipFill>
        <p:spPr bwMode="auto">
          <a:xfrm>
            <a:off x="6096000" y="3569494"/>
            <a:ext cx="1508048" cy="32885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sundress outfi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188" t="7801" r="8443" b="2530"/>
          <a:stretch/>
        </p:blipFill>
        <p:spPr bwMode="auto">
          <a:xfrm>
            <a:off x="4756425" y="-3544"/>
            <a:ext cx="1339575" cy="39659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Spring is here! With it comes the desire to look fresh and gorgeous. These 20 Trendy Spring Outfit Ideas will give you lots of Inspiration!: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7953" y="0"/>
            <a:ext cx="1641047" cy="36137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Image result for black woman casual"/>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462" r="57040"/>
          <a:stretch/>
        </p:blipFill>
        <p:spPr bwMode="auto">
          <a:xfrm>
            <a:off x="0" y="2715768"/>
            <a:ext cx="1752396" cy="41422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womens business casual"/>
          <p:cNvPicPr>
            <a:picLocks noChangeAspect="1" noChangeArrowheads="1"/>
          </p:cNvPicPr>
          <p:nvPr/>
        </p:nvPicPr>
        <p:blipFill rotWithShape="1">
          <a:blip r:embed="rId7">
            <a:extLst>
              <a:ext uri="{28A0092B-C50C-407E-A947-70E740481C1C}">
                <a14:useLocalDpi xmlns:a14="http://schemas.microsoft.com/office/drawing/2010/main" val="0"/>
              </a:ext>
            </a:extLst>
          </a:blip>
          <a:srcRect l="7734" t="2709" r="11214"/>
          <a:stretch/>
        </p:blipFill>
        <p:spPr bwMode="auto">
          <a:xfrm>
            <a:off x="3447350" y="2862974"/>
            <a:ext cx="1277050" cy="399502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219200" y="2831306"/>
            <a:ext cx="381000" cy="738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685639" y="2487168"/>
            <a:ext cx="1219361" cy="1399032"/>
          </a:xfrm>
          <a:prstGeom prst="rect">
            <a:avLst/>
          </a:prstGeom>
        </p:spPr>
        <p:txBody>
          <a:bodyPr vert="horz" anchor="ctr">
            <a:norm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b="1" dirty="0" smtClean="0"/>
              <a:t>1</a:t>
            </a:r>
            <a:endParaRPr lang="en-US" b="1" dirty="0"/>
          </a:p>
        </p:txBody>
      </p:sp>
      <p:pic>
        <p:nvPicPr>
          <p:cNvPr id="5124" name="Picture 4" descr="Image result for woman professional dress"/>
          <p:cNvPicPr>
            <a:picLocks noChangeAspect="1" noChangeArrowheads="1"/>
          </p:cNvPicPr>
          <p:nvPr/>
        </p:nvPicPr>
        <p:blipFill rotWithShape="1">
          <a:blip r:embed="rId8">
            <a:extLst>
              <a:ext uri="{28A0092B-C50C-407E-A947-70E740481C1C}">
                <a14:useLocalDpi xmlns:a14="http://schemas.microsoft.com/office/drawing/2010/main" val="0"/>
              </a:ext>
            </a:extLst>
          </a:blip>
          <a:srcRect l="23940" t="4159" r="30134"/>
          <a:stretch/>
        </p:blipFill>
        <p:spPr bwMode="auto">
          <a:xfrm>
            <a:off x="7600550" y="0"/>
            <a:ext cx="1543450" cy="38862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7632484" y="3224212"/>
            <a:ext cx="533481" cy="5609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txBox="1">
            <a:spLocks/>
          </p:cNvSpPr>
          <p:nvPr/>
        </p:nvSpPr>
        <p:spPr>
          <a:xfrm>
            <a:off x="7162800" y="2791968"/>
            <a:ext cx="1003166" cy="1399032"/>
          </a:xfrm>
          <a:prstGeom prst="rect">
            <a:avLst/>
          </a:prstGeom>
        </p:spPr>
        <p:txBody>
          <a:bodyPr vert="horz" anchor="ctr">
            <a:norm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b="1" dirty="0" smtClean="0"/>
              <a:t>6</a:t>
            </a:r>
            <a:endParaRPr lang="en-US" b="1" dirty="0"/>
          </a:p>
        </p:txBody>
      </p:sp>
      <p:sp>
        <p:nvSpPr>
          <p:cNvPr id="19" name="Rectangle 18"/>
          <p:cNvSpPr/>
          <p:nvPr/>
        </p:nvSpPr>
        <p:spPr>
          <a:xfrm>
            <a:off x="1790243" y="1447800"/>
            <a:ext cx="457200" cy="6239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1295400" y="1371600"/>
            <a:ext cx="1003166" cy="1399032"/>
          </a:xfrm>
          <a:prstGeom prst="rect">
            <a:avLst/>
          </a:prstGeom>
        </p:spPr>
        <p:txBody>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b="1" dirty="0" smtClean="0"/>
              <a:t>2</a:t>
            </a:r>
            <a:endParaRPr lang="en-US" b="1" dirty="0"/>
          </a:p>
        </p:txBody>
      </p:sp>
      <p:sp>
        <p:nvSpPr>
          <p:cNvPr id="21" name="Rectangle 20"/>
          <p:cNvSpPr/>
          <p:nvPr/>
        </p:nvSpPr>
        <p:spPr>
          <a:xfrm>
            <a:off x="3441566" y="2907506"/>
            <a:ext cx="368434" cy="5976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p:cNvSpPr txBox="1">
            <a:spLocks/>
          </p:cNvSpPr>
          <p:nvPr/>
        </p:nvSpPr>
        <p:spPr>
          <a:xfrm>
            <a:off x="2895600" y="2664377"/>
            <a:ext cx="1003166" cy="1069423"/>
          </a:xfrm>
          <a:prstGeom prst="rect">
            <a:avLst/>
          </a:prstGeom>
        </p:spPr>
        <p:txBody>
          <a:bodyPr vert="horz" anchor="ctr">
            <a:norm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b="1" dirty="0" smtClean="0"/>
              <a:t>3</a:t>
            </a:r>
            <a:endParaRPr lang="en-US" b="1" dirty="0"/>
          </a:p>
        </p:txBody>
      </p:sp>
      <p:sp>
        <p:nvSpPr>
          <p:cNvPr id="25" name="Rectangle 24"/>
          <p:cNvSpPr/>
          <p:nvPr/>
        </p:nvSpPr>
        <p:spPr>
          <a:xfrm>
            <a:off x="5606983" y="3246544"/>
            <a:ext cx="469766" cy="563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p:cNvSpPr txBox="1">
            <a:spLocks/>
          </p:cNvSpPr>
          <p:nvPr/>
        </p:nvSpPr>
        <p:spPr>
          <a:xfrm>
            <a:off x="5105400" y="2969177"/>
            <a:ext cx="1003166" cy="1069423"/>
          </a:xfrm>
          <a:prstGeom prst="rect">
            <a:avLst/>
          </a:prstGeom>
        </p:spPr>
        <p:txBody>
          <a:bodyPr vert="horz" anchor="ctr">
            <a:norm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b="1" dirty="0" smtClean="0"/>
              <a:t>4</a:t>
            </a:r>
            <a:endParaRPr lang="en-US" b="1" dirty="0"/>
          </a:p>
        </p:txBody>
      </p:sp>
      <p:sp>
        <p:nvSpPr>
          <p:cNvPr id="27" name="Rectangle 26"/>
          <p:cNvSpPr/>
          <p:nvPr/>
        </p:nvSpPr>
        <p:spPr>
          <a:xfrm>
            <a:off x="6172200" y="3733800"/>
            <a:ext cx="381000" cy="533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1"/>
          <p:cNvSpPr txBox="1">
            <a:spLocks/>
          </p:cNvSpPr>
          <p:nvPr/>
        </p:nvSpPr>
        <p:spPr>
          <a:xfrm>
            <a:off x="5638800" y="3505200"/>
            <a:ext cx="1003166" cy="990600"/>
          </a:xfrm>
          <a:prstGeom prst="rect">
            <a:avLst/>
          </a:prstGeom>
        </p:spPr>
        <p:txBody>
          <a:bodyPr vert="horz" anchor="ctr">
            <a:norm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b="1" dirty="0"/>
              <a:t>5</a:t>
            </a:r>
          </a:p>
        </p:txBody>
      </p:sp>
    </p:spTree>
    <p:extLst>
      <p:ext uri="{BB962C8B-B14F-4D97-AF65-F5344CB8AC3E}">
        <p14:creationId xmlns:p14="http://schemas.microsoft.com/office/powerpoint/2010/main" val="27130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122"/>
                                        </p:tgtEl>
                                        <p:attrNameLst>
                                          <p:attrName>style.visibility</p:attrName>
                                        </p:attrNameLst>
                                      </p:cBhvr>
                                      <p:to>
                                        <p:strVal val="visible"/>
                                      </p:to>
                                    </p:set>
                                    <p:anim calcmode="lin" valueType="num">
                                      <p:cBhvr additive="base">
                                        <p:cTn id="63" dur="500" fill="hold"/>
                                        <p:tgtEl>
                                          <p:spTgt spid="5122"/>
                                        </p:tgtEl>
                                        <p:attrNameLst>
                                          <p:attrName>ppt_x</p:attrName>
                                        </p:attrNameLst>
                                      </p:cBhvr>
                                      <p:tavLst>
                                        <p:tav tm="0">
                                          <p:val>
                                            <p:strVal val="#ppt_x"/>
                                          </p:val>
                                        </p:tav>
                                        <p:tav tm="100000">
                                          <p:val>
                                            <p:strVal val="#ppt_x"/>
                                          </p:val>
                                        </p:tav>
                                      </p:tavLst>
                                    </p:anim>
                                    <p:anim calcmode="lin" valueType="num">
                                      <p:cBhvr additive="base">
                                        <p:cTn id="64" dur="500" fill="hold"/>
                                        <p:tgtEl>
                                          <p:spTgt spid="512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5124"/>
                                        </p:tgtEl>
                                        <p:attrNameLst>
                                          <p:attrName>style.visibility</p:attrName>
                                        </p:attrNameLst>
                                      </p:cBhvr>
                                      <p:to>
                                        <p:strVal val="visible"/>
                                      </p:to>
                                    </p:set>
                                    <p:anim calcmode="lin" valueType="num">
                                      <p:cBhvr additive="base">
                                        <p:cTn id="77" dur="500" fill="hold"/>
                                        <p:tgtEl>
                                          <p:spTgt spid="5124"/>
                                        </p:tgtEl>
                                        <p:attrNameLst>
                                          <p:attrName>ppt_x</p:attrName>
                                        </p:attrNameLst>
                                      </p:cBhvr>
                                      <p:tavLst>
                                        <p:tav tm="0">
                                          <p:val>
                                            <p:strVal val="#ppt_x"/>
                                          </p:val>
                                        </p:tav>
                                        <p:tav tm="100000">
                                          <p:val>
                                            <p:strVal val="#ppt_x"/>
                                          </p:val>
                                        </p:tav>
                                      </p:tavLst>
                                    </p:anim>
                                    <p:anim calcmode="lin" valueType="num">
                                      <p:cBhvr additive="base">
                                        <p:cTn id="78" dur="500" fill="hold"/>
                                        <p:tgtEl>
                                          <p:spTgt spid="5124"/>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fill="hold"/>
                                        <p:tgtEl>
                                          <p:spTgt spid="17"/>
                                        </p:tgtEl>
                                        <p:attrNameLst>
                                          <p:attrName>ppt_x</p:attrName>
                                        </p:attrNameLst>
                                      </p:cBhvr>
                                      <p:tavLst>
                                        <p:tav tm="0">
                                          <p:val>
                                            <p:strVal val="#ppt_x"/>
                                          </p:val>
                                        </p:tav>
                                        <p:tav tm="100000">
                                          <p:val>
                                            <p:strVal val="#ppt_x"/>
                                          </p:val>
                                        </p:tav>
                                      </p:tavLst>
                                    </p:anim>
                                    <p:anim calcmode="lin" valueType="num">
                                      <p:cBhvr additive="base">
                                        <p:cTn id="82" dur="500" fill="hold"/>
                                        <p:tgtEl>
                                          <p:spTgt spid="17"/>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7" grpId="0" animBg="1"/>
      <p:bldP spid="18" grpId="0"/>
      <p:bldP spid="19" grpId="0" animBg="1"/>
      <p:bldP spid="20" grpId="0"/>
      <p:bldP spid="21" grpId="0" animBg="1"/>
      <p:bldP spid="22" grpId="0"/>
      <p:bldP spid="25" grpId="0" animBg="1"/>
      <p:bldP spid="26" grpId="0"/>
      <p:bldP spid="27" grpId="0" animBg="1"/>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smtClean="0"/>
              <a:t>Decision</a:t>
            </a:r>
            <a:r>
              <a:rPr lang="en-US" dirty="0" smtClean="0"/>
              <a:t> </a:t>
            </a:r>
            <a:r>
              <a:rPr lang="en-US" b="1" dirty="0" smtClean="0"/>
              <a:t>Making</a:t>
            </a:r>
            <a:endParaRPr lang="en-US" b="1" dirty="0"/>
          </a:p>
        </p:txBody>
      </p:sp>
      <p:pic>
        <p:nvPicPr>
          <p:cNvPr id="8194" name="Picture 2" descr="Image result for decision maki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9998" r="89958">
                        <a14:foregroundMark x1="19375" y1="46953" x2="22567" y2="53870"/>
                        <a14:foregroundMark x1="26180" y1="67472" x2="26823" y2="67472"/>
                        <a14:foregroundMark x1="43250" y1="35330" x2="50698" y2="32348"/>
                        <a14:foregroundMark x1="48570" y1="50167" x2="47506" y2="41759"/>
                        <a14:foregroundMark x1="48371" y1="53124" x2="48371" y2="55850"/>
                        <a14:foregroundMark x1="74374" y1="53124" x2="75859" y2="51144"/>
                        <a14:foregroundMark x1="68677" y1="63924" x2="68677" y2="63924"/>
                        <a14:foregroundMark x1="80160" y1="66804" x2="83307" y2="70275"/>
                        <a14:foregroundMark x1="75793" y1="72178" x2="79339" y2="71407"/>
                        <a14:foregroundMark x1="72778" y1="75521" x2="71957" y2="73464"/>
                        <a14:foregroundMark x1="29129" y1="23631" x2="30902" y2="26794"/>
                        <a14:foregroundMark x1="31168" y1="33633" x2="31168" y2="33633"/>
                        <a14:foregroundMark x1="61960" y1="18848" x2="60053" y2="22499"/>
                        <a14:foregroundMark x1="56218" y1="26948" x2="56218" y2="26948"/>
                        <a14:foregroundMark x1="69896" y1="35048" x2="70317" y2="37105"/>
                        <a14:foregroundMark x1="65662" y1="41862" x2="65662" y2="41862"/>
                        <a14:foregroundMark x1="88229" y1="54718" x2="87010" y2="56647"/>
                        <a14:foregroundMark x1="81800" y1="59501" x2="81800" y2="59501"/>
                        <a14:foregroundMark x1="82620" y1="80432" x2="83573" y2="81229"/>
                        <a14:foregroundMark x1="80160" y1="80612" x2="80160" y2="80612"/>
                        <a14:foregroundMark x1="61960" y1="54256" x2="62381" y2="51864"/>
                        <a14:foregroundMark x1="58945" y1="57264" x2="58945" y2="57264"/>
                        <a14:foregroundMark x1="36378" y1="51710" x2="35425" y2="47904"/>
                        <a14:foregroundMark x1="38705" y1="53613" x2="38705" y2="53613"/>
                        <a14:foregroundMark x1="34183" y1="61070" x2="34183" y2="58550"/>
                        <a14:foregroundMark x1="36245" y1="62818" x2="36245" y2="62818"/>
                        <a14:foregroundMark x1="19397" y1="79661" x2="18444" y2="76009"/>
                        <a14:foregroundMark x1="23653" y1="81718" x2="23653" y2="81718"/>
                        <a14:foregroundMark x1="48836" y1="41399" x2="52250" y2="37902"/>
                      </a14:backgroundRemoval>
                    </a14:imgEffect>
                  </a14:imgLayer>
                </a14:imgProps>
              </a:ext>
              <a:ext uri="{28A0092B-C50C-407E-A947-70E740481C1C}">
                <a14:useLocalDpi xmlns:a14="http://schemas.microsoft.com/office/drawing/2010/main" val="0"/>
              </a:ext>
            </a:extLst>
          </a:blip>
          <a:srcRect/>
          <a:stretch>
            <a:fillRect/>
          </a:stretch>
        </p:blipFill>
        <p:spPr bwMode="auto">
          <a:xfrm>
            <a:off x="714375" y="1901628"/>
            <a:ext cx="5749085" cy="4956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725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Use your decision making skills to:</a:t>
            </a:r>
          </a:p>
          <a:p>
            <a:pPr lvl="1"/>
            <a:r>
              <a:rPr lang="en-US" dirty="0" smtClean="0"/>
              <a:t>Compare products</a:t>
            </a:r>
          </a:p>
          <a:p>
            <a:pPr lvl="1"/>
            <a:r>
              <a:rPr lang="en-US" dirty="0" smtClean="0"/>
              <a:t>Purchase </a:t>
            </a:r>
            <a:r>
              <a:rPr lang="en-US" dirty="0"/>
              <a:t>affordable clothes</a:t>
            </a:r>
          </a:p>
          <a:p>
            <a:pPr lvl="1"/>
            <a:r>
              <a:rPr lang="en-US" dirty="0"/>
              <a:t>Figure out what you need for the </a:t>
            </a:r>
            <a:r>
              <a:rPr lang="en-US" dirty="0" smtClean="0"/>
              <a:t>occasion</a:t>
            </a:r>
          </a:p>
          <a:p>
            <a:pPr lvl="1"/>
            <a:endParaRPr lang="en-US" dirty="0" smtClean="0"/>
          </a:p>
          <a:p>
            <a:r>
              <a:rPr lang="en-US" dirty="0" smtClean="0"/>
              <a:t>Be sure to:</a:t>
            </a:r>
          </a:p>
          <a:p>
            <a:pPr lvl="1"/>
            <a:r>
              <a:rPr lang="en-US" dirty="0" smtClean="0"/>
              <a:t>Always understand the situation carefully</a:t>
            </a:r>
          </a:p>
          <a:p>
            <a:pPr lvl="1"/>
            <a:endParaRPr lang="en-US" dirty="0"/>
          </a:p>
          <a:p>
            <a:pPr lvl="1"/>
            <a:endParaRPr lang="en-US" dirty="0" smtClean="0"/>
          </a:p>
          <a:p>
            <a:pPr marL="537210" lvl="1" indent="0">
              <a:buNone/>
            </a:pPr>
            <a:endParaRPr lang="en-US" dirty="0"/>
          </a:p>
          <a:p>
            <a:endParaRPr lang="en-US" dirty="0"/>
          </a:p>
        </p:txBody>
      </p:sp>
    </p:spTree>
    <p:extLst>
      <p:ext uri="{BB962C8B-B14F-4D97-AF65-F5344CB8AC3E}">
        <p14:creationId xmlns:p14="http://schemas.microsoft.com/office/powerpoint/2010/main" val="1094492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 3"/>
          <p:cNvSpPr/>
          <p:nvPr/>
        </p:nvSpPr>
        <p:spPr>
          <a:xfrm>
            <a:off x="2916055" y="86804"/>
            <a:ext cx="3179945" cy="2133600"/>
          </a:xfrm>
          <a:prstGeom prst="irregularSeal1">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9"/>
          <p:cNvSpPr txBox="1">
            <a:spLocks noChangeArrowheads="1"/>
          </p:cNvSpPr>
          <p:nvPr/>
        </p:nvSpPr>
        <p:spPr bwMode="auto">
          <a:xfrm>
            <a:off x="3547515" y="801469"/>
            <a:ext cx="18261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3600" b="1" dirty="0" smtClean="0"/>
              <a:t>Identify</a:t>
            </a:r>
            <a:endParaRPr lang="en-US" altLang="en-US" sz="3600" b="1" dirty="0"/>
          </a:p>
        </p:txBody>
      </p:sp>
      <p:sp>
        <p:nvSpPr>
          <p:cNvPr id="6" name="Curved Left Arrow 5"/>
          <p:cNvSpPr/>
          <p:nvPr/>
        </p:nvSpPr>
        <p:spPr>
          <a:xfrm rot="18617960">
            <a:off x="6612763" y="829426"/>
            <a:ext cx="279667" cy="10850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Left Arrow 6"/>
          <p:cNvSpPr/>
          <p:nvPr/>
        </p:nvSpPr>
        <p:spPr>
          <a:xfrm rot="13720655">
            <a:off x="2138285" y="698473"/>
            <a:ext cx="279667" cy="10850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Left Arrow 7"/>
          <p:cNvSpPr/>
          <p:nvPr/>
        </p:nvSpPr>
        <p:spPr>
          <a:xfrm rot="8772384">
            <a:off x="1791717" y="3969300"/>
            <a:ext cx="279667" cy="10850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Left Arrow 8"/>
          <p:cNvSpPr/>
          <p:nvPr/>
        </p:nvSpPr>
        <p:spPr>
          <a:xfrm rot="5400000">
            <a:off x="4534829" y="5617131"/>
            <a:ext cx="279667" cy="10850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Left Arrow 9"/>
          <p:cNvSpPr/>
          <p:nvPr/>
        </p:nvSpPr>
        <p:spPr>
          <a:xfrm rot="1099153">
            <a:off x="7554651" y="3886859"/>
            <a:ext cx="279667" cy="10850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Explosion 1 25"/>
          <p:cNvSpPr/>
          <p:nvPr/>
        </p:nvSpPr>
        <p:spPr>
          <a:xfrm rot="20825785">
            <a:off x="1168403" y="4606828"/>
            <a:ext cx="3283021" cy="2133600"/>
          </a:xfrm>
          <a:prstGeom prst="irregularSeal1">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xplosion 1 26"/>
          <p:cNvSpPr/>
          <p:nvPr/>
        </p:nvSpPr>
        <p:spPr>
          <a:xfrm rot="929878">
            <a:off x="4953000" y="4584441"/>
            <a:ext cx="2971800" cy="2133600"/>
          </a:xfrm>
          <a:prstGeom prst="irregularSeal1">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xplosion 1 27"/>
          <p:cNvSpPr/>
          <p:nvPr/>
        </p:nvSpPr>
        <p:spPr>
          <a:xfrm>
            <a:off x="5788000" y="1752600"/>
            <a:ext cx="2898800" cy="2133600"/>
          </a:xfrm>
          <a:prstGeom prst="irregularSeal1">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xplosion 1 28"/>
          <p:cNvSpPr/>
          <p:nvPr/>
        </p:nvSpPr>
        <p:spPr>
          <a:xfrm>
            <a:off x="381000" y="1600199"/>
            <a:ext cx="2895600" cy="2625991"/>
          </a:xfrm>
          <a:prstGeom prst="irregularSeal1">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7"/>
          <p:cNvSpPr txBox="1">
            <a:spLocks noChangeArrowheads="1"/>
          </p:cNvSpPr>
          <p:nvPr/>
        </p:nvSpPr>
        <p:spPr bwMode="auto">
          <a:xfrm>
            <a:off x="6248400" y="2477869"/>
            <a:ext cx="19287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3600" b="1" dirty="0" smtClean="0"/>
              <a:t>Analyze</a:t>
            </a:r>
            <a:endParaRPr lang="en-US" altLang="en-US" sz="3600" b="1" dirty="0"/>
          </a:p>
        </p:txBody>
      </p:sp>
      <p:sp>
        <p:nvSpPr>
          <p:cNvPr id="31" name="Text Box 17"/>
          <p:cNvSpPr txBox="1">
            <a:spLocks noChangeArrowheads="1"/>
          </p:cNvSpPr>
          <p:nvPr/>
        </p:nvSpPr>
        <p:spPr bwMode="auto">
          <a:xfrm>
            <a:off x="5384979" y="5197732"/>
            <a:ext cx="20826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3600" b="1" dirty="0" smtClean="0"/>
              <a:t>Examine</a:t>
            </a:r>
            <a:endParaRPr lang="en-US" altLang="en-US" sz="3600" b="1" dirty="0"/>
          </a:p>
        </p:txBody>
      </p:sp>
      <p:sp>
        <p:nvSpPr>
          <p:cNvPr id="32" name="Text Box 17"/>
          <p:cNvSpPr txBox="1">
            <a:spLocks noChangeArrowheads="1"/>
          </p:cNvSpPr>
          <p:nvPr/>
        </p:nvSpPr>
        <p:spPr bwMode="auto">
          <a:xfrm>
            <a:off x="1685266" y="5257800"/>
            <a:ext cx="21852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3600" b="1" dirty="0" smtClean="0"/>
              <a:t>Compare</a:t>
            </a:r>
            <a:endParaRPr lang="en-US" altLang="en-US" sz="2400" b="1" dirty="0"/>
          </a:p>
        </p:txBody>
      </p:sp>
      <p:sp>
        <p:nvSpPr>
          <p:cNvPr id="33" name="Text Box 17"/>
          <p:cNvSpPr txBox="1">
            <a:spLocks noChangeArrowheads="1"/>
          </p:cNvSpPr>
          <p:nvPr/>
        </p:nvSpPr>
        <p:spPr bwMode="auto">
          <a:xfrm>
            <a:off x="825961" y="2477868"/>
            <a:ext cx="20056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3600" b="1" dirty="0"/>
              <a:t>Choose </a:t>
            </a:r>
          </a:p>
        </p:txBody>
      </p:sp>
    </p:spTree>
    <p:extLst>
      <p:ext uri="{BB962C8B-B14F-4D97-AF65-F5344CB8AC3E}">
        <p14:creationId xmlns:p14="http://schemas.microsoft.com/office/powerpoint/2010/main" val="3993855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304800"/>
            <a:ext cx="8062912" cy="1470025"/>
          </a:xfrm>
        </p:spPr>
        <p:txBody>
          <a:bodyPr/>
          <a:lstStyle/>
          <a:p>
            <a:pPr algn="ctr"/>
            <a:r>
              <a:rPr lang="en-US" b="1" dirty="0" smtClean="0"/>
              <a:t>Appropriate Attire</a:t>
            </a:r>
            <a:endParaRPr lang="en-US" b="1" dirty="0"/>
          </a:p>
        </p:txBody>
      </p:sp>
      <p:sp>
        <p:nvSpPr>
          <p:cNvPr id="3" name="Subtitle 2"/>
          <p:cNvSpPr>
            <a:spLocks noGrp="1"/>
          </p:cNvSpPr>
          <p:nvPr>
            <p:ph type="subTitle" idx="1"/>
          </p:nvPr>
        </p:nvSpPr>
        <p:spPr/>
        <p:txBody>
          <a:bodyPr>
            <a:normAutofit lnSpcReduction="10000"/>
          </a:bodyPr>
          <a:lstStyle/>
          <a:p>
            <a:pPr marL="457200" indent="-457200" algn="l">
              <a:buFont typeface="Arial" panose="020B0604020202020204" pitchFamily="34" charset="0"/>
              <a:buChar char="•"/>
            </a:pPr>
            <a:r>
              <a:rPr lang="en-US" b="1" dirty="0" smtClean="0"/>
              <a:t>DON’Ts for all occasions</a:t>
            </a:r>
          </a:p>
          <a:p>
            <a:pPr marL="457200" indent="-457200" algn="l">
              <a:buFont typeface="Arial" panose="020B0604020202020204" pitchFamily="34" charset="0"/>
              <a:buChar char="•"/>
            </a:pPr>
            <a:r>
              <a:rPr lang="en-US" b="1" dirty="0" smtClean="0"/>
              <a:t>Casual</a:t>
            </a:r>
          </a:p>
          <a:p>
            <a:pPr marL="457200" indent="-457200" algn="l">
              <a:buFont typeface="Arial" panose="020B0604020202020204" pitchFamily="34" charset="0"/>
              <a:buChar char="•"/>
            </a:pPr>
            <a:r>
              <a:rPr lang="en-US" b="1" dirty="0" smtClean="0"/>
              <a:t>Business Casual</a:t>
            </a:r>
          </a:p>
          <a:p>
            <a:pPr marL="457200" indent="-457200" algn="l">
              <a:buFont typeface="Arial" panose="020B0604020202020204" pitchFamily="34" charset="0"/>
              <a:buChar char="•"/>
            </a:pPr>
            <a:r>
              <a:rPr lang="en-US" b="1" dirty="0" smtClean="0"/>
              <a:t>Professional</a:t>
            </a:r>
            <a:endParaRPr lang="en-US" b="1" dirty="0"/>
          </a:p>
        </p:txBody>
      </p:sp>
      <p:pic>
        <p:nvPicPr>
          <p:cNvPr id="7" name="Picture 4" descr="27 Trendy Spring 2016 Casual Outfits For Men: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989" r="22145"/>
          <a:stretch/>
        </p:blipFill>
        <p:spPr bwMode="auto">
          <a:xfrm>
            <a:off x="5562600" y="4243166"/>
            <a:ext cx="1031908" cy="26148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womens business casua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078" t="2409" r="38291"/>
          <a:stretch/>
        </p:blipFill>
        <p:spPr bwMode="auto">
          <a:xfrm>
            <a:off x="4920886" y="4488915"/>
            <a:ext cx="630817" cy="21300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Weekend.  I have this, just need the shoes (narrow to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4453473"/>
            <a:ext cx="990430" cy="21529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womens business casual"/>
          <p:cNvPicPr>
            <a:picLocks noChangeAspect="1" noChangeArrowheads="1"/>
          </p:cNvPicPr>
          <p:nvPr/>
        </p:nvPicPr>
        <p:blipFill rotWithShape="1">
          <a:blip r:embed="rId6">
            <a:extLst>
              <a:ext uri="{28A0092B-C50C-407E-A947-70E740481C1C}">
                <a14:useLocalDpi xmlns:a14="http://schemas.microsoft.com/office/drawing/2010/main" val="0"/>
              </a:ext>
            </a:extLst>
          </a:blip>
          <a:srcRect l="18939" r="21557"/>
          <a:stretch/>
        </p:blipFill>
        <p:spPr bwMode="auto">
          <a:xfrm>
            <a:off x="3869787" y="4243166"/>
            <a:ext cx="1051099" cy="25908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for man professional dress"/>
          <p:cNvPicPr>
            <a:picLocks noChangeAspect="1" noChangeArrowheads="1"/>
          </p:cNvPicPr>
          <p:nvPr/>
        </p:nvPicPr>
        <p:blipFill rotWithShape="1">
          <a:blip r:embed="rId7">
            <a:extLst>
              <a:ext uri="{28A0092B-C50C-407E-A947-70E740481C1C}">
                <a14:useLocalDpi xmlns:a14="http://schemas.microsoft.com/office/drawing/2010/main" val="0"/>
              </a:ext>
            </a:extLst>
          </a:blip>
          <a:srcRect l="30741" r="29142"/>
          <a:stretch/>
        </p:blipFill>
        <p:spPr bwMode="auto">
          <a:xfrm>
            <a:off x="3115331" y="4471766"/>
            <a:ext cx="754456" cy="2203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748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p:cNvSpPr/>
          <p:nvPr/>
        </p:nvSpPr>
        <p:spPr>
          <a:xfrm>
            <a:off x="2545967" y="496130"/>
            <a:ext cx="3784600" cy="2133600"/>
          </a:xfrm>
          <a:prstGeom prst="irregularSeal1">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1" name="Text Box 19"/>
          <p:cNvSpPr txBox="1">
            <a:spLocks noChangeArrowheads="1"/>
          </p:cNvSpPr>
          <p:nvPr/>
        </p:nvSpPr>
        <p:spPr bwMode="auto">
          <a:xfrm>
            <a:off x="3711022" y="1153604"/>
            <a:ext cx="14991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dirty="0"/>
              <a:t>Identify</a:t>
            </a:r>
          </a:p>
          <a:p>
            <a:pPr algn="ctr"/>
            <a:r>
              <a:rPr lang="en-US" altLang="en-US" sz="2400" b="1" dirty="0"/>
              <a:t>Situation</a:t>
            </a:r>
          </a:p>
        </p:txBody>
      </p:sp>
      <p:sp>
        <p:nvSpPr>
          <p:cNvPr id="3" name="Curved Left Arrow 2"/>
          <p:cNvSpPr/>
          <p:nvPr/>
        </p:nvSpPr>
        <p:spPr>
          <a:xfrm rot="19895234">
            <a:off x="6792987" y="1570905"/>
            <a:ext cx="279667" cy="10850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urved Left Arrow 20"/>
          <p:cNvSpPr/>
          <p:nvPr/>
        </p:nvSpPr>
        <p:spPr>
          <a:xfrm rot="13132178">
            <a:off x="1747581" y="1504071"/>
            <a:ext cx="279667" cy="10850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urved Left Arrow 21"/>
          <p:cNvSpPr/>
          <p:nvPr/>
        </p:nvSpPr>
        <p:spPr>
          <a:xfrm rot="8772384">
            <a:off x="1880616" y="4265760"/>
            <a:ext cx="279667" cy="10850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urved Left Arrow 22"/>
          <p:cNvSpPr/>
          <p:nvPr/>
        </p:nvSpPr>
        <p:spPr>
          <a:xfrm rot="5400000">
            <a:off x="4534829" y="5248572"/>
            <a:ext cx="279667" cy="10850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urved Left Arrow 23"/>
          <p:cNvSpPr/>
          <p:nvPr/>
        </p:nvSpPr>
        <p:spPr>
          <a:xfrm rot="1718112">
            <a:off x="7280452" y="4204100"/>
            <a:ext cx="279667" cy="10850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Explosion 2 3"/>
          <p:cNvSpPr/>
          <p:nvPr/>
        </p:nvSpPr>
        <p:spPr>
          <a:xfrm>
            <a:off x="6716449" y="2679441"/>
            <a:ext cx="1582841" cy="15240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xplosion 2 25"/>
          <p:cNvSpPr/>
          <p:nvPr/>
        </p:nvSpPr>
        <p:spPr>
          <a:xfrm rot="4153827">
            <a:off x="811078" y="2745858"/>
            <a:ext cx="1582841" cy="15240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xplosion 2 26"/>
          <p:cNvSpPr/>
          <p:nvPr/>
        </p:nvSpPr>
        <p:spPr>
          <a:xfrm rot="3658622">
            <a:off x="2516900" y="4729469"/>
            <a:ext cx="1582841" cy="15240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xplosion 2 27"/>
          <p:cNvSpPr/>
          <p:nvPr/>
        </p:nvSpPr>
        <p:spPr>
          <a:xfrm rot="1226718">
            <a:off x="5514782" y="4630481"/>
            <a:ext cx="1582841" cy="15240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0084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xplosion 1 17"/>
          <p:cNvSpPr/>
          <p:nvPr/>
        </p:nvSpPr>
        <p:spPr>
          <a:xfrm>
            <a:off x="4876800" y="1917061"/>
            <a:ext cx="3784600" cy="2133600"/>
          </a:xfrm>
          <a:prstGeom prst="irregularSeal1">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5" name="Text Box 17"/>
          <p:cNvSpPr txBox="1">
            <a:spLocks noChangeArrowheads="1"/>
          </p:cNvSpPr>
          <p:nvPr/>
        </p:nvSpPr>
        <p:spPr bwMode="auto">
          <a:xfrm>
            <a:off x="6019536" y="2497655"/>
            <a:ext cx="14991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dirty="0"/>
              <a:t>Analyze</a:t>
            </a:r>
          </a:p>
          <a:p>
            <a:pPr algn="ctr"/>
            <a:r>
              <a:rPr lang="en-US" altLang="en-US" sz="2400" b="1" dirty="0"/>
              <a:t>Situation</a:t>
            </a:r>
          </a:p>
        </p:txBody>
      </p:sp>
      <p:sp>
        <p:nvSpPr>
          <p:cNvPr id="20" name="Curved Left Arrow 19"/>
          <p:cNvSpPr/>
          <p:nvPr/>
        </p:nvSpPr>
        <p:spPr>
          <a:xfrm rot="18184860">
            <a:off x="5581784" y="632775"/>
            <a:ext cx="279667" cy="10850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urved Left Arrow 20"/>
          <p:cNvSpPr/>
          <p:nvPr/>
        </p:nvSpPr>
        <p:spPr>
          <a:xfrm rot="13132178">
            <a:off x="1921316" y="1142907"/>
            <a:ext cx="279667" cy="10850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urved Left Arrow 21"/>
          <p:cNvSpPr/>
          <p:nvPr/>
        </p:nvSpPr>
        <p:spPr>
          <a:xfrm rot="8772384">
            <a:off x="1880616" y="4265760"/>
            <a:ext cx="279667" cy="10850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urved Left Arrow 22"/>
          <p:cNvSpPr/>
          <p:nvPr/>
        </p:nvSpPr>
        <p:spPr>
          <a:xfrm rot="5400000">
            <a:off x="4534829" y="5248572"/>
            <a:ext cx="279667" cy="10850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urved Left Arrow 23"/>
          <p:cNvSpPr/>
          <p:nvPr/>
        </p:nvSpPr>
        <p:spPr>
          <a:xfrm rot="1718112">
            <a:off x="7280452" y="4204100"/>
            <a:ext cx="279667" cy="10850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Explosion 2 24"/>
          <p:cNvSpPr/>
          <p:nvPr/>
        </p:nvSpPr>
        <p:spPr>
          <a:xfrm rot="1242476">
            <a:off x="3041430" y="162440"/>
            <a:ext cx="1582841" cy="1524000"/>
          </a:xfrm>
          <a:prstGeom prst="irregularSeal2">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xplosion 2 25"/>
          <p:cNvSpPr/>
          <p:nvPr/>
        </p:nvSpPr>
        <p:spPr>
          <a:xfrm rot="4153827">
            <a:off x="823521" y="2485668"/>
            <a:ext cx="1582841" cy="15240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Explosion 2 35"/>
          <p:cNvSpPr/>
          <p:nvPr/>
        </p:nvSpPr>
        <p:spPr>
          <a:xfrm rot="1320771">
            <a:off x="5438065" y="4759147"/>
            <a:ext cx="1582841" cy="15240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Explosion 2 36"/>
          <p:cNvSpPr/>
          <p:nvPr/>
        </p:nvSpPr>
        <p:spPr>
          <a:xfrm rot="3036663">
            <a:off x="2636450" y="4798797"/>
            <a:ext cx="1582841" cy="15240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628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xplosion 1 17"/>
          <p:cNvSpPr/>
          <p:nvPr/>
        </p:nvSpPr>
        <p:spPr>
          <a:xfrm rot="379713">
            <a:off x="4780724" y="4012086"/>
            <a:ext cx="3784600" cy="2133600"/>
          </a:xfrm>
          <a:prstGeom prst="irregularSeal1">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urved Left Arrow 19"/>
          <p:cNvSpPr/>
          <p:nvPr/>
        </p:nvSpPr>
        <p:spPr>
          <a:xfrm rot="18184860">
            <a:off x="5581784" y="632775"/>
            <a:ext cx="279667" cy="10850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29" name="Text Box 17"/>
          <p:cNvSpPr txBox="1">
            <a:spLocks noChangeArrowheads="1"/>
          </p:cNvSpPr>
          <p:nvPr/>
        </p:nvSpPr>
        <p:spPr bwMode="auto">
          <a:xfrm>
            <a:off x="5748231" y="4579203"/>
            <a:ext cx="19479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dirty="0"/>
              <a:t>Examine</a:t>
            </a:r>
          </a:p>
          <a:p>
            <a:pPr algn="ctr"/>
            <a:r>
              <a:rPr lang="en-US" altLang="en-US" sz="2400" b="1" dirty="0"/>
              <a:t>Alternatives</a:t>
            </a:r>
          </a:p>
        </p:txBody>
      </p:sp>
      <p:sp>
        <p:nvSpPr>
          <p:cNvPr id="21" name="Curved Left Arrow 20"/>
          <p:cNvSpPr/>
          <p:nvPr/>
        </p:nvSpPr>
        <p:spPr>
          <a:xfrm rot="13132178">
            <a:off x="2018917" y="1046053"/>
            <a:ext cx="279667" cy="10850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urved Left Arrow 21"/>
          <p:cNvSpPr/>
          <p:nvPr/>
        </p:nvSpPr>
        <p:spPr>
          <a:xfrm rot="8772384">
            <a:off x="1799733" y="3878026"/>
            <a:ext cx="279667" cy="10850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urved Left Arrow 22"/>
          <p:cNvSpPr/>
          <p:nvPr/>
        </p:nvSpPr>
        <p:spPr>
          <a:xfrm rot="5400000">
            <a:off x="4415994" y="5261408"/>
            <a:ext cx="330217" cy="10850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urved Left Arrow 23"/>
          <p:cNvSpPr/>
          <p:nvPr/>
        </p:nvSpPr>
        <p:spPr>
          <a:xfrm rot="194659">
            <a:off x="7280452" y="2820058"/>
            <a:ext cx="279667" cy="10850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Explosion 2 24"/>
          <p:cNvSpPr/>
          <p:nvPr/>
        </p:nvSpPr>
        <p:spPr>
          <a:xfrm rot="1242476">
            <a:off x="3041430" y="162440"/>
            <a:ext cx="1582841" cy="1524000"/>
          </a:xfrm>
          <a:prstGeom prst="irregularSeal2">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xplosion 2 25"/>
          <p:cNvSpPr/>
          <p:nvPr/>
        </p:nvSpPr>
        <p:spPr>
          <a:xfrm rot="4153827">
            <a:off x="823524" y="2346892"/>
            <a:ext cx="1582841" cy="1524000"/>
          </a:xfrm>
          <a:prstGeom prst="irregularSeal2">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xplosion 2 27"/>
          <p:cNvSpPr/>
          <p:nvPr/>
        </p:nvSpPr>
        <p:spPr>
          <a:xfrm rot="3036663">
            <a:off x="2274915" y="4524205"/>
            <a:ext cx="1582841" cy="1524000"/>
          </a:xfrm>
          <a:prstGeom prst="irregularSeal2">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xplosion 2 28"/>
          <p:cNvSpPr/>
          <p:nvPr/>
        </p:nvSpPr>
        <p:spPr>
          <a:xfrm rot="1242476">
            <a:off x="6226620" y="1405899"/>
            <a:ext cx="1582841" cy="1524000"/>
          </a:xfrm>
          <a:prstGeom prst="irregularSeal2">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88058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xplosion 1 17"/>
          <p:cNvSpPr/>
          <p:nvPr/>
        </p:nvSpPr>
        <p:spPr>
          <a:xfrm rot="21211318">
            <a:off x="1407410" y="4260689"/>
            <a:ext cx="3784600" cy="2133600"/>
          </a:xfrm>
          <a:prstGeom prst="irregularSeal1">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urved Left Arrow 18"/>
          <p:cNvSpPr/>
          <p:nvPr/>
        </p:nvSpPr>
        <p:spPr>
          <a:xfrm rot="17963604">
            <a:off x="5648854" y="381938"/>
            <a:ext cx="279667" cy="10850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urved Left Arrow 20"/>
          <p:cNvSpPr/>
          <p:nvPr/>
        </p:nvSpPr>
        <p:spPr>
          <a:xfrm rot="13132178">
            <a:off x="2249051" y="770034"/>
            <a:ext cx="279667" cy="10850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53" name="Text Box 17"/>
          <p:cNvSpPr txBox="1">
            <a:spLocks noChangeArrowheads="1"/>
          </p:cNvSpPr>
          <p:nvPr/>
        </p:nvSpPr>
        <p:spPr bwMode="auto">
          <a:xfrm>
            <a:off x="2209800" y="4843792"/>
            <a:ext cx="19479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dirty="0"/>
              <a:t>Compare</a:t>
            </a:r>
          </a:p>
          <a:p>
            <a:pPr algn="ctr"/>
            <a:r>
              <a:rPr lang="en-US" altLang="en-US" sz="2400" b="1" dirty="0"/>
              <a:t>Alternatives</a:t>
            </a:r>
          </a:p>
        </p:txBody>
      </p:sp>
      <p:sp>
        <p:nvSpPr>
          <p:cNvPr id="22" name="Curved Left Arrow 21"/>
          <p:cNvSpPr/>
          <p:nvPr/>
        </p:nvSpPr>
        <p:spPr>
          <a:xfrm rot="8772384">
            <a:off x="1799732" y="3523614"/>
            <a:ext cx="279667" cy="10850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urved Left Arrow 22"/>
          <p:cNvSpPr/>
          <p:nvPr/>
        </p:nvSpPr>
        <p:spPr>
          <a:xfrm rot="5400000">
            <a:off x="5677681" y="4881897"/>
            <a:ext cx="330217" cy="10850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urved Left Arrow 23"/>
          <p:cNvSpPr/>
          <p:nvPr/>
        </p:nvSpPr>
        <p:spPr>
          <a:xfrm rot="194659">
            <a:off x="7450803" y="2445445"/>
            <a:ext cx="279667" cy="10850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Explosion 2 24"/>
          <p:cNvSpPr/>
          <p:nvPr/>
        </p:nvSpPr>
        <p:spPr>
          <a:xfrm rot="1242476">
            <a:off x="3041430" y="162440"/>
            <a:ext cx="1582841" cy="1524000"/>
          </a:xfrm>
          <a:prstGeom prst="irregularSeal2">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xplosion 2 25"/>
          <p:cNvSpPr/>
          <p:nvPr/>
        </p:nvSpPr>
        <p:spPr>
          <a:xfrm rot="4153827">
            <a:off x="1038567" y="2003318"/>
            <a:ext cx="1582841" cy="15240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xplosion 2 27"/>
          <p:cNvSpPr/>
          <p:nvPr/>
        </p:nvSpPr>
        <p:spPr>
          <a:xfrm rot="1242476">
            <a:off x="6085716" y="1010698"/>
            <a:ext cx="1582841" cy="1524000"/>
          </a:xfrm>
          <a:prstGeom prst="irregularSeal2">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xplosion 2 28"/>
          <p:cNvSpPr/>
          <p:nvPr/>
        </p:nvSpPr>
        <p:spPr>
          <a:xfrm rot="1242476">
            <a:off x="6502598" y="3669779"/>
            <a:ext cx="1582841" cy="1524000"/>
          </a:xfrm>
          <a:prstGeom prst="irregularSeal2">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89273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xplosion 1 17"/>
          <p:cNvSpPr/>
          <p:nvPr/>
        </p:nvSpPr>
        <p:spPr>
          <a:xfrm rot="210619">
            <a:off x="22488" y="1698249"/>
            <a:ext cx="3784600" cy="2419551"/>
          </a:xfrm>
          <a:prstGeom prst="irregularSeal1">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7" name="Text Box 17"/>
          <p:cNvSpPr txBox="1">
            <a:spLocks noChangeArrowheads="1"/>
          </p:cNvSpPr>
          <p:nvPr/>
        </p:nvSpPr>
        <p:spPr bwMode="auto">
          <a:xfrm>
            <a:off x="990600" y="2209800"/>
            <a:ext cx="177644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dirty="0"/>
              <a:t>Choose </a:t>
            </a:r>
          </a:p>
          <a:p>
            <a:pPr algn="ctr"/>
            <a:r>
              <a:rPr lang="en-US" altLang="en-US" sz="2400" b="1" dirty="0"/>
              <a:t>Best</a:t>
            </a:r>
          </a:p>
          <a:p>
            <a:pPr algn="ctr"/>
            <a:r>
              <a:rPr lang="en-US" altLang="en-US" sz="2400" b="1" dirty="0"/>
              <a:t>Alternative</a:t>
            </a:r>
          </a:p>
        </p:txBody>
      </p:sp>
      <p:sp>
        <p:nvSpPr>
          <p:cNvPr id="19" name="Curved Left Arrow 18"/>
          <p:cNvSpPr/>
          <p:nvPr/>
        </p:nvSpPr>
        <p:spPr>
          <a:xfrm rot="17963604">
            <a:off x="5648854" y="381938"/>
            <a:ext cx="279667" cy="10850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urved Left Arrow 19"/>
          <p:cNvSpPr/>
          <p:nvPr/>
        </p:nvSpPr>
        <p:spPr>
          <a:xfrm rot="13132178">
            <a:off x="2249051" y="770034"/>
            <a:ext cx="279667" cy="10850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urved Left Arrow 21"/>
          <p:cNvSpPr/>
          <p:nvPr/>
        </p:nvSpPr>
        <p:spPr>
          <a:xfrm rot="8772384">
            <a:off x="2125898" y="4100918"/>
            <a:ext cx="279667" cy="10850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urved Left Arrow 22"/>
          <p:cNvSpPr/>
          <p:nvPr/>
        </p:nvSpPr>
        <p:spPr>
          <a:xfrm rot="5400000">
            <a:off x="5140584" y="5066988"/>
            <a:ext cx="330217" cy="10850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urved Left Arrow 23"/>
          <p:cNvSpPr/>
          <p:nvPr/>
        </p:nvSpPr>
        <p:spPr>
          <a:xfrm rot="194659">
            <a:off x="7354514" y="2772362"/>
            <a:ext cx="279667" cy="10850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Explosion 2 24"/>
          <p:cNvSpPr/>
          <p:nvPr/>
        </p:nvSpPr>
        <p:spPr>
          <a:xfrm rot="1242476">
            <a:off x="3446230" y="40772"/>
            <a:ext cx="1582841" cy="1524000"/>
          </a:xfrm>
          <a:prstGeom prst="irregularSeal2">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xplosion 2 26"/>
          <p:cNvSpPr/>
          <p:nvPr/>
        </p:nvSpPr>
        <p:spPr>
          <a:xfrm rot="1242476">
            <a:off x="6085716" y="1295400"/>
            <a:ext cx="1582841" cy="1524000"/>
          </a:xfrm>
          <a:prstGeom prst="irregularSeal2">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xplosion 2 27"/>
          <p:cNvSpPr/>
          <p:nvPr/>
        </p:nvSpPr>
        <p:spPr>
          <a:xfrm rot="1242476">
            <a:off x="6314317" y="3964421"/>
            <a:ext cx="1582841" cy="1524000"/>
          </a:xfrm>
          <a:prstGeom prst="irregularSeal2">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xplosion 2 28"/>
          <p:cNvSpPr/>
          <p:nvPr/>
        </p:nvSpPr>
        <p:spPr>
          <a:xfrm rot="1242476">
            <a:off x="2885317" y="4662400"/>
            <a:ext cx="1582841" cy="1524000"/>
          </a:xfrm>
          <a:prstGeom prst="irregularSeal2">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9809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 3"/>
          <p:cNvSpPr/>
          <p:nvPr/>
        </p:nvSpPr>
        <p:spPr>
          <a:xfrm>
            <a:off x="2916055" y="86804"/>
            <a:ext cx="3179945" cy="2133600"/>
          </a:xfrm>
          <a:prstGeom prst="irregularSeal1">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9"/>
          <p:cNvSpPr txBox="1">
            <a:spLocks noChangeArrowheads="1"/>
          </p:cNvSpPr>
          <p:nvPr/>
        </p:nvSpPr>
        <p:spPr bwMode="auto">
          <a:xfrm>
            <a:off x="3711022" y="705444"/>
            <a:ext cx="14991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dirty="0"/>
              <a:t>Identify</a:t>
            </a:r>
          </a:p>
          <a:p>
            <a:pPr algn="ctr"/>
            <a:r>
              <a:rPr lang="en-US" altLang="en-US" sz="2400" b="1" dirty="0"/>
              <a:t>Situation</a:t>
            </a:r>
          </a:p>
        </p:txBody>
      </p:sp>
      <p:sp>
        <p:nvSpPr>
          <p:cNvPr id="6" name="Curved Left Arrow 5"/>
          <p:cNvSpPr/>
          <p:nvPr/>
        </p:nvSpPr>
        <p:spPr>
          <a:xfrm rot="18617960">
            <a:off x="6612763" y="829426"/>
            <a:ext cx="279667" cy="10850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Left Arrow 6"/>
          <p:cNvSpPr/>
          <p:nvPr/>
        </p:nvSpPr>
        <p:spPr>
          <a:xfrm rot="13720655">
            <a:off x="2138285" y="698473"/>
            <a:ext cx="279667" cy="10850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Left Arrow 7"/>
          <p:cNvSpPr/>
          <p:nvPr/>
        </p:nvSpPr>
        <p:spPr>
          <a:xfrm rot="8772384">
            <a:off x="1791717" y="3969300"/>
            <a:ext cx="279667" cy="10850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Left Arrow 8"/>
          <p:cNvSpPr/>
          <p:nvPr/>
        </p:nvSpPr>
        <p:spPr>
          <a:xfrm rot="5400000">
            <a:off x="4534829" y="5617131"/>
            <a:ext cx="279667" cy="10850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Left Arrow 9"/>
          <p:cNvSpPr/>
          <p:nvPr/>
        </p:nvSpPr>
        <p:spPr>
          <a:xfrm rot="1718112">
            <a:off x="7289687" y="3886859"/>
            <a:ext cx="279667" cy="10850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Explosion 1 25"/>
          <p:cNvSpPr/>
          <p:nvPr/>
        </p:nvSpPr>
        <p:spPr>
          <a:xfrm rot="20825785">
            <a:off x="1168403" y="4606828"/>
            <a:ext cx="3283021" cy="2133600"/>
          </a:xfrm>
          <a:prstGeom prst="irregularSeal1">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xplosion 1 26"/>
          <p:cNvSpPr/>
          <p:nvPr/>
        </p:nvSpPr>
        <p:spPr>
          <a:xfrm rot="929878">
            <a:off x="4953000" y="4584441"/>
            <a:ext cx="2971800" cy="2133600"/>
          </a:xfrm>
          <a:prstGeom prst="irregularSeal1">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xplosion 1 27"/>
          <p:cNvSpPr/>
          <p:nvPr/>
        </p:nvSpPr>
        <p:spPr>
          <a:xfrm>
            <a:off x="5788000" y="1752600"/>
            <a:ext cx="2898800" cy="2133600"/>
          </a:xfrm>
          <a:prstGeom prst="irregularSeal1">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xplosion 1 28"/>
          <p:cNvSpPr/>
          <p:nvPr/>
        </p:nvSpPr>
        <p:spPr>
          <a:xfrm>
            <a:off x="381000" y="1600199"/>
            <a:ext cx="2895600" cy="2625991"/>
          </a:xfrm>
          <a:prstGeom prst="irregularSeal1">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7"/>
          <p:cNvSpPr txBox="1">
            <a:spLocks noChangeArrowheads="1"/>
          </p:cNvSpPr>
          <p:nvPr/>
        </p:nvSpPr>
        <p:spPr bwMode="auto">
          <a:xfrm>
            <a:off x="6578072" y="2362200"/>
            <a:ext cx="14991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dirty="0"/>
              <a:t>Analyze</a:t>
            </a:r>
          </a:p>
          <a:p>
            <a:pPr algn="ctr"/>
            <a:r>
              <a:rPr lang="en-US" altLang="en-US" sz="2400" b="1" dirty="0"/>
              <a:t>Situation</a:t>
            </a:r>
          </a:p>
        </p:txBody>
      </p:sp>
      <p:sp>
        <p:nvSpPr>
          <p:cNvPr id="31" name="Text Box 17"/>
          <p:cNvSpPr txBox="1">
            <a:spLocks noChangeArrowheads="1"/>
          </p:cNvSpPr>
          <p:nvPr/>
        </p:nvSpPr>
        <p:spPr bwMode="auto">
          <a:xfrm>
            <a:off x="5638800" y="5107872"/>
            <a:ext cx="19479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dirty="0"/>
              <a:t>Examine</a:t>
            </a:r>
          </a:p>
          <a:p>
            <a:pPr algn="ctr"/>
            <a:r>
              <a:rPr lang="en-US" altLang="en-US" sz="2400" b="1" dirty="0"/>
              <a:t>Alternatives</a:t>
            </a:r>
          </a:p>
        </p:txBody>
      </p:sp>
      <p:sp>
        <p:nvSpPr>
          <p:cNvPr id="32" name="Text Box 17"/>
          <p:cNvSpPr txBox="1">
            <a:spLocks noChangeArrowheads="1"/>
          </p:cNvSpPr>
          <p:nvPr/>
        </p:nvSpPr>
        <p:spPr bwMode="auto">
          <a:xfrm>
            <a:off x="1938231" y="5105400"/>
            <a:ext cx="19479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dirty="0"/>
              <a:t>Compare</a:t>
            </a:r>
          </a:p>
          <a:p>
            <a:pPr algn="ctr"/>
            <a:r>
              <a:rPr lang="en-US" altLang="en-US" sz="2400" b="1" dirty="0"/>
              <a:t>Alternatives</a:t>
            </a:r>
          </a:p>
        </p:txBody>
      </p:sp>
      <p:sp>
        <p:nvSpPr>
          <p:cNvPr id="33" name="Text Box 17"/>
          <p:cNvSpPr txBox="1">
            <a:spLocks noChangeArrowheads="1"/>
          </p:cNvSpPr>
          <p:nvPr/>
        </p:nvSpPr>
        <p:spPr bwMode="auto">
          <a:xfrm>
            <a:off x="990600" y="2209800"/>
            <a:ext cx="177644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dirty="0"/>
              <a:t>Choose </a:t>
            </a:r>
          </a:p>
          <a:p>
            <a:pPr algn="ctr"/>
            <a:r>
              <a:rPr lang="en-US" altLang="en-US" sz="2400" b="1" dirty="0"/>
              <a:t>Best</a:t>
            </a:r>
          </a:p>
          <a:p>
            <a:pPr algn="ctr"/>
            <a:r>
              <a:rPr lang="en-US" altLang="en-US" sz="2400" b="1" dirty="0"/>
              <a:t>Alternative</a:t>
            </a:r>
          </a:p>
        </p:txBody>
      </p:sp>
    </p:spTree>
    <p:extLst>
      <p:ext uri="{BB962C8B-B14F-4D97-AF65-F5344CB8AC3E}">
        <p14:creationId xmlns:p14="http://schemas.microsoft.com/office/powerpoint/2010/main" val="5214983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Comparison Forms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4400" y="1334821"/>
            <a:ext cx="7162800" cy="5523179"/>
          </a:xfrm>
        </p:spPr>
      </p:pic>
    </p:spTree>
    <p:extLst>
      <p:ext uri="{BB962C8B-B14F-4D97-AF65-F5344CB8AC3E}">
        <p14:creationId xmlns:p14="http://schemas.microsoft.com/office/powerpoint/2010/main" val="30340157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effectLst/>
                <a:latin typeface="+mn-lt"/>
              </a:rPr>
              <a:t>Example:  Women’s Blazers</a:t>
            </a:r>
            <a:endParaRPr lang="en-US" dirty="0">
              <a:effectLst/>
              <a:latin typeface="+mn-lt"/>
            </a:endParaRPr>
          </a:p>
        </p:txBody>
      </p:sp>
      <p:sp>
        <p:nvSpPr>
          <p:cNvPr id="5" name="Content Placeholder 4"/>
          <p:cNvSpPr>
            <a:spLocks noGrp="1"/>
          </p:cNvSpPr>
          <p:nvPr>
            <p:ph idx="1"/>
          </p:nvPr>
        </p:nvSpPr>
        <p:spPr/>
        <p:txBody>
          <a:bodyPr>
            <a:normAutofit/>
          </a:bodyPr>
          <a:lstStyle/>
          <a:p>
            <a:pPr marL="0" indent="0" algn="ctr">
              <a:buNone/>
            </a:pPr>
            <a:r>
              <a:rPr lang="en-US" sz="3600" dirty="0" smtClean="0"/>
              <a:t>Cindy has an interview next week.  She has a black skirt and a white blouse already in her closet.  She needs to buy a new blazer for the interview.  She likes simple buttons and needs the blazer to be under $50.</a:t>
            </a:r>
            <a:endParaRPr lang="en-US" sz="3600" dirty="0"/>
          </a:p>
        </p:txBody>
      </p:sp>
    </p:spTree>
    <p:extLst>
      <p:ext uri="{BB962C8B-B14F-4D97-AF65-F5344CB8AC3E}">
        <p14:creationId xmlns:p14="http://schemas.microsoft.com/office/powerpoint/2010/main" val="35518787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effectLst/>
                <a:latin typeface="+mn-lt"/>
              </a:rPr>
              <a:t>Women’s Blazers</a:t>
            </a:r>
            <a:endParaRPr lang="en-US" dirty="0">
              <a:effectLst/>
              <a:latin typeface="+mn-lt"/>
            </a:endParaRPr>
          </a:p>
        </p:txBody>
      </p:sp>
      <p:sp>
        <p:nvSpPr>
          <p:cNvPr id="5" name="Content Placeholder 4"/>
          <p:cNvSpPr>
            <a:spLocks noGrp="1"/>
          </p:cNvSpPr>
          <p:nvPr>
            <p:ph idx="1"/>
          </p:nvPr>
        </p:nvSpPr>
        <p:spPr/>
        <p:txBody>
          <a:bodyPr>
            <a:normAutofit/>
          </a:bodyPr>
          <a:lstStyle/>
          <a:p>
            <a:pPr marL="0" indent="0">
              <a:buNone/>
            </a:pPr>
            <a:r>
              <a:rPr lang="en-US" sz="3600" dirty="0" smtClean="0"/>
              <a:t>Cindy has an </a:t>
            </a:r>
            <a:r>
              <a:rPr lang="en-US" sz="3600" dirty="0" smtClean="0">
                <a:solidFill>
                  <a:srgbClr val="FFFF00"/>
                </a:solidFill>
              </a:rPr>
              <a:t>interview</a:t>
            </a:r>
            <a:r>
              <a:rPr lang="en-US" sz="3600" dirty="0" smtClean="0"/>
              <a:t> next week.  She has a </a:t>
            </a:r>
            <a:r>
              <a:rPr lang="en-US" sz="3600" dirty="0" smtClean="0">
                <a:solidFill>
                  <a:srgbClr val="FFFF00"/>
                </a:solidFill>
              </a:rPr>
              <a:t>black skirt and a white blouse</a:t>
            </a:r>
            <a:r>
              <a:rPr lang="en-US" sz="3600" dirty="0" smtClean="0"/>
              <a:t> already in her closet.  She needs to buy a </a:t>
            </a:r>
            <a:r>
              <a:rPr lang="en-US" sz="3600" dirty="0" smtClean="0">
                <a:solidFill>
                  <a:srgbClr val="FFFF00"/>
                </a:solidFill>
              </a:rPr>
              <a:t>new blazer </a:t>
            </a:r>
            <a:r>
              <a:rPr lang="en-US" sz="3600" dirty="0" smtClean="0"/>
              <a:t>for the interview.  She likes </a:t>
            </a:r>
            <a:r>
              <a:rPr lang="en-US" sz="3600" dirty="0" smtClean="0">
                <a:solidFill>
                  <a:srgbClr val="FFFF00"/>
                </a:solidFill>
              </a:rPr>
              <a:t>simple buttons </a:t>
            </a:r>
            <a:r>
              <a:rPr lang="en-US" sz="3600" dirty="0" smtClean="0"/>
              <a:t>and needs the blazer to be under $50.</a:t>
            </a:r>
            <a:endParaRPr lang="en-US" sz="3600" dirty="0"/>
          </a:p>
        </p:txBody>
      </p:sp>
    </p:spTree>
    <p:extLst>
      <p:ext uri="{BB962C8B-B14F-4D97-AF65-F5344CB8AC3E}">
        <p14:creationId xmlns:p14="http://schemas.microsoft.com/office/powerpoint/2010/main" val="3869936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3921" y="1"/>
            <a:ext cx="8893879" cy="6858000"/>
          </a:xfrm>
        </p:spPr>
      </p:pic>
      <p:sp>
        <p:nvSpPr>
          <p:cNvPr id="5" name="TextBox 4"/>
          <p:cNvSpPr txBox="1"/>
          <p:nvPr/>
        </p:nvSpPr>
        <p:spPr>
          <a:xfrm>
            <a:off x="1828800" y="381000"/>
            <a:ext cx="2209800" cy="338554"/>
          </a:xfrm>
          <a:prstGeom prst="rect">
            <a:avLst/>
          </a:prstGeom>
          <a:noFill/>
        </p:spPr>
        <p:txBody>
          <a:bodyPr wrap="square" rtlCol="0">
            <a:spAutoFit/>
          </a:bodyPr>
          <a:lstStyle/>
          <a:p>
            <a:r>
              <a:rPr lang="en-US" sz="1600" dirty="0" smtClean="0">
                <a:solidFill>
                  <a:schemeClr val="bg1"/>
                </a:solidFill>
              </a:rPr>
              <a:t>Women’s Blazers</a:t>
            </a:r>
            <a:endParaRPr lang="en-US" sz="1600" dirty="0">
              <a:solidFill>
                <a:schemeClr val="bg1"/>
              </a:solidFill>
            </a:endParaRPr>
          </a:p>
        </p:txBody>
      </p:sp>
      <p:sp>
        <p:nvSpPr>
          <p:cNvPr id="6" name="TextBox 5"/>
          <p:cNvSpPr txBox="1"/>
          <p:nvPr/>
        </p:nvSpPr>
        <p:spPr>
          <a:xfrm>
            <a:off x="1143000" y="1752600"/>
            <a:ext cx="1371600" cy="830997"/>
          </a:xfrm>
          <a:prstGeom prst="rect">
            <a:avLst/>
          </a:prstGeom>
          <a:noFill/>
        </p:spPr>
        <p:txBody>
          <a:bodyPr wrap="square" rtlCol="0">
            <a:spAutoFit/>
          </a:bodyPr>
          <a:lstStyle/>
          <a:p>
            <a:r>
              <a:rPr lang="en-US" sz="1600" dirty="0" smtClean="0">
                <a:solidFill>
                  <a:schemeClr val="bg1"/>
                </a:solidFill>
              </a:rPr>
              <a:t>Professional for interview</a:t>
            </a:r>
            <a:endParaRPr lang="en-US" sz="1600" dirty="0">
              <a:solidFill>
                <a:schemeClr val="bg1"/>
              </a:solidFill>
            </a:endParaRPr>
          </a:p>
        </p:txBody>
      </p:sp>
      <p:sp>
        <p:nvSpPr>
          <p:cNvPr id="7" name="TextBox 6"/>
          <p:cNvSpPr txBox="1"/>
          <p:nvPr/>
        </p:nvSpPr>
        <p:spPr>
          <a:xfrm>
            <a:off x="1143000" y="2819400"/>
            <a:ext cx="1371600" cy="584775"/>
          </a:xfrm>
          <a:prstGeom prst="rect">
            <a:avLst/>
          </a:prstGeom>
          <a:noFill/>
        </p:spPr>
        <p:txBody>
          <a:bodyPr wrap="square" rtlCol="0">
            <a:spAutoFit/>
          </a:bodyPr>
          <a:lstStyle/>
          <a:p>
            <a:r>
              <a:rPr lang="en-US" sz="1600" dirty="0" smtClean="0">
                <a:solidFill>
                  <a:schemeClr val="bg1"/>
                </a:solidFill>
              </a:rPr>
              <a:t>Black to match skirt</a:t>
            </a:r>
            <a:endParaRPr lang="en-US" sz="1600" dirty="0">
              <a:solidFill>
                <a:schemeClr val="bg1"/>
              </a:solidFill>
            </a:endParaRPr>
          </a:p>
        </p:txBody>
      </p:sp>
      <p:sp>
        <p:nvSpPr>
          <p:cNvPr id="8" name="TextBox 7"/>
          <p:cNvSpPr txBox="1"/>
          <p:nvPr/>
        </p:nvSpPr>
        <p:spPr>
          <a:xfrm>
            <a:off x="1107558" y="4038600"/>
            <a:ext cx="1371600" cy="584775"/>
          </a:xfrm>
          <a:prstGeom prst="rect">
            <a:avLst/>
          </a:prstGeom>
          <a:noFill/>
        </p:spPr>
        <p:txBody>
          <a:bodyPr wrap="square" rtlCol="0">
            <a:spAutoFit/>
          </a:bodyPr>
          <a:lstStyle/>
          <a:p>
            <a:r>
              <a:rPr lang="en-US" sz="1600" dirty="0" smtClean="0">
                <a:solidFill>
                  <a:schemeClr val="bg1"/>
                </a:solidFill>
              </a:rPr>
              <a:t>Simple buttons</a:t>
            </a:r>
            <a:endParaRPr lang="en-US" sz="1600" dirty="0">
              <a:solidFill>
                <a:schemeClr val="bg1"/>
              </a:solidFill>
            </a:endParaRPr>
          </a:p>
        </p:txBody>
      </p:sp>
      <p:sp>
        <p:nvSpPr>
          <p:cNvPr id="9" name="TextBox 8"/>
          <p:cNvSpPr txBox="1"/>
          <p:nvPr/>
        </p:nvSpPr>
        <p:spPr>
          <a:xfrm>
            <a:off x="1079205" y="5105400"/>
            <a:ext cx="1371600" cy="338554"/>
          </a:xfrm>
          <a:prstGeom prst="rect">
            <a:avLst/>
          </a:prstGeom>
          <a:noFill/>
        </p:spPr>
        <p:txBody>
          <a:bodyPr wrap="square" rtlCol="0">
            <a:spAutoFit/>
          </a:bodyPr>
          <a:lstStyle/>
          <a:p>
            <a:r>
              <a:rPr lang="en-US" sz="1600" dirty="0" smtClean="0">
                <a:solidFill>
                  <a:schemeClr val="bg1"/>
                </a:solidFill>
              </a:rPr>
              <a:t>Under $50</a:t>
            </a:r>
            <a:endParaRPr lang="en-US" sz="1600" dirty="0">
              <a:solidFill>
                <a:schemeClr val="bg1"/>
              </a:solidFill>
            </a:endParaRPr>
          </a:p>
        </p:txBody>
      </p:sp>
      <p:grpSp>
        <p:nvGrpSpPr>
          <p:cNvPr id="13" name="Group 12"/>
          <p:cNvGrpSpPr/>
          <p:nvPr/>
        </p:nvGrpSpPr>
        <p:grpSpPr>
          <a:xfrm>
            <a:off x="6268607" y="5272889"/>
            <a:ext cx="229754" cy="304800"/>
            <a:chOff x="4570846" y="457200"/>
            <a:chExt cx="229754" cy="304800"/>
          </a:xfrm>
        </p:grpSpPr>
        <p:cxnSp>
          <p:nvCxnSpPr>
            <p:cNvPr id="14" name="Straight Connector 13"/>
            <p:cNvCxnSpPr/>
            <p:nvPr/>
          </p:nvCxnSpPr>
          <p:spPr>
            <a:xfrm flipH="1">
              <a:off x="4724400" y="609600"/>
              <a:ext cx="76200" cy="1524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4570846" y="457200"/>
              <a:ext cx="153554" cy="3048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6191830" y="2026445"/>
            <a:ext cx="229754" cy="304800"/>
            <a:chOff x="4570846" y="457200"/>
            <a:chExt cx="229754" cy="304800"/>
          </a:xfrm>
        </p:grpSpPr>
        <p:cxnSp>
          <p:nvCxnSpPr>
            <p:cNvPr id="17" name="Straight Connector 16"/>
            <p:cNvCxnSpPr/>
            <p:nvPr/>
          </p:nvCxnSpPr>
          <p:spPr>
            <a:xfrm flipH="1">
              <a:off x="4724400" y="609600"/>
              <a:ext cx="76200" cy="1524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4570846" y="457200"/>
              <a:ext cx="153554" cy="3048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338815" y="5274677"/>
            <a:ext cx="229754" cy="304800"/>
            <a:chOff x="4570846" y="457200"/>
            <a:chExt cx="229754" cy="304800"/>
          </a:xfrm>
        </p:grpSpPr>
        <p:cxnSp>
          <p:nvCxnSpPr>
            <p:cNvPr id="20" name="Straight Connector 19"/>
            <p:cNvCxnSpPr/>
            <p:nvPr/>
          </p:nvCxnSpPr>
          <p:spPr>
            <a:xfrm flipH="1">
              <a:off x="4724400" y="609600"/>
              <a:ext cx="76200" cy="1524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4570846" y="457200"/>
              <a:ext cx="153554" cy="3048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371503" y="4137952"/>
            <a:ext cx="229754" cy="304800"/>
            <a:chOff x="4570846" y="457200"/>
            <a:chExt cx="229754" cy="304800"/>
          </a:xfrm>
        </p:grpSpPr>
        <p:cxnSp>
          <p:nvCxnSpPr>
            <p:cNvPr id="23" name="Straight Connector 22"/>
            <p:cNvCxnSpPr/>
            <p:nvPr/>
          </p:nvCxnSpPr>
          <p:spPr>
            <a:xfrm flipH="1">
              <a:off x="4724400" y="609600"/>
              <a:ext cx="76200" cy="1524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4570846" y="457200"/>
              <a:ext cx="153554" cy="3048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3371503" y="3099375"/>
            <a:ext cx="229754" cy="304800"/>
            <a:chOff x="4570846" y="457200"/>
            <a:chExt cx="229754" cy="304800"/>
          </a:xfrm>
        </p:grpSpPr>
        <p:cxnSp>
          <p:nvCxnSpPr>
            <p:cNvPr id="26" name="Straight Connector 25"/>
            <p:cNvCxnSpPr/>
            <p:nvPr/>
          </p:nvCxnSpPr>
          <p:spPr>
            <a:xfrm flipH="1">
              <a:off x="4724400" y="609600"/>
              <a:ext cx="76200" cy="1524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4570846" y="457200"/>
              <a:ext cx="153554" cy="3048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352800" y="2015698"/>
            <a:ext cx="229754" cy="304800"/>
            <a:chOff x="4570846" y="457200"/>
            <a:chExt cx="229754" cy="304800"/>
          </a:xfrm>
        </p:grpSpPr>
        <p:cxnSp>
          <p:nvCxnSpPr>
            <p:cNvPr id="29" name="Straight Connector 28"/>
            <p:cNvCxnSpPr/>
            <p:nvPr/>
          </p:nvCxnSpPr>
          <p:spPr>
            <a:xfrm flipH="1">
              <a:off x="4724400" y="609600"/>
              <a:ext cx="76200" cy="1524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4570846" y="457200"/>
              <a:ext cx="153554" cy="3048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4800600" y="2026445"/>
            <a:ext cx="229754" cy="304800"/>
            <a:chOff x="4570846" y="457200"/>
            <a:chExt cx="229754" cy="304800"/>
          </a:xfrm>
        </p:grpSpPr>
        <p:cxnSp>
          <p:nvCxnSpPr>
            <p:cNvPr id="32" name="Straight Connector 31"/>
            <p:cNvCxnSpPr/>
            <p:nvPr/>
          </p:nvCxnSpPr>
          <p:spPr>
            <a:xfrm flipH="1">
              <a:off x="4724400" y="609600"/>
              <a:ext cx="76200" cy="1524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4570846" y="457200"/>
              <a:ext cx="153554" cy="3048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4804989" y="3099375"/>
            <a:ext cx="229754" cy="304800"/>
            <a:chOff x="4570846" y="457200"/>
            <a:chExt cx="229754" cy="304800"/>
          </a:xfrm>
        </p:grpSpPr>
        <p:cxnSp>
          <p:nvCxnSpPr>
            <p:cNvPr id="35" name="Straight Connector 34"/>
            <p:cNvCxnSpPr/>
            <p:nvPr/>
          </p:nvCxnSpPr>
          <p:spPr>
            <a:xfrm flipH="1">
              <a:off x="4724400" y="609600"/>
              <a:ext cx="76200" cy="1524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4570846" y="457200"/>
              <a:ext cx="153554" cy="3048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7542646" y="2015698"/>
            <a:ext cx="229754" cy="304800"/>
            <a:chOff x="4570846" y="457200"/>
            <a:chExt cx="229754" cy="304800"/>
          </a:xfrm>
        </p:grpSpPr>
        <p:cxnSp>
          <p:nvCxnSpPr>
            <p:cNvPr id="38" name="Straight Connector 37"/>
            <p:cNvCxnSpPr/>
            <p:nvPr/>
          </p:nvCxnSpPr>
          <p:spPr>
            <a:xfrm flipH="1">
              <a:off x="4724400" y="609600"/>
              <a:ext cx="76200" cy="1524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4570846" y="457200"/>
              <a:ext cx="153554" cy="3048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4804989" y="5239204"/>
            <a:ext cx="229754" cy="304800"/>
            <a:chOff x="4570846" y="457200"/>
            <a:chExt cx="229754" cy="304800"/>
          </a:xfrm>
        </p:grpSpPr>
        <p:cxnSp>
          <p:nvCxnSpPr>
            <p:cNvPr id="41" name="Straight Connector 40"/>
            <p:cNvCxnSpPr/>
            <p:nvPr/>
          </p:nvCxnSpPr>
          <p:spPr>
            <a:xfrm flipH="1">
              <a:off x="4724400" y="609600"/>
              <a:ext cx="76200" cy="1524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4570846" y="457200"/>
              <a:ext cx="153554" cy="3048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4712855" y="4191000"/>
            <a:ext cx="265546" cy="304800"/>
            <a:chOff x="5144654" y="457200"/>
            <a:chExt cx="265546" cy="304800"/>
          </a:xfrm>
        </p:grpSpPr>
        <p:cxnSp>
          <p:nvCxnSpPr>
            <p:cNvPr id="47" name="Straight Connector 46"/>
            <p:cNvCxnSpPr/>
            <p:nvPr/>
          </p:nvCxnSpPr>
          <p:spPr>
            <a:xfrm flipH="1">
              <a:off x="5144654" y="457200"/>
              <a:ext cx="265546"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144654" y="457200"/>
              <a:ext cx="265546"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6250711" y="3099375"/>
            <a:ext cx="265546" cy="304800"/>
            <a:chOff x="5144654" y="457200"/>
            <a:chExt cx="265546" cy="304800"/>
          </a:xfrm>
        </p:grpSpPr>
        <p:cxnSp>
          <p:nvCxnSpPr>
            <p:cNvPr id="50" name="Straight Connector 49"/>
            <p:cNvCxnSpPr/>
            <p:nvPr/>
          </p:nvCxnSpPr>
          <p:spPr>
            <a:xfrm flipH="1">
              <a:off x="5144654" y="457200"/>
              <a:ext cx="265546"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144654" y="457200"/>
              <a:ext cx="265546"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6232815" y="4191000"/>
            <a:ext cx="265546" cy="304800"/>
            <a:chOff x="5144654" y="457200"/>
            <a:chExt cx="265546" cy="304800"/>
          </a:xfrm>
        </p:grpSpPr>
        <p:cxnSp>
          <p:nvCxnSpPr>
            <p:cNvPr id="53" name="Straight Connector 52"/>
            <p:cNvCxnSpPr/>
            <p:nvPr/>
          </p:nvCxnSpPr>
          <p:spPr>
            <a:xfrm flipH="1">
              <a:off x="5144654" y="457200"/>
              <a:ext cx="265546"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144654" y="457200"/>
              <a:ext cx="265546"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7468754" y="5239204"/>
            <a:ext cx="265546" cy="304800"/>
            <a:chOff x="5144654" y="457200"/>
            <a:chExt cx="265546" cy="304800"/>
          </a:xfrm>
        </p:grpSpPr>
        <p:cxnSp>
          <p:nvCxnSpPr>
            <p:cNvPr id="56" name="Straight Connector 55"/>
            <p:cNvCxnSpPr/>
            <p:nvPr/>
          </p:nvCxnSpPr>
          <p:spPr>
            <a:xfrm flipH="1">
              <a:off x="5144654" y="457200"/>
              <a:ext cx="265546"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144654" y="457200"/>
              <a:ext cx="265546"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7488381" y="4214152"/>
            <a:ext cx="265546" cy="304800"/>
            <a:chOff x="5144654" y="457200"/>
            <a:chExt cx="265546" cy="304800"/>
          </a:xfrm>
        </p:grpSpPr>
        <p:cxnSp>
          <p:nvCxnSpPr>
            <p:cNvPr id="59" name="Straight Connector 58"/>
            <p:cNvCxnSpPr/>
            <p:nvPr/>
          </p:nvCxnSpPr>
          <p:spPr>
            <a:xfrm flipH="1">
              <a:off x="5144654" y="457200"/>
              <a:ext cx="265546"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144654" y="457200"/>
              <a:ext cx="265546"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7560151" y="3099375"/>
            <a:ext cx="265546" cy="304800"/>
            <a:chOff x="5144654" y="457200"/>
            <a:chExt cx="265546" cy="304800"/>
          </a:xfrm>
        </p:grpSpPr>
        <p:cxnSp>
          <p:nvCxnSpPr>
            <p:cNvPr id="62" name="Straight Connector 61"/>
            <p:cNvCxnSpPr/>
            <p:nvPr/>
          </p:nvCxnSpPr>
          <p:spPr>
            <a:xfrm flipH="1">
              <a:off x="5144654" y="457200"/>
              <a:ext cx="265546"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144654" y="457200"/>
              <a:ext cx="265546"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TextBox 63"/>
          <p:cNvSpPr txBox="1"/>
          <p:nvPr/>
        </p:nvSpPr>
        <p:spPr>
          <a:xfrm>
            <a:off x="2119786" y="719554"/>
            <a:ext cx="1462767" cy="369332"/>
          </a:xfrm>
          <a:prstGeom prst="rect">
            <a:avLst/>
          </a:prstGeom>
          <a:noFill/>
        </p:spPr>
        <p:txBody>
          <a:bodyPr wrap="square" rtlCol="0">
            <a:spAutoFit/>
          </a:bodyPr>
          <a:lstStyle/>
          <a:p>
            <a:r>
              <a:rPr lang="en-US" dirty="0" smtClean="0">
                <a:solidFill>
                  <a:schemeClr val="bg1"/>
                </a:solidFill>
              </a:rPr>
              <a:t>1    2    3   4</a:t>
            </a:r>
            <a:endParaRPr lang="en-US" dirty="0">
              <a:solidFill>
                <a:schemeClr val="bg1"/>
              </a:solidFill>
            </a:endParaRPr>
          </a:p>
        </p:txBody>
      </p:sp>
    </p:spTree>
    <p:extLst>
      <p:ext uri="{BB962C8B-B14F-4D97-AF65-F5344CB8AC3E}">
        <p14:creationId xmlns:p14="http://schemas.microsoft.com/office/powerpoint/2010/main" val="194024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DON’Ts:  Men &amp; Women</a:t>
            </a:r>
            <a:endParaRPr lang="en-US" dirty="0"/>
          </a:p>
        </p:txBody>
      </p:sp>
      <p:sp>
        <p:nvSpPr>
          <p:cNvPr id="3" name="Content Placeholder 2"/>
          <p:cNvSpPr>
            <a:spLocks noGrp="1"/>
          </p:cNvSpPr>
          <p:nvPr>
            <p:ph idx="1"/>
          </p:nvPr>
        </p:nvSpPr>
        <p:spPr>
          <a:xfrm>
            <a:off x="457200" y="1447800"/>
            <a:ext cx="8229600" cy="5257800"/>
          </a:xfrm>
        </p:spPr>
        <p:txBody>
          <a:bodyPr>
            <a:normAutofit/>
          </a:bodyPr>
          <a:lstStyle/>
          <a:p>
            <a:r>
              <a:rPr lang="en-US" sz="3200" dirty="0" smtClean="0"/>
              <a:t>Do </a:t>
            </a:r>
            <a:r>
              <a:rPr lang="en-US" sz="3200" b="1" dirty="0" smtClean="0"/>
              <a:t>Not</a:t>
            </a:r>
            <a:r>
              <a:rPr lang="en-US" sz="3200" dirty="0" smtClean="0"/>
              <a:t> Wear:</a:t>
            </a:r>
          </a:p>
          <a:p>
            <a:pPr lvl="1"/>
            <a:r>
              <a:rPr lang="en-US" sz="2800" dirty="0" smtClean="0"/>
              <a:t>Clothes that are:</a:t>
            </a:r>
          </a:p>
          <a:p>
            <a:pPr lvl="2"/>
            <a:r>
              <a:rPr lang="en-US" sz="2800" dirty="0" smtClean="0"/>
              <a:t>ripped </a:t>
            </a:r>
            <a:r>
              <a:rPr lang="en-US" sz="2800" dirty="0"/>
              <a:t>or </a:t>
            </a:r>
            <a:r>
              <a:rPr lang="en-US" sz="2800" dirty="0" smtClean="0"/>
              <a:t>torn</a:t>
            </a:r>
            <a:endParaRPr lang="en-US" sz="2800" dirty="0"/>
          </a:p>
          <a:p>
            <a:pPr lvl="2"/>
            <a:r>
              <a:rPr lang="en-US" sz="2800" dirty="0" smtClean="0"/>
              <a:t>extremely </a:t>
            </a:r>
            <a:r>
              <a:rPr lang="en-US" sz="2800" dirty="0"/>
              <a:t>tight or </a:t>
            </a:r>
            <a:r>
              <a:rPr lang="en-US" sz="2800" dirty="0" smtClean="0"/>
              <a:t>loose</a:t>
            </a:r>
            <a:endParaRPr lang="en-US" sz="2800" dirty="0"/>
          </a:p>
          <a:p>
            <a:pPr lvl="2"/>
            <a:r>
              <a:rPr lang="en-US" sz="2800" dirty="0"/>
              <a:t>w</a:t>
            </a:r>
            <a:r>
              <a:rPr lang="en-US" sz="2800" dirty="0" smtClean="0"/>
              <a:t>rinkled</a:t>
            </a:r>
          </a:p>
          <a:p>
            <a:pPr lvl="2"/>
            <a:r>
              <a:rPr lang="en-US" sz="2800" dirty="0" smtClean="0"/>
              <a:t>too </a:t>
            </a:r>
            <a:r>
              <a:rPr lang="en-US" sz="2800" dirty="0"/>
              <a:t>long or too short </a:t>
            </a:r>
            <a:endParaRPr lang="en-US" sz="2800" dirty="0" smtClean="0"/>
          </a:p>
          <a:p>
            <a:pPr lvl="2"/>
            <a:r>
              <a:rPr lang="en-US" sz="2800" dirty="0"/>
              <a:t>s</a:t>
            </a:r>
            <a:r>
              <a:rPr lang="en-US" sz="2800" dirty="0" smtClean="0"/>
              <a:t>trapless </a:t>
            </a:r>
            <a:r>
              <a:rPr lang="en-US" sz="2800" dirty="0"/>
              <a:t>or </a:t>
            </a:r>
            <a:r>
              <a:rPr lang="en-US" sz="2800" dirty="0" smtClean="0"/>
              <a:t>have spaghetti straps</a:t>
            </a:r>
          </a:p>
          <a:p>
            <a:pPr lvl="2"/>
            <a:r>
              <a:rPr lang="en-US" sz="2800" dirty="0" smtClean="0"/>
              <a:t>transparent</a:t>
            </a:r>
            <a:endParaRPr lang="en-US" sz="2800" dirty="0"/>
          </a:p>
          <a:p>
            <a:endParaRPr lang="en-US" dirty="0" smtClean="0"/>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rot="1234951">
            <a:off x="5592685" y="1477884"/>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67341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Now let’s practice our decision making skills!</a:t>
            </a:r>
            <a:endParaRPr lang="en-US" dirty="0"/>
          </a:p>
        </p:txBody>
      </p:sp>
      <p:sp>
        <p:nvSpPr>
          <p:cNvPr id="3" name="Content Placeholder 2"/>
          <p:cNvSpPr>
            <a:spLocks noGrp="1"/>
          </p:cNvSpPr>
          <p:nvPr>
            <p:ph idx="1"/>
          </p:nvPr>
        </p:nvSpPr>
        <p:spPr/>
        <p:txBody>
          <a:bodyPr/>
          <a:lstStyle/>
          <a:p>
            <a:r>
              <a:rPr lang="en-US" dirty="0" smtClean="0"/>
              <a:t>Women’s Shoes Class 1</a:t>
            </a:r>
          </a:p>
          <a:p>
            <a:r>
              <a:rPr lang="en-US" dirty="0" smtClean="0"/>
              <a:t>Men’s Ties Class 2</a:t>
            </a:r>
          </a:p>
          <a:p>
            <a:r>
              <a:rPr lang="en-US" dirty="0" smtClean="0"/>
              <a:t>Women’s Tops Class 3</a:t>
            </a:r>
          </a:p>
          <a:p>
            <a:r>
              <a:rPr lang="en-US" dirty="0" smtClean="0"/>
              <a:t>Men’s Pants Class 4 </a:t>
            </a:r>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168775"/>
            <a:ext cx="4048125"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69955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Team Time</a:t>
            </a:r>
            <a:endParaRPr lang="en-US" dirty="0"/>
          </a:p>
        </p:txBody>
      </p:sp>
      <p:sp>
        <p:nvSpPr>
          <p:cNvPr id="3" name="Content Placeholder 2"/>
          <p:cNvSpPr>
            <a:spLocks noGrp="1"/>
          </p:cNvSpPr>
          <p:nvPr>
            <p:ph idx="1"/>
          </p:nvPr>
        </p:nvSpPr>
        <p:spPr/>
        <p:txBody>
          <a:bodyPr/>
          <a:lstStyle/>
          <a:p>
            <a:r>
              <a:rPr lang="en-US" dirty="0" smtClean="0"/>
              <a:t>Write a situation statement</a:t>
            </a:r>
          </a:p>
          <a:p>
            <a:r>
              <a:rPr lang="en-US" dirty="0" smtClean="0"/>
              <a:t>Include need for an apparel item</a:t>
            </a:r>
          </a:p>
          <a:p>
            <a:r>
              <a:rPr lang="en-US" dirty="0" smtClean="0"/>
              <a:t>State budget limitations</a:t>
            </a:r>
          </a:p>
          <a:p>
            <a:r>
              <a:rPr lang="en-US" dirty="0" smtClean="0"/>
              <a:t>Other things to consider</a:t>
            </a:r>
          </a:p>
          <a:p>
            <a:pPr lvl="1"/>
            <a:r>
              <a:rPr lang="en-US" dirty="0" smtClean="0"/>
              <a:t>Occasion for wear</a:t>
            </a:r>
          </a:p>
          <a:p>
            <a:pPr lvl="1"/>
            <a:r>
              <a:rPr lang="en-US" dirty="0" smtClean="0"/>
              <a:t>Color, fabric or seasonal preferences</a:t>
            </a:r>
          </a:p>
          <a:p>
            <a:pPr lvl="1"/>
            <a:r>
              <a:rPr lang="en-US" dirty="0" smtClean="0"/>
              <a:t>Time constraints</a:t>
            </a:r>
          </a:p>
          <a:p>
            <a:pPr lvl="1"/>
            <a:r>
              <a:rPr lang="en-US" dirty="0" smtClean="0"/>
              <a:t>Anything else?</a:t>
            </a:r>
          </a:p>
        </p:txBody>
      </p:sp>
    </p:spTree>
    <p:extLst>
      <p:ext uri="{BB962C8B-B14F-4D97-AF65-F5344CB8AC3E}">
        <p14:creationId xmlns:p14="http://schemas.microsoft.com/office/powerpoint/2010/main" val="13721676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04800" y="-144463"/>
            <a:ext cx="9067800" cy="1470025"/>
          </a:xfrm>
        </p:spPr>
        <p:txBody>
          <a:bodyPr/>
          <a:lstStyle/>
          <a:p>
            <a:r>
              <a:rPr lang="en-US" dirty="0" smtClean="0"/>
              <a:t>Putting Your Best Foot Forward</a:t>
            </a:r>
            <a:endParaRPr lang="en-US" dirty="0"/>
          </a:p>
        </p:txBody>
      </p:sp>
      <p:sp>
        <p:nvSpPr>
          <p:cNvPr id="9" name="Subtitle 8"/>
          <p:cNvSpPr>
            <a:spLocks noGrp="1"/>
          </p:cNvSpPr>
          <p:nvPr>
            <p:ph type="subTitle" idx="1"/>
          </p:nvPr>
        </p:nvSpPr>
        <p:spPr>
          <a:xfrm>
            <a:off x="307974" y="1356042"/>
            <a:ext cx="8531226" cy="1158558"/>
          </a:xfrm>
        </p:spPr>
        <p:txBody>
          <a:bodyPr/>
          <a:lstStyle/>
          <a:p>
            <a:pPr algn="ctr"/>
            <a:r>
              <a:rPr lang="en-US" dirty="0" smtClean="0"/>
              <a:t>Appropriate Attire and Decision Making</a:t>
            </a:r>
          </a:p>
          <a:p>
            <a:pPr algn="ctr"/>
            <a:r>
              <a:rPr lang="en-US" dirty="0" smtClean="0"/>
              <a:t>for Middle and High School Students</a:t>
            </a:r>
            <a:endParaRPr lang="en-US" dirty="0"/>
          </a:p>
        </p:txBody>
      </p:sp>
      <p:sp>
        <p:nvSpPr>
          <p:cNvPr id="2" name="AutoShape 4" descr="Image result for professional black peop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96702" y1="31681" x2="79976" y2="89027"/>
                        <a14:backgroundMark x1="3534" y1="6549" x2="35453" y2="9381"/>
                        <a14:backgroundMark x1="40754" y1="7434" x2="59364" y2="7080"/>
                        <a14:backgroundMark x1="70200" y1="29027" x2="72792" y2="45310"/>
                        <a14:backgroundMark x1="94935" y1="5664" x2="95878" y2="19469"/>
                        <a14:backgroundMark x1="70671" y1="62655" x2="67256" y2="29027"/>
                        <a14:backgroundMark x1="70907" y1="74867" x2="70200" y2="62478"/>
                        <a14:backgroundMark x1="69376" y1="71681" x2="68905" y2="60708"/>
                        <a14:backgroundMark x1="67609" y1="53274" x2="67845" y2="49027"/>
                        <a14:backgroundMark x1="23086" y1="62655" x2="20730" y2="56106"/>
                        <a14:backgroundMark x1="26148" y1="96460" x2="31213" y2="97168"/>
                        <a14:backgroundMark x1="68551" y1="98230" x2="74205" y2="98230"/>
                        <a14:backgroundMark x1="78799" y1="32566" x2="78092" y2="36106"/>
                        <a14:backgroundMark x1="68669" y1="531" x2="65371" y2="7257"/>
                        <a14:backgroundMark x1="68433" y1="5664" x2="67845" y2="9204"/>
                      </a14:backgroundRemoval>
                    </a14:imgEffect>
                  </a14:imgLayer>
                </a14:imgProps>
              </a:ext>
              <a:ext uri="{28A0092B-C50C-407E-A947-70E740481C1C}">
                <a14:useLocalDpi xmlns:a14="http://schemas.microsoft.com/office/drawing/2010/main" val="0"/>
              </a:ext>
            </a:extLst>
          </a:blip>
          <a:srcRect/>
          <a:stretch>
            <a:fillRect/>
          </a:stretch>
        </p:blipFill>
        <p:spPr bwMode="auto">
          <a:xfrm>
            <a:off x="2552700" y="3746940"/>
            <a:ext cx="4686300" cy="311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057400" y="2438400"/>
            <a:ext cx="5181600" cy="615553"/>
          </a:xfrm>
          <a:prstGeom prst="rect">
            <a:avLst/>
          </a:prstGeom>
          <a:noFill/>
        </p:spPr>
        <p:txBody>
          <a:bodyPr wrap="square" rtlCol="0">
            <a:spAutoFit/>
          </a:bodyPr>
          <a:lstStyle/>
          <a:p>
            <a:pPr algn="ctr"/>
            <a:r>
              <a:rPr lang="en-US" dirty="0" smtClean="0"/>
              <a:t>Melinda Miller, Kate Whiting, Allie Griner</a:t>
            </a:r>
          </a:p>
          <a:p>
            <a:pPr algn="ctr"/>
            <a:r>
              <a:rPr lang="en-US" sz="1600" dirty="0" smtClean="0"/>
              <a:t>University of Georgia Cooperative Extension</a:t>
            </a:r>
            <a:endParaRPr lang="en-US" sz="1600" dirty="0"/>
          </a:p>
        </p:txBody>
      </p:sp>
      <p:sp>
        <p:nvSpPr>
          <p:cNvPr id="5" name="TextBox 4"/>
          <p:cNvSpPr txBox="1"/>
          <p:nvPr/>
        </p:nvSpPr>
        <p:spPr>
          <a:xfrm>
            <a:off x="2971800" y="3074313"/>
            <a:ext cx="3200400" cy="430887"/>
          </a:xfrm>
          <a:prstGeom prst="rect">
            <a:avLst/>
          </a:prstGeom>
          <a:noFill/>
          <a:ln>
            <a:solidFill>
              <a:schemeClr val="tx1"/>
            </a:solidFill>
            <a:prstDash val="dash"/>
          </a:ln>
        </p:spPr>
        <p:txBody>
          <a:bodyPr wrap="square" rtlCol="0">
            <a:spAutoFit/>
          </a:bodyPr>
          <a:lstStyle/>
          <a:p>
            <a:pPr algn="ctr"/>
            <a:r>
              <a:rPr lang="en-US" sz="1100" dirty="0" smtClean="0"/>
              <a:t>Presentation created by Megan Powell</a:t>
            </a:r>
          </a:p>
          <a:p>
            <a:pPr algn="ctr"/>
            <a:r>
              <a:rPr lang="en-US" sz="1100" dirty="0" smtClean="0"/>
              <a:t>AmeriCorps VISTA Member - SW District 4-H</a:t>
            </a:r>
            <a:endParaRPr lang="en-US" sz="1100"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4915944"/>
            <a:ext cx="2052637" cy="722856"/>
          </a:xfrm>
          <a:prstGeom prst="rect">
            <a:avLst/>
          </a:prstGeom>
        </p:spPr>
      </p:pic>
      <p:pic>
        <p:nvPicPr>
          <p:cNvPr id="2050" name="Picture 2" descr="4h-clover-400x407-tra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662" y="5715000"/>
            <a:ext cx="1052512" cy="1071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214067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DON’Ts:  Men &amp; Women</a:t>
            </a:r>
            <a:endParaRPr lang="en-US" dirty="0"/>
          </a:p>
        </p:txBody>
      </p:sp>
      <p:sp>
        <p:nvSpPr>
          <p:cNvPr id="3" name="Content Placeholder 2"/>
          <p:cNvSpPr>
            <a:spLocks noGrp="1"/>
          </p:cNvSpPr>
          <p:nvPr>
            <p:ph idx="1"/>
          </p:nvPr>
        </p:nvSpPr>
        <p:spPr>
          <a:xfrm>
            <a:off x="457200" y="1447800"/>
            <a:ext cx="8229600" cy="3810000"/>
          </a:xfrm>
        </p:spPr>
        <p:txBody>
          <a:bodyPr>
            <a:normAutofit/>
          </a:bodyPr>
          <a:lstStyle/>
          <a:p>
            <a:r>
              <a:rPr lang="en-US" sz="3200" dirty="0" smtClean="0"/>
              <a:t>Do </a:t>
            </a:r>
            <a:r>
              <a:rPr lang="en-US" sz="3200" b="1" dirty="0" smtClean="0"/>
              <a:t>Not</a:t>
            </a:r>
            <a:r>
              <a:rPr lang="en-US" sz="3200" dirty="0" smtClean="0"/>
              <a:t> Wear:</a:t>
            </a:r>
          </a:p>
          <a:p>
            <a:pPr lvl="1"/>
            <a:r>
              <a:rPr lang="en-US" sz="2800" dirty="0" smtClean="0"/>
              <a:t>Anything that shows excessive amounts of skin</a:t>
            </a:r>
          </a:p>
          <a:p>
            <a:pPr lvl="1"/>
            <a:r>
              <a:rPr lang="en-US" sz="2800" dirty="0" smtClean="0"/>
              <a:t>Athletic shorts</a:t>
            </a:r>
            <a:endParaRPr lang="en-US" sz="2800" dirty="0"/>
          </a:p>
          <a:p>
            <a:pPr lvl="1"/>
            <a:r>
              <a:rPr lang="en-US" sz="2800" dirty="0"/>
              <a:t>L</a:t>
            </a:r>
            <a:r>
              <a:rPr lang="en-US" sz="2800" dirty="0" smtClean="0"/>
              <a:t>ounge pants</a:t>
            </a:r>
          </a:p>
          <a:p>
            <a:pPr lvl="1"/>
            <a:r>
              <a:rPr lang="en-US" sz="2800" dirty="0"/>
              <a:t>Opened toe shoes</a:t>
            </a:r>
          </a:p>
          <a:p>
            <a:pPr lvl="1"/>
            <a:r>
              <a:rPr lang="en-US" sz="2800" dirty="0" smtClean="0"/>
              <a:t>Rubber sandals or slippers</a:t>
            </a:r>
          </a:p>
          <a:p>
            <a:endParaRPr lang="en-US" dirty="0" smtClean="0"/>
          </a:p>
        </p:txBody>
      </p:sp>
      <p:pic>
        <p:nvPicPr>
          <p:cNvPr id="5123"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945" b="93133" l="2737" r="48737">
                        <a14:backgroundMark x1="32737" y1="49250" x2="30632" y2="54538"/>
                      </a14:backgroundRemoval>
                    </a14:imgEffect>
                  </a14:imgLayer>
                </a14:imgProps>
              </a:ext>
              <a:ext uri="{28A0092B-C50C-407E-A947-70E740481C1C}">
                <a14:useLocalDpi xmlns:a14="http://schemas.microsoft.com/office/drawing/2010/main" val="0"/>
              </a:ext>
            </a:extLst>
          </a:blip>
          <a:srcRect t="14772" r="53371"/>
          <a:stretch/>
        </p:blipFill>
        <p:spPr bwMode="auto">
          <a:xfrm rot="20815959" flipH="1">
            <a:off x="6465263" y="2857772"/>
            <a:ext cx="1406027" cy="342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0003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Casual for Women</a:t>
            </a:r>
            <a:endParaRPr lang="en-US" dirty="0"/>
          </a:p>
        </p:txBody>
      </p:sp>
      <p:sp>
        <p:nvSpPr>
          <p:cNvPr id="3" name="Content Placeholder 2"/>
          <p:cNvSpPr>
            <a:spLocks noGrp="1"/>
          </p:cNvSpPr>
          <p:nvPr>
            <p:ph idx="1"/>
          </p:nvPr>
        </p:nvSpPr>
        <p:spPr>
          <a:xfrm>
            <a:off x="76200" y="1600200"/>
            <a:ext cx="8229600" cy="4648200"/>
          </a:xfrm>
        </p:spPr>
        <p:txBody>
          <a:bodyPr>
            <a:normAutofit/>
          </a:bodyPr>
          <a:lstStyle/>
          <a:p>
            <a:r>
              <a:rPr lang="en-US" dirty="0" smtClean="0"/>
              <a:t>Appropriate length sundress or skirt</a:t>
            </a:r>
            <a:endParaRPr lang="en-US" dirty="0"/>
          </a:p>
          <a:p>
            <a:r>
              <a:rPr lang="en-US" dirty="0" smtClean="0"/>
              <a:t>Khakis </a:t>
            </a:r>
            <a:r>
              <a:rPr lang="en-US" dirty="0"/>
              <a:t>or nice </a:t>
            </a:r>
            <a:r>
              <a:rPr lang="en-US" dirty="0" smtClean="0"/>
              <a:t>jeans</a:t>
            </a:r>
          </a:p>
          <a:p>
            <a:r>
              <a:rPr lang="en-US" dirty="0" smtClean="0"/>
              <a:t>Shorts</a:t>
            </a:r>
          </a:p>
          <a:p>
            <a:pPr lvl="1"/>
            <a:r>
              <a:rPr lang="en-US" dirty="0" smtClean="0"/>
              <a:t>Depending </a:t>
            </a:r>
            <a:r>
              <a:rPr lang="en-US" dirty="0"/>
              <a:t>on occasion and </a:t>
            </a:r>
            <a:r>
              <a:rPr lang="en-US" dirty="0" smtClean="0"/>
              <a:t>climate</a:t>
            </a:r>
          </a:p>
          <a:p>
            <a:r>
              <a:rPr lang="en-US" dirty="0" smtClean="0"/>
              <a:t>Plain </a:t>
            </a:r>
            <a:r>
              <a:rPr lang="en-US" dirty="0"/>
              <a:t>T-shirt (no slogans), polo shirt, </a:t>
            </a:r>
            <a:r>
              <a:rPr lang="en-US" dirty="0" smtClean="0"/>
              <a:t>turtleneck</a:t>
            </a:r>
          </a:p>
          <a:p>
            <a:r>
              <a:rPr lang="en-US" dirty="0" smtClean="0"/>
              <a:t>Casual </a:t>
            </a:r>
            <a:r>
              <a:rPr lang="en-US" dirty="0"/>
              <a:t>button-down </a:t>
            </a:r>
            <a:r>
              <a:rPr lang="en-US" dirty="0" smtClean="0"/>
              <a:t>blouse</a:t>
            </a:r>
          </a:p>
          <a:p>
            <a:r>
              <a:rPr lang="en-US" dirty="0" smtClean="0"/>
              <a:t>Flats, sandals, appropriate sneakers</a:t>
            </a:r>
            <a:endParaRPr lang="en-US" dirty="0"/>
          </a:p>
        </p:txBody>
      </p:sp>
      <p:pic>
        <p:nvPicPr>
          <p:cNvPr id="5" name="Picture 10" descr="Fashion for Women Over 40: How to Wear Bootcut Jean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104" t="2220" r="20512"/>
          <a:stretch/>
        </p:blipFill>
        <p:spPr bwMode="auto">
          <a:xfrm>
            <a:off x="7798364" y="-1772"/>
            <a:ext cx="1193236" cy="32783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Image result for black woman casua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853" t="26407" r="34103" b="5820"/>
          <a:stretch/>
        </p:blipFill>
        <p:spPr bwMode="auto">
          <a:xfrm>
            <a:off x="7798364" y="3184706"/>
            <a:ext cx="1193236" cy="3673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608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Casual for Men</a:t>
            </a:r>
            <a:endParaRPr lang="en-US" dirty="0"/>
          </a:p>
        </p:txBody>
      </p:sp>
      <p:sp>
        <p:nvSpPr>
          <p:cNvPr id="3" name="Content Placeholder 2"/>
          <p:cNvSpPr>
            <a:spLocks noGrp="1"/>
          </p:cNvSpPr>
          <p:nvPr>
            <p:ph idx="1"/>
          </p:nvPr>
        </p:nvSpPr>
        <p:spPr>
          <a:xfrm>
            <a:off x="0" y="1676400"/>
            <a:ext cx="7848600" cy="4572000"/>
          </a:xfrm>
        </p:spPr>
        <p:txBody>
          <a:bodyPr>
            <a:normAutofit lnSpcReduction="10000"/>
          </a:bodyPr>
          <a:lstStyle/>
          <a:p>
            <a:r>
              <a:rPr lang="en-US" dirty="0" smtClean="0"/>
              <a:t>Khakis </a:t>
            </a:r>
            <a:r>
              <a:rPr lang="en-US" dirty="0"/>
              <a:t>or good jeans (clean, no holes)</a:t>
            </a:r>
          </a:p>
          <a:p>
            <a:r>
              <a:rPr lang="en-US" dirty="0"/>
              <a:t>Cargo or Bermuda </a:t>
            </a:r>
            <a:r>
              <a:rPr lang="en-US" dirty="0" smtClean="0"/>
              <a:t>shorts</a:t>
            </a:r>
          </a:p>
          <a:p>
            <a:pPr lvl="1"/>
            <a:r>
              <a:rPr lang="en-US" dirty="0" smtClean="0"/>
              <a:t>Depending </a:t>
            </a:r>
            <a:r>
              <a:rPr lang="en-US" dirty="0"/>
              <a:t>on occasion and climate</a:t>
            </a:r>
          </a:p>
          <a:p>
            <a:r>
              <a:rPr lang="en-US" dirty="0"/>
              <a:t>Plain T-shirt (no slogans), polo shirt, turtleneck</a:t>
            </a:r>
          </a:p>
          <a:p>
            <a:r>
              <a:rPr lang="en-US" dirty="0"/>
              <a:t>Casual button-down shirt and/or sweater</a:t>
            </a:r>
          </a:p>
          <a:p>
            <a:r>
              <a:rPr lang="en-US" dirty="0"/>
              <a:t>Loafers, sneakers (with or without socks), sandals</a:t>
            </a:r>
          </a:p>
          <a:p>
            <a:endParaRPr lang="en-US" dirty="0"/>
          </a:p>
        </p:txBody>
      </p:sp>
      <p:pic>
        <p:nvPicPr>
          <p:cNvPr id="12" name="Picture 10" descr="Image result for black man casual"/>
          <p:cNvPicPr>
            <a:picLocks noChangeAspect="1" noChangeArrowheads="1"/>
          </p:cNvPicPr>
          <p:nvPr/>
        </p:nvPicPr>
        <p:blipFill rotWithShape="1">
          <a:blip r:embed="rId3">
            <a:extLst>
              <a:ext uri="{28A0092B-C50C-407E-A947-70E740481C1C}">
                <a14:useLocalDpi xmlns:a14="http://schemas.microsoft.com/office/drawing/2010/main" val="0"/>
              </a:ext>
            </a:extLst>
          </a:blip>
          <a:srcRect l="19214" r="18795"/>
          <a:stretch/>
        </p:blipFill>
        <p:spPr bwMode="auto">
          <a:xfrm>
            <a:off x="7667717" y="-1"/>
            <a:ext cx="1247683" cy="35052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lassic outfits for men to try 0301: "/>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440" t="2593" r="13854" b="2342"/>
          <a:stretch/>
        </p:blipFill>
        <p:spPr bwMode="auto">
          <a:xfrm>
            <a:off x="7667717" y="3505200"/>
            <a:ext cx="1247683" cy="3381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114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67494"/>
            <a:ext cx="8229600" cy="1399032"/>
          </a:xfrm>
        </p:spPr>
        <p:txBody>
          <a:bodyPr/>
          <a:lstStyle/>
          <a:p>
            <a:r>
              <a:rPr lang="en-US" dirty="0" smtClean="0"/>
              <a:t>Business Casual for Women</a:t>
            </a:r>
            <a:endParaRPr lang="en-US" dirty="0"/>
          </a:p>
        </p:txBody>
      </p:sp>
      <p:sp>
        <p:nvSpPr>
          <p:cNvPr id="3" name="Content Placeholder 2"/>
          <p:cNvSpPr>
            <a:spLocks noGrp="1"/>
          </p:cNvSpPr>
          <p:nvPr>
            <p:ph idx="1"/>
          </p:nvPr>
        </p:nvSpPr>
        <p:spPr/>
        <p:txBody>
          <a:bodyPr>
            <a:normAutofit/>
          </a:bodyPr>
          <a:lstStyle/>
          <a:p>
            <a:r>
              <a:rPr lang="en-US" dirty="0" smtClean="0"/>
              <a:t>Skirt</a:t>
            </a:r>
            <a:r>
              <a:rPr lang="en-US" dirty="0"/>
              <a:t>, khakis, or pants</a:t>
            </a:r>
          </a:p>
          <a:p>
            <a:r>
              <a:rPr lang="en-US" dirty="0"/>
              <a:t>Open-collar shirt, knit shirt or </a:t>
            </a:r>
            <a:r>
              <a:rPr lang="en-US" dirty="0" smtClean="0"/>
              <a:t>sweater</a:t>
            </a:r>
          </a:p>
          <a:p>
            <a:r>
              <a:rPr lang="en-US" dirty="0"/>
              <a:t>N</a:t>
            </a:r>
            <a:r>
              <a:rPr lang="en-US" dirty="0" smtClean="0"/>
              <a:t>o </a:t>
            </a:r>
            <a:r>
              <a:rPr lang="en-US" dirty="0"/>
              <a:t>spaghetti straps or </a:t>
            </a:r>
            <a:r>
              <a:rPr lang="en-US" dirty="0" smtClean="0"/>
              <a:t>revealing tops</a:t>
            </a:r>
            <a:endParaRPr lang="en-US" dirty="0"/>
          </a:p>
          <a:p>
            <a:r>
              <a:rPr lang="en-US" dirty="0" smtClean="0"/>
              <a:t>Dress</a:t>
            </a:r>
            <a:endParaRPr lang="en-US" dirty="0"/>
          </a:p>
        </p:txBody>
      </p:sp>
      <p:pic>
        <p:nvPicPr>
          <p:cNvPr id="8200" name="Picture 8" descr="Image result for woman business casual dress"/>
          <p:cNvPicPr>
            <a:picLocks noChangeAspect="1" noChangeArrowheads="1"/>
          </p:cNvPicPr>
          <p:nvPr/>
        </p:nvPicPr>
        <p:blipFill rotWithShape="1">
          <a:blip r:embed="rId3">
            <a:extLst>
              <a:ext uri="{28A0092B-C50C-407E-A947-70E740481C1C}">
                <a14:useLocalDpi xmlns:a14="http://schemas.microsoft.com/office/drawing/2010/main" val="0"/>
              </a:ext>
            </a:extLst>
          </a:blip>
          <a:srcRect l="23987" r="27375"/>
          <a:stretch/>
        </p:blipFill>
        <p:spPr bwMode="auto">
          <a:xfrm>
            <a:off x="7772400" y="3286125"/>
            <a:ext cx="1297172" cy="357187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business casual outfit idea, pleated skirt outfit for work, how to wear a midi…: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178745"/>
            <a:ext cx="1304787" cy="317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826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Casual for </a:t>
            </a:r>
            <a:r>
              <a:rPr lang="en-US" dirty="0" smtClean="0"/>
              <a:t>Men</a:t>
            </a:r>
            <a:endParaRPr lang="en-US" dirty="0"/>
          </a:p>
        </p:txBody>
      </p:sp>
      <p:sp>
        <p:nvSpPr>
          <p:cNvPr id="3" name="Content Placeholder 2"/>
          <p:cNvSpPr>
            <a:spLocks noGrp="1"/>
          </p:cNvSpPr>
          <p:nvPr>
            <p:ph idx="1"/>
          </p:nvPr>
        </p:nvSpPr>
        <p:spPr>
          <a:xfrm>
            <a:off x="152400" y="1828800"/>
            <a:ext cx="8229600" cy="4572000"/>
          </a:xfrm>
        </p:spPr>
        <p:txBody>
          <a:bodyPr/>
          <a:lstStyle/>
          <a:p>
            <a:r>
              <a:rPr lang="en-US" dirty="0" smtClean="0"/>
              <a:t>Not a suit</a:t>
            </a:r>
          </a:p>
          <a:p>
            <a:r>
              <a:rPr lang="en-US" dirty="0" smtClean="0"/>
              <a:t>Slacks </a:t>
            </a:r>
            <a:r>
              <a:rPr lang="en-US" dirty="0"/>
              <a:t>or khakis</a:t>
            </a:r>
          </a:p>
          <a:p>
            <a:r>
              <a:rPr lang="en-US" dirty="0"/>
              <a:t>Dress shirt, casual button-down shirt, open-collar or polo shirt</a:t>
            </a:r>
          </a:p>
          <a:p>
            <a:r>
              <a:rPr lang="en-US" dirty="0"/>
              <a:t>Optional </a:t>
            </a:r>
            <a:r>
              <a:rPr lang="en-US" dirty="0" smtClean="0"/>
              <a:t>tie</a:t>
            </a:r>
          </a:p>
          <a:p>
            <a:r>
              <a:rPr lang="en-US" dirty="0" smtClean="0"/>
              <a:t>Seasonal </a:t>
            </a:r>
            <a:r>
              <a:rPr lang="en-US" dirty="0"/>
              <a:t>sport coat or </a:t>
            </a:r>
            <a:r>
              <a:rPr lang="en-US" dirty="0" smtClean="0"/>
              <a:t>blazer</a:t>
            </a:r>
            <a:endParaRPr lang="en-US" dirty="0"/>
          </a:p>
          <a:p>
            <a:r>
              <a:rPr lang="en-US" dirty="0" smtClean="0"/>
              <a:t>Loafers </a:t>
            </a:r>
            <a:r>
              <a:rPr lang="en-US" dirty="0"/>
              <a:t>or loafer-style </a:t>
            </a:r>
            <a:r>
              <a:rPr lang="en-US" dirty="0" smtClean="0"/>
              <a:t>shoes</a:t>
            </a:r>
          </a:p>
          <a:p>
            <a:r>
              <a:rPr lang="en-US" dirty="0" smtClean="0"/>
              <a:t>Socks</a:t>
            </a:r>
            <a:endParaRPr lang="en-US" dirty="0"/>
          </a:p>
          <a:p>
            <a:pPr marL="64008" indent="0">
              <a:buNone/>
            </a:pPr>
            <a:endParaRPr lang="en-US" dirty="0"/>
          </a:p>
        </p:txBody>
      </p:sp>
      <p:pic>
        <p:nvPicPr>
          <p:cNvPr id="4" name="Picture 2" descr="Image result for black man casua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140" t="2735" r="25718" b="1725"/>
          <a:stretch/>
        </p:blipFill>
        <p:spPr bwMode="auto">
          <a:xfrm>
            <a:off x="7605074" y="3124200"/>
            <a:ext cx="1462725" cy="37338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men business casual"/>
          <p:cNvPicPr>
            <a:picLocks noChangeAspect="1" noChangeArrowheads="1"/>
          </p:cNvPicPr>
          <p:nvPr/>
        </p:nvPicPr>
        <p:blipFill rotWithShape="1">
          <a:blip r:embed="rId4">
            <a:extLst>
              <a:ext uri="{28A0092B-C50C-407E-A947-70E740481C1C}">
                <a14:useLocalDpi xmlns:a14="http://schemas.microsoft.com/office/drawing/2010/main" val="0"/>
              </a:ext>
            </a:extLst>
          </a:blip>
          <a:srcRect l="21390" t="3694" r="10612"/>
          <a:stretch/>
        </p:blipFill>
        <p:spPr bwMode="auto">
          <a:xfrm>
            <a:off x="7605074" y="38630"/>
            <a:ext cx="1462726" cy="3085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506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7494"/>
            <a:ext cx="8686801" cy="1399032"/>
          </a:xfrm>
        </p:spPr>
        <p:txBody>
          <a:bodyPr/>
          <a:lstStyle/>
          <a:p>
            <a:r>
              <a:rPr lang="en-US" dirty="0" smtClean="0"/>
              <a:t>Professional Dress for Interviews</a:t>
            </a:r>
            <a:endParaRPr lang="en-US" dirty="0"/>
          </a:p>
        </p:txBody>
      </p:sp>
      <p:sp>
        <p:nvSpPr>
          <p:cNvPr id="3" name="Content Placeholder 2"/>
          <p:cNvSpPr>
            <a:spLocks noGrp="1"/>
          </p:cNvSpPr>
          <p:nvPr>
            <p:ph idx="1"/>
          </p:nvPr>
        </p:nvSpPr>
        <p:spPr>
          <a:xfrm>
            <a:off x="457200" y="1882808"/>
            <a:ext cx="8229600" cy="2155792"/>
          </a:xfrm>
        </p:spPr>
        <p:txBody>
          <a:bodyPr/>
          <a:lstStyle/>
          <a:p>
            <a:r>
              <a:rPr lang="en-US" dirty="0" smtClean="0"/>
              <a:t>Dress for the job</a:t>
            </a:r>
          </a:p>
          <a:p>
            <a:r>
              <a:rPr lang="en-US" dirty="0" smtClean="0"/>
              <a:t>Ask questions and do research</a:t>
            </a:r>
          </a:p>
          <a:p>
            <a:r>
              <a:rPr lang="en-US" dirty="0" smtClean="0"/>
              <a:t>Better to overdress than underdress</a:t>
            </a:r>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5667" y1="72748" x2="26500" y2="96536"/>
                        <a14:foregroundMark x1="21000" y1="29330" x2="19333" y2="48499"/>
                        <a14:foregroundMark x1="87167" y1="28868" x2="98667" y2="43187"/>
                        <a14:foregroundMark x1="97667" y1="22171" x2="80833" y2="35566"/>
                        <a14:foregroundMark x1="78833" y1="50577" x2="69333" y2="42725"/>
                        <a14:backgroundMark x1="2667" y1="6005" x2="1667" y2="21709"/>
                        <a14:backgroundMark x1="6500" y1="9700" x2="5667" y2="23095"/>
                        <a14:backgroundMark x1="21667" y1="8776" x2="32667" y2="7852"/>
                        <a14:backgroundMark x1="80667" y1="18707" x2="89167" y2="19169"/>
                        <a14:backgroundMark x1="73000" y1="42263" x2="71833" y2="40647"/>
                        <a14:backgroundMark x1="30500" y1="16166" x2="37833" y2="27021"/>
                        <a14:backgroundMark x1="25500" y1="14781" x2="26000" y2="17321"/>
                        <a14:backgroundMark x1="25000" y1="17783" x2="21333" y2="12009"/>
                        <a14:backgroundMark x1="1000" y1="26328" x2="1500" y2="33718"/>
                        <a14:backgroundMark x1="23833" y1="18014" x2="29500" y2="20554"/>
                      </a14:backgroundRemoval>
                    </a14:imgEffect>
                  </a14:imgLayer>
                </a14:imgProps>
              </a:ext>
              <a:ext uri="{28A0092B-C50C-407E-A947-70E740481C1C}">
                <a14:useLocalDpi xmlns:a14="http://schemas.microsoft.com/office/drawing/2010/main" val="0"/>
              </a:ext>
            </a:extLst>
          </a:blip>
          <a:srcRect/>
          <a:stretch>
            <a:fillRect/>
          </a:stretch>
        </p:blipFill>
        <p:spPr bwMode="auto">
          <a:xfrm>
            <a:off x="4724400" y="3810000"/>
            <a:ext cx="4223557"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0064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Verve</Template>
  <TotalTime>1586</TotalTime>
  <Words>1829</Words>
  <Application>Microsoft Office PowerPoint</Application>
  <PresentationFormat>On-screen Show (4:3)</PresentationFormat>
  <Paragraphs>268</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Century Gothic</vt:lpstr>
      <vt:lpstr>Verdana</vt:lpstr>
      <vt:lpstr>Wingdings</vt:lpstr>
      <vt:lpstr>Wingdings 2</vt:lpstr>
      <vt:lpstr>Verve</vt:lpstr>
      <vt:lpstr>Putting Your Best Foot Forward</vt:lpstr>
      <vt:lpstr>Appropriate Attire</vt:lpstr>
      <vt:lpstr>DON’Ts:  Men &amp; Women</vt:lpstr>
      <vt:lpstr>DON’Ts:  Men &amp; Women</vt:lpstr>
      <vt:lpstr>Casual for Women</vt:lpstr>
      <vt:lpstr>Casual for Men</vt:lpstr>
      <vt:lpstr>Business Casual for Women</vt:lpstr>
      <vt:lpstr>Business Casual for Men</vt:lpstr>
      <vt:lpstr>Professional Dress for Interviews</vt:lpstr>
      <vt:lpstr>Professional for Women</vt:lpstr>
      <vt:lpstr>PowerPoint Presentation</vt:lpstr>
      <vt:lpstr>Professional for Men</vt:lpstr>
      <vt:lpstr>PowerPoint Presentation</vt:lpstr>
      <vt:lpstr>Now you try! </vt:lpstr>
      <vt:lpstr>2</vt:lpstr>
      <vt:lpstr>PowerPoint Presentation</vt:lpstr>
      <vt:lpstr>Decision Making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Product Comparison Forms</vt:lpstr>
      <vt:lpstr>Example:  Women’s Blazers</vt:lpstr>
      <vt:lpstr>Women’s Blazers</vt:lpstr>
      <vt:lpstr>PowerPoint Presentation</vt:lpstr>
      <vt:lpstr>Now let’s practice our decision making skills!</vt:lpstr>
      <vt:lpstr>Team Time</vt:lpstr>
      <vt:lpstr>Putting Your Best Foot Forward</vt:lpstr>
    </vt:vector>
  </TitlesOfParts>
  <Company>UGA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setup</dc:creator>
  <cp:lastModifiedBy>Melinda D. Miller</cp:lastModifiedBy>
  <cp:revision>72</cp:revision>
  <cp:lastPrinted>2017-01-25T19:02:30Z</cp:lastPrinted>
  <dcterms:created xsi:type="dcterms:W3CDTF">2016-08-30T13:04:25Z</dcterms:created>
  <dcterms:modified xsi:type="dcterms:W3CDTF">2017-01-25T20:46:53Z</dcterms:modified>
</cp:coreProperties>
</file>