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8" r:id="rId3"/>
    <p:sldId id="259" r:id="rId4"/>
    <p:sldId id="260" r:id="rId5"/>
    <p:sldId id="261" r:id="rId6"/>
    <p:sldId id="263" r:id="rId7"/>
    <p:sldId id="262" r:id="rId8"/>
    <p:sldId id="264" r:id="rId9"/>
    <p:sldId id="265" r:id="rId10"/>
    <p:sldId id="266" r:id="rId11"/>
    <p:sldId id="267" r:id="rId12"/>
    <p:sldId id="270" r:id="rId13"/>
    <p:sldId id="272" r:id="rId14"/>
    <p:sldId id="268" r:id="rId15"/>
    <p:sldId id="269"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76" autoAdjust="0"/>
    <p:restoredTop sz="94660"/>
  </p:normalViewPr>
  <p:slideViewPr>
    <p:cSldViewPr snapToGrid="0">
      <p:cViewPr varScale="1">
        <p:scale>
          <a:sx n="89" d="100"/>
          <a:sy n="89" d="100"/>
        </p:scale>
        <p:origin x="63" y="41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B8B0F8-008F-46FE-BF8F-B208B18D3BB8}" type="datetimeFigureOut">
              <a:rPr lang="en-US" smtClean="0"/>
              <a:t>11/3/2024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D51192-1660-4C3E-BCDD-21E7AC53CF43}" type="slidenum">
              <a:rPr lang="en-US" smtClean="0"/>
              <a:t>‹#›</a:t>
            </a:fld>
            <a:endParaRPr lang="en-US"/>
          </a:p>
        </p:txBody>
      </p:sp>
    </p:spTree>
    <p:extLst>
      <p:ext uri="{BB962C8B-B14F-4D97-AF65-F5344CB8AC3E}">
        <p14:creationId xmlns:p14="http://schemas.microsoft.com/office/powerpoint/2010/main" val="1867985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1</a:t>
            </a:fld>
            <a:endParaRPr lang="en-US"/>
          </a:p>
        </p:txBody>
      </p:sp>
    </p:spTree>
    <p:extLst>
      <p:ext uri="{BB962C8B-B14F-4D97-AF65-F5344CB8AC3E}">
        <p14:creationId xmlns:p14="http://schemas.microsoft.com/office/powerpoint/2010/main" val="13508982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10</a:t>
            </a:fld>
            <a:endParaRPr lang="en-US"/>
          </a:p>
        </p:txBody>
      </p:sp>
    </p:spTree>
    <p:extLst>
      <p:ext uri="{BB962C8B-B14F-4D97-AF65-F5344CB8AC3E}">
        <p14:creationId xmlns:p14="http://schemas.microsoft.com/office/powerpoint/2010/main" val="13333833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11</a:t>
            </a:fld>
            <a:endParaRPr lang="en-US"/>
          </a:p>
        </p:txBody>
      </p:sp>
    </p:spTree>
    <p:extLst>
      <p:ext uri="{BB962C8B-B14F-4D97-AF65-F5344CB8AC3E}">
        <p14:creationId xmlns:p14="http://schemas.microsoft.com/office/powerpoint/2010/main" val="367642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12</a:t>
            </a:fld>
            <a:endParaRPr lang="en-US"/>
          </a:p>
        </p:txBody>
      </p:sp>
    </p:spTree>
    <p:extLst>
      <p:ext uri="{BB962C8B-B14F-4D97-AF65-F5344CB8AC3E}">
        <p14:creationId xmlns:p14="http://schemas.microsoft.com/office/powerpoint/2010/main" val="3626033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13</a:t>
            </a:fld>
            <a:endParaRPr lang="en-US"/>
          </a:p>
        </p:txBody>
      </p:sp>
    </p:spTree>
    <p:extLst>
      <p:ext uri="{BB962C8B-B14F-4D97-AF65-F5344CB8AC3E}">
        <p14:creationId xmlns:p14="http://schemas.microsoft.com/office/powerpoint/2010/main" val="12717481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14</a:t>
            </a:fld>
            <a:endParaRPr lang="en-US"/>
          </a:p>
        </p:txBody>
      </p:sp>
    </p:spTree>
    <p:extLst>
      <p:ext uri="{BB962C8B-B14F-4D97-AF65-F5344CB8AC3E}">
        <p14:creationId xmlns:p14="http://schemas.microsoft.com/office/powerpoint/2010/main" val="1190695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15</a:t>
            </a:fld>
            <a:endParaRPr lang="en-US"/>
          </a:p>
        </p:txBody>
      </p:sp>
    </p:spTree>
    <p:extLst>
      <p:ext uri="{BB962C8B-B14F-4D97-AF65-F5344CB8AC3E}">
        <p14:creationId xmlns:p14="http://schemas.microsoft.com/office/powerpoint/2010/main" val="36530609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16</a:t>
            </a:fld>
            <a:endParaRPr lang="en-US"/>
          </a:p>
        </p:txBody>
      </p:sp>
    </p:spTree>
    <p:extLst>
      <p:ext uri="{BB962C8B-B14F-4D97-AF65-F5344CB8AC3E}">
        <p14:creationId xmlns:p14="http://schemas.microsoft.com/office/powerpoint/2010/main" val="698790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2</a:t>
            </a:fld>
            <a:endParaRPr lang="en-US"/>
          </a:p>
        </p:txBody>
      </p:sp>
    </p:spTree>
    <p:extLst>
      <p:ext uri="{BB962C8B-B14F-4D97-AF65-F5344CB8AC3E}">
        <p14:creationId xmlns:p14="http://schemas.microsoft.com/office/powerpoint/2010/main" val="1954199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3</a:t>
            </a:fld>
            <a:endParaRPr lang="en-US"/>
          </a:p>
        </p:txBody>
      </p:sp>
    </p:spTree>
    <p:extLst>
      <p:ext uri="{BB962C8B-B14F-4D97-AF65-F5344CB8AC3E}">
        <p14:creationId xmlns:p14="http://schemas.microsoft.com/office/powerpoint/2010/main" val="3691264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4</a:t>
            </a:fld>
            <a:endParaRPr lang="en-US"/>
          </a:p>
        </p:txBody>
      </p:sp>
    </p:spTree>
    <p:extLst>
      <p:ext uri="{BB962C8B-B14F-4D97-AF65-F5344CB8AC3E}">
        <p14:creationId xmlns:p14="http://schemas.microsoft.com/office/powerpoint/2010/main" val="612905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5</a:t>
            </a:fld>
            <a:endParaRPr lang="en-US"/>
          </a:p>
        </p:txBody>
      </p:sp>
    </p:spTree>
    <p:extLst>
      <p:ext uri="{BB962C8B-B14F-4D97-AF65-F5344CB8AC3E}">
        <p14:creationId xmlns:p14="http://schemas.microsoft.com/office/powerpoint/2010/main" val="3413602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6</a:t>
            </a:fld>
            <a:endParaRPr lang="en-US"/>
          </a:p>
        </p:txBody>
      </p:sp>
    </p:spTree>
    <p:extLst>
      <p:ext uri="{BB962C8B-B14F-4D97-AF65-F5344CB8AC3E}">
        <p14:creationId xmlns:p14="http://schemas.microsoft.com/office/powerpoint/2010/main" val="1201660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7</a:t>
            </a:fld>
            <a:endParaRPr lang="en-US"/>
          </a:p>
        </p:txBody>
      </p:sp>
    </p:spTree>
    <p:extLst>
      <p:ext uri="{BB962C8B-B14F-4D97-AF65-F5344CB8AC3E}">
        <p14:creationId xmlns:p14="http://schemas.microsoft.com/office/powerpoint/2010/main" val="3497870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8</a:t>
            </a:fld>
            <a:endParaRPr lang="en-US"/>
          </a:p>
        </p:txBody>
      </p:sp>
    </p:spTree>
    <p:extLst>
      <p:ext uri="{BB962C8B-B14F-4D97-AF65-F5344CB8AC3E}">
        <p14:creationId xmlns:p14="http://schemas.microsoft.com/office/powerpoint/2010/main" val="1092041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51192-1660-4C3E-BCDD-21E7AC53CF43}" type="slidenum">
              <a:rPr lang="en-US" smtClean="0"/>
              <a:t>9</a:t>
            </a:fld>
            <a:endParaRPr lang="en-US"/>
          </a:p>
        </p:txBody>
      </p:sp>
    </p:spTree>
    <p:extLst>
      <p:ext uri="{BB962C8B-B14F-4D97-AF65-F5344CB8AC3E}">
        <p14:creationId xmlns:p14="http://schemas.microsoft.com/office/powerpoint/2010/main" val="4198410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C5201C-6567-44E6-8200-08E9A4E6B6EE}" type="datetimeFigureOut">
              <a:rPr lang="en-US" smtClean="0"/>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273871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C5201C-6567-44E6-8200-08E9A4E6B6EE}" type="datetimeFigureOut">
              <a:rPr lang="en-US" smtClean="0"/>
              <a:t>11/3/2024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4141030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9EC5201C-6567-44E6-8200-08E9A4E6B6EE}" type="datetimeFigureOut">
              <a:rPr lang="en-US" smtClean="0"/>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1480685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9EC5201C-6567-44E6-8200-08E9A4E6B6EE}" type="datetimeFigureOut">
              <a:rPr lang="en-US" smtClean="0"/>
              <a:t>11/3/2024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695399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C5201C-6567-44E6-8200-08E9A4E6B6EE}" type="datetimeFigureOut">
              <a:rPr lang="en-US" smtClean="0"/>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6015861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C5201C-6567-44E6-8200-08E9A4E6B6EE}" type="datetimeFigureOut">
              <a:rPr lang="en-US" smtClean="0"/>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3654596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C5201C-6567-44E6-8200-08E9A4E6B6EE}" type="datetimeFigureOut">
              <a:rPr lang="en-US" smtClean="0"/>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16046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C5201C-6567-44E6-8200-08E9A4E6B6EE}" type="datetimeFigureOut">
              <a:rPr lang="en-US" smtClean="0"/>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2222751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C5201C-6567-44E6-8200-08E9A4E6B6EE}" type="datetimeFigureOut">
              <a:rPr lang="en-US" smtClean="0"/>
              <a:t>11/3/2024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2287932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C5201C-6567-44E6-8200-08E9A4E6B6EE}" type="datetimeFigureOut">
              <a:rPr lang="en-US" smtClean="0"/>
              <a:t>11/3/2024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3718177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C5201C-6567-44E6-8200-08E9A4E6B6EE}" type="datetimeFigureOut">
              <a:rPr lang="en-US" smtClean="0"/>
              <a:t>11/3/2024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2243901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C5201C-6567-44E6-8200-08E9A4E6B6EE}" type="datetimeFigureOut">
              <a:rPr lang="en-US" smtClean="0"/>
              <a:t>11/3/2024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3709402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C5201C-6567-44E6-8200-08E9A4E6B6EE}" type="datetimeFigureOut">
              <a:rPr lang="en-US" smtClean="0"/>
              <a:t>11/3/2024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159434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9EC5201C-6567-44E6-8200-08E9A4E6B6EE}" type="datetimeFigureOut">
              <a:rPr lang="en-US" smtClean="0"/>
              <a:t>11/3/2024</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2AF34AAF-B8FF-45C6-8295-00794FD2731F}" type="slidenum">
              <a:rPr lang="en-US" smtClean="0"/>
              <a:t>‹#›</a:t>
            </a:fld>
            <a:endParaRPr lang="en-US"/>
          </a:p>
        </p:txBody>
      </p:sp>
    </p:spTree>
    <p:extLst>
      <p:ext uri="{BB962C8B-B14F-4D97-AF65-F5344CB8AC3E}">
        <p14:creationId xmlns:p14="http://schemas.microsoft.com/office/powerpoint/2010/main" val="619845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9EC5201C-6567-44E6-8200-08E9A4E6B6EE}" type="datetimeFigureOut">
              <a:rPr lang="en-US" smtClean="0"/>
              <a:t>11/3/2024</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2AF34AAF-B8FF-45C6-8295-00794FD2731F}" type="slidenum">
              <a:rPr lang="en-US" smtClean="0"/>
              <a:t>‹#›</a:t>
            </a:fld>
            <a:endParaRPr lang="en-US"/>
          </a:p>
        </p:txBody>
      </p:sp>
    </p:spTree>
    <p:extLst>
      <p:ext uri="{BB962C8B-B14F-4D97-AF65-F5344CB8AC3E}">
        <p14:creationId xmlns:p14="http://schemas.microsoft.com/office/powerpoint/2010/main" val="122085832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policy.uga.edu/policies/#/programs/HkyhDkCup?q=membership&amp;&amp;limit=20&amp;skip=0&amp;bc=true&amp;bcCurrent=Memberships%20and%20Dues&amp;bcItemType=program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busfin.uga.edu/accounts_payable/int_travel_reimbursement_checklist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uga.csod.com/samldefault.aspx?returnurl=%252fDeepLink%252fProcessRedirect.aspx%253fmodule%253dlodetails%2526lo%253df3879a9e-c524-4de6-9c4e-8d88bbb99199" TargetMode="External"/><Relationship Id="rId4" Type="http://schemas.openxmlformats.org/officeDocument/2006/relationships/hyperlink" Target="https://uga.csod.com/samldefault.aspx?returnurl=%252fDeepLink%252fProcessRedirect.aspx%253fmodule%253dlodetails%2526lo%253d4c7f734b-ab3f-469f-9c5f-ba262dd09638"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onesource.uga.edu/resources/expense_types_quick_guid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uga.teamdynamix.com/TDClient/3109/FandA/KB/?CategoryID=2351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uga.teamdynamix.com/TDClient/3109/FandA/KB/ArticleDet?ID=14983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busfin.uga.edu/accounts_payable/int_travel_reimbursement_checklist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sao.georgia.gov/search/results?query=commuter%20mile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busfin3.busfin.uga.edu/accounts_payable/excise_exempt.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7B0B4-42C3-4DCD-82E0-89280DCECAA9}"/>
              </a:ext>
            </a:extLst>
          </p:cNvPr>
          <p:cNvSpPr>
            <a:spLocks noGrp="1"/>
          </p:cNvSpPr>
          <p:nvPr>
            <p:ph type="ctrTitle"/>
          </p:nvPr>
        </p:nvSpPr>
        <p:spPr>
          <a:xfrm>
            <a:off x="810000" y="1429553"/>
            <a:ext cx="10572000" cy="2971051"/>
          </a:xfrm>
        </p:spPr>
        <p:txBody>
          <a:bodyPr/>
          <a:lstStyle/>
          <a:p>
            <a:r>
              <a:rPr lang="en-US" dirty="0"/>
              <a:t>UGA Accounts Payable Audit Findings Overview</a:t>
            </a:r>
            <a:br>
              <a:rPr lang="en-US" dirty="0"/>
            </a:br>
            <a:endParaRPr lang="en-US" dirty="0"/>
          </a:p>
        </p:txBody>
      </p:sp>
      <p:sp>
        <p:nvSpPr>
          <p:cNvPr id="3" name="Subtitle 2">
            <a:extLst>
              <a:ext uri="{FF2B5EF4-FFF2-40B4-BE49-F238E27FC236}">
                <a16:creationId xmlns:a16="http://schemas.microsoft.com/office/drawing/2014/main" id="{516637DE-792B-44C3-8CEF-071CC251BDC6}"/>
              </a:ext>
            </a:extLst>
          </p:cNvPr>
          <p:cNvSpPr>
            <a:spLocks noGrp="1"/>
          </p:cNvSpPr>
          <p:nvPr>
            <p:ph type="subTitle" idx="1"/>
          </p:nvPr>
        </p:nvSpPr>
        <p:spPr>
          <a:xfrm>
            <a:off x="810001" y="5280846"/>
            <a:ext cx="10572000" cy="1246953"/>
          </a:xfrm>
        </p:spPr>
        <p:txBody>
          <a:bodyPr>
            <a:normAutofit/>
          </a:bodyPr>
          <a:lstStyle/>
          <a:p>
            <a:pPr algn="r"/>
            <a:r>
              <a:rPr lang="en-US" dirty="0"/>
              <a:t>Office of Finance and Human Resources </a:t>
            </a:r>
          </a:p>
          <a:p>
            <a:pPr algn="r"/>
            <a:r>
              <a:rPr lang="en-US" dirty="0"/>
              <a:t>College of Family and Consumer Sciences</a:t>
            </a:r>
          </a:p>
          <a:p>
            <a:pPr algn="r"/>
            <a:r>
              <a:rPr lang="en-US" dirty="0"/>
              <a:t>October 2024</a:t>
            </a:r>
          </a:p>
        </p:txBody>
      </p:sp>
    </p:spTree>
    <p:extLst>
      <p:ext uri="{BB962C8B-B14F-4D97-AF65-F5344CB8AC3E}">
        <p14:creationId xmlns:p14="http://schemas.microsoft.com/office/powerpoint/2010/main" val="2065733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AF71A-6A11-4C6A-B59C-6BA28152023D}"/>
              </a:ext>
            </a:extLst>
          </p:cNvPr>
          <p:cNvSpPr>
            <a:spLocks noGrp="1"/>
          </p:cNvSpPr>
          <p:nvPr>
            <p:ph type="title"/>
          </p:nvPr>
        </p:nvSpPr>
        <p:spPr/>
        <p:txBody>
          <a:bodyPr/>
          <a:lstStyle/>
          <a:p>
            <a:r>
              <a:rPr lang="en-US" sz="3600" dirty="0"/>
              <a:t>FINDING: Business Class Airfare</a:t>
            </a:r>
          </a:p>
        </p:txBody>
      </p:sp>
      <p:sp>
        <p:nvSpPr>
          <p:cNvPr id="3" name="Content Placeholder 2">
            <a:extLst>
              <a:ext uri="{FF2B5EF4-FFF2-40B4-BE49-F238E27FC236}">
                <a16:creationId xmlns:a16="http://schemas.microsoft.com/office/drawing/2014/main" id="{E05000B9-9AAD-4470-906F-AD5CF726E9D3}"/>
              </a:ext>
            </a:extLst>
          </p:cNvPr>
          <p:cNvSpPr>
            <a:spLocks noGrp="1"/>
          </p:cNvSpPr>
          <p:nvPr>
            <p:ph idx="1"/>
          </p:nvPr>
        </p:nvSpPr>
        <p:spPr/>
        <p:txBody>
          <a:bodyPr>
            <a:normAutofit/>
          </a:bodyPr>
          <a:lstStyle/>
          <a:p>
            <a:r>
              <a:rPr lang="en-US" sz="1800" b="0" i="0" u="none" strike="noStrike" baseline="0" dirty="0">
                <a:latin typeface="Arial" panose="020B0604020202020204" pitchFamily="34" charset="0"/>
              </a:rPr>
              <a:t>Confusion across campus about the definition of “business class.”</a:t>
            </a:r>
            <a:endParaRPr lang="en-US" dirty="0"/>
          </a:p>
          <a:p>
            <a:r>
              <a:rPr lang="en-US" sz="1800" b="0" i="0" u="none" strike="noStrike" baseline="0" dirty="0">
                <a:latin typeface="Arial" panose="020B0604020202020204" pitchFamily="34" charset="0"/>
              </a:rPr>
              <a:t>Use of Delta One was used when Business Class was available. </a:t>
            </a:r>
          </a:p>
          <a:p>
            <a:r>
              <a:rPr lang="en-US" sz="1800" b="0" i="0" u="none" strike="noStrike" baseline="0" dirty="0">
                <a:latin typeface="Arial" panose="020B0604020202020204" pitchFamily="34" charset="0"/>
              </a:rPr>
              <a:t>Use of </a:t>
            </a:r>
            <a:r>
              <a:rPr lang="en-US" sz="1800" i="0" u="none" strike="noStrike" baseline="0" dirty="0">
                <a:latin typeface="Arial" panose="020B0604020202020204" pitchFamily="34" charset="0"/>
              </a:rPr>
              <a:t>Business Class Airfare on grants </a:t>
            </a:r>
            <a:r>
              <a:rPr lang="en-US" sz="1800" b="0" i="0" u="none" strike="noStrike" baseline="0" dirty="0">
                <a:latin typeface="Arial" panose="020B0604020202020204" pitchFamily="34" charset="0"/>
              </a:rPr>
              <a:t>when not allowable Per USG policy: </a:t>
            </a:r>
          </a:p>
          <a:p>
            <a:r>
              <a:rPr lang="en-US" sz="1200" b="0" i="1" u="none" strike="noStrike" baseline="0" dirty="0">
                <a:latin typeface="Arial" panose="020B0604020202020204" pitchFamily="34" charset="0"/>
              </a:rPr>
              <a:t>The University </a:t>
            </a:r>
            <a:r>
              <a:rPr lang="en-US" dirty="0">
                <a:latin typeface="Arial" panose="020B0604020202020204" pitchFamily="34" charset="0"/>
              </a:rPr>
              <a:t>System</a:t>
            </a:r>
            <a:r>
              <a:rPr lang="en-US" sz="1200" b="0" i="1" u="none" strike="noStrike" baseline="0" dirty="0">
                <a:latin typeface="Arial" panose="020B0604020202020204" pitchFamily="34" charset="0"/>
              </a:rPr>
              <a:t> of Georgia, and therefore UGA, </a:t>
            </a:r>
            <a:r>
              <a:rPr lang="en-US" sz="1200" b="0" i="1" u="none" strike="noStrike" baseline="0" dirty="0">
                <a:solidFill>
                  <a:srgbClr val="FFFF00"/>
                </a:solidFill>
                <a:latin typeface="Arial" panose="020B0604020202020204" pitchFamily="34" charset="0"/>
              </a:rPr>
              <a:t>does not allow reimbursement of the highest level of airfare class, even for international flights.</a:t>
            </a:r>
            <a:r>
              <a:rPr lang="en-US" sz="1200" b="0" i="1" u="none" strike="noStrike" baseline="0" dirty="0">
                <a:latin typeface="Arial" panose="020B0604020202020204" pitchFamily="34" charset="0"/>
              </a:rPr>
              <a:t> Travelers should determine if any Business Class airfare is the highest level of airfare for that flight and only seek reimbursement for the appropriate level of airfare as determined by the travel circumstances outlined in the travel policy (i.e., domestic flights to Alaska and Hawaii, international flights, or travel of employees with medical conditions.) In Delta’s business model, Delta One is the highest level of business class. Any employee that uses Delta One should only seek reimbursement for the amount equivalent to the regular business class rate. Other airlines could have similar levels of airfare class or multiple tiers of business classes depending on the size of the plane. The highest level or tier of airfare class for a flight is not allowed for reimbursement. </a:t>
            </a:r>
          </a:p>
          <a:p>
            <a:r>
              <a:rPr lang="en-US" dirty="0">
                <a:solidFill>
                  <a:srgbClr val="FFFF00"/>
                </a:solidFill>
                <a:latin typeface="Arial" panose="020B0604020202020204" pitchFamily="34" charset="0"/>
              </a:rPr>
              <a:t>Corrective Action: Review flight expenses to determine what class was selected and ensure that it’s not the highest class rate with traveler.  It must not be Delta One or any other equivalent.  </a:t>
            </a:r>
          </a:p>
        </p:txBody>
      </p:sp>
    </p:spTree>
    <p:extLst>
      <p:ext uri="{BB962C8B-B14F-4D97-AF65-F5344CB8AC3E}">
        <p14:creationId xmlns:p14="http://schemas.microsoft.com/office/powerpoint/2010/main" val="2254651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ADA61-17A6-4FB7-9244-C4A068AAA87B}"/>
              </a:ext>
            </a:extLst>
          </p:cNvPr>
          <p:cNvSpPr>
            <a:spLocks noGrp="1"/>
          </p:cNvSpPr>
          <p:nvPr>
            <p:ph type="title"/>
          </p:nvPr>
        </p:nvSpPr>
        <p:spPr/>
        <p:txBody>
          <a:bodyPr/>
          <a:lstStyle/>
          <a:p>
            <a:r>
              <a:rPr lang="en-US" sz="3600" dirty="0"/>
              <a:t>FINDING: Sharing of Hotel Rooms </a:t>
            </a:r>
          </a:p>
        </p:txBody>
      </p:sp>
      <p:sp>
        <p:nvSpPr>
          <p:cNvPr id="3" name="Content Placeholder 2">
            <a:extLst>
              <a:ext uri="{FF2B5EF4-FFF2-40B4-BE49-F238E27FC236}">
                <a16:creationId xmlns:a16="http://schemas.microsoft.com/office/drawing/2014/main" id="{7C2CF877-F06B-4A4D-B30E-13D5A4C8E9ED}"/>
              </a:ext>
            </a:extLst>
          </p:cNvPr>
          <p:cNvSpPr>
            <a:spLocks noGrp="1"/>
          </p:cNvSpPr>
          <p:nvPr>
            <p:ph idx="1"/>
          </p:nvPr>
        </p:nvSpPr>
        <p:spPr/>
        <p:txBody>
          <a:bodyPr/>
          <a:lstStyle/>
          <a:p>
            <a:pPr algn="l"/>
            <a:endParaRPr lang="en-US" sz="1800" b="0" i="0" u="none" strike="noStrike" baseline="0" dirty="0">
              <a:solidFill>
                <a:srgbClr val="000000"/>
              </a:solidFill>
              <a:latin typeface="Arial" panose="020B0604020202020204" pitchFamily="34" charset="0"/>
            </a:endParaRPr>
          </a:p>
          <a:p>
            <a:r>
              <a:rPr lang="en-US" dirty="0">
                <a:latin typeface="Arial" panose="020B0604020202020204" pitchFamily="34" charset="0"/>
              </a:rPr>
              <a:t>Sharing of h</a:t>
            </a:r>
            <a:r>
              <a:rPr lang="en-US" sz="1800" b="0" i="0" u="none" strike="noStrike" baseline="0" dirty="0">
                <a:latin typeface="Arial" panose="020B0604020202020204" pitchFamily="34" charset="0"/>
              </a:rPr>
              <a:t>otel room with subordinates or employee with a student (colleagues, students, </a:t>
            </a:r>
            <a:r>
              <a:rPr lang="en-US" sz="1800" b="0" i="0" u="none" strike="noStrike" baseline="0" dirty="0" err="1">
                <a:latin typeface="Arial" panose="020B0604020202020204" pitchFamily="34" charset="0"/>
              </a:rPr>
              <a:t>etc</a:t>
            </a:r>
            <a:r>
              <a:rPr lang="en-US" sz="1800" b="0" i="0" u="none" strike="noStrike" baseline="0" dirty="0">
                <a:latin typeface="Arial" panose="020B0604020202020204" pitchFamily="34" charset="0"/>
              </a:rPr>
              <a:t>) during business travel is prohibited.  </a:t>
            </a:r>
          </a:p>
          <a:p>
            <a:pPr lvl="1"/>
            <a:r>
              <a:rPr lang="en-US" dirty="0">
                <a:latin typeface="Arial" panose="020B0604020202020204" pitchFamily="34" charset="0"/>
              </a:rPr>
              <a:t>Provost Office is updating policies and procedures to reflect. </a:t>
            </a:r>
          </a:p>
          <a:p>
            <a:r>
              <a:rPr lang="en-US" dirty="0">
                <a:solidFill>
                  <a:srgbClr val="FFFF00"/>
                </a:solidFill>
                <a:latin typeface="Arial" panose="020B0604020202020204" pitchFamily="34" charset="0"/>
              </a:rPr>
              <a:t>Corrective Action: Ensure that there are rooms billed per person when there is group travel including subordinate situations. </a:t>
            </a:r>
            <a:endParaRPr lang="en-US" b="0" i="0" u="none" strike="noStrike" baseline="0" dirty="0">
              <a:solidFill>
                <a:srgbClr val="FFFF00"/>
              </a:solidFill>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421194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ADA61-17A6-4FB7-9244-C4A068AAA87B}"/>
              </a:ext>
            </a:extLst>
          </p:cNvPr>
          <p:cNvSpPr>
            <a:spLocks noGrp="1"/>
          </p:cNvSpPr>
          <p:nvPr>
            <p:ph type="title"/>
          </p:nvPr>
        </p:nvSpPr>
        <p:spPr/>
        <p:txBody>
          <a:bodyPr/>
          <a:lstStyle/>
          <a:p>
            <a:r>
              <a:rPr lang="en-US" sz="3600" dirty="0"/>
              <a:t>FINDING: Lack of Business Purpose</a:t>
            </a:r>
          </a:p>
        </p:txBody>
      </p:sp>
      <p:sp>
        <p:nvSpPr>
          <p:cNvPr id="3" name="Content Placeholder 2">
            <a:extLst>
              <a:ext uri="{FF2B5EF4-FFF2-40B4-BE49-F238E27FC236}">
                <a16:creationId xmlns:a16="http://schemas.microsoft.com/office/drawing/2014/main" id="{7C2CF877-F06B-4A4D-B30E-13D5A4C8E9ED}"/>
              </a:ext>
            </a:extLst>
          </p:cNvPr>
          <p:cNvSpPr>
            <a:spLocks noGrp="1"/>
          </p:cNvSpPr>
          <p:nvPr>
            <p:ph idx="1"/>
          </p:nvPr>
        </p:nvSpPr>
        <p:spPr/>
        <p:txBody>
          <a:bodyPr/>
          <a:lstStyle/>
          <a:p>
            <a:pPr algn="l"/>
            <a:endParaRPr lang="en-US" sz="1800" b="0" i="0" u="none" strike="noStrike" baseline="0" dirty="0">
              <a:solidFill>
                <a:srgbClr val="000000"/>
              </a:solidFill>
              <a:latin typeface="Arial" panose="020B0604020202020204" pitchFamily="34" charset="0"/>
            </a:endParaRPr>
          </a:p>
          <a:p>
            <a:r>
              <a:rPr lang="en-US" dirty="0">
                <a:latin typeface="Arial" panose="020B0604020202020204" pitchFamily="34" charset="0"/>
              </a:rPr>
              <a:t>Lack of documentation of Business Purpose as related to how the expenditure benefits the University and/or directly related to job duties</a:t>
            </a:r>
            <a:endParaRPr lang="en-US" sz="1800" b="0" i="0" u="none" strike="noStrike" baseline="0" dirty="0">
              <a:latin typeface="Arial" panose="020B0604020202020204" pitchFamily="34" charset="0"/>
            </a:endParaRPr>
          </a:p>
          <a:p>
            <a:r>
              <a:rPr lang="en-US" dirty="0">
                <a:solidFill>
                  <a:srgbClr val="FFFF00"/>
                </a:solidFill>
                <a:latin typeface="Arial" panose="020B0604020202020204" pitchFamily="34" charset="0"/>
              </a:rPr>
              <a:t>Corrective Action: Ensure business purpose is included on the expense. Each transaction must stand alone. </a:t>
            </a:r>
            <a:endParaRPr lang="en-US" b="0" i="0" u="none" strike="noStrike" baseline="0" dirty="0">
              <a:solidFill>
                <a:srgbClr val="FFFF00"/>
              </a:solidFill>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909227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ADA61-17A6-4FB7-9244-C4A068AAA87B}"/>
              </a:ext>
            </a:extLst>
          </p:cNvPr>
          <p:cNvSpPr>
            <a:spLocks noGrp="1"/>
          </p:cNvSpPr>
          <p:nvPr>
            <p:ph type="title"/>
          </p:nvPr>
        </p:nvSpPr>
        <p:spPr/>
        <p:txBody>
          <a:bodyPr/>
          <a:lstStyle/>
          <a:p>
            <a:r>
              <a:rPr lang="en-US" sz="3600" dirty="0"/>
              <a:t>FINDING: Membership Policy Not Followed</a:t>
            </a:r>
          </a:p>
        </p:txBody>
      </p:sp>
      <p:sp>
        <p:nvSpPr>
          <p:cNvPr id="3" name="Content Placeholder 2">
            <a:extLst>
              <a:ext uri="{FF2B5EF4-FFF2-40B4-BE49-F238E27FC236}">
                <a16:creationId xmlns:a16="http://schemas.microsoft.com/office/drawing/2014/main" id="{7C2CF877-F06B-4A4D-B30E-13D5A4C8E9ED}"/>
              </a:ext>
            </a:extLst>
          </p:cNvPr>
          <p:cNvSpPr>
            <a:spLocks noGrp="1"/>
          </p:cNvSpPr>
          <p:nvPr>
            <p:ph idx="1"/>
          </p:nvPr>
        </p:nvSpPr>
        <p:spPr>
          <a:xfrm>
            <a:off x="640080" y="2129246"/>
            <a:ext cx="10900954" cy="4023359"/>
          </a:xfrm>
        </p:spPr>
        <p:txBody>
          <a:bodyPr>
            <a:normAutofit fontScale="85000" lnSpcReduction="20000"/>
          </a:bodyPr>
          <a:lstStyle/>
          <a:p>
            <a:pPr algn="l"/>
            <a:endParaRPr lang="en-US" sz="1800" b="0" i="0" u="none" strike="noStrike" baseline="0" dirty="0">
              <a:solidFill>
                <a:srgbClr val="000000"/>
              </a:solidFill>
              <a:latin typeface="Arial" panose="020B0604020202020204" pitchFamily="34" charset="0"/>
            </a:endParaRPr>
          </a:p>
          <a:p>
            <a:r>
              <a:rPr lang="en-US" sz="1800" b="0" i="0" u="none" strike="noStrike" baseline="0" dirty="0">
                <a:latin typeface="Arial" panose="020B0604020202020204" pitchFamily="34" charset="0"/>
              </a:rPr>
              <a:t>UGA has specific Membership Policy with applicable exceptions</a:t>
            </a:r>
          </a:p>
          <a:p>
            <a:r>
              <a:rPr lang="en-US" dirty="0">
                <a:latin typeface="Arial" panose="020B0604020202020204" pitchFamily="34" charset="0"/>
              </a:rPr>
              <a:t>Policy found </a:t>
            </a:r>
            <a:r>
              <a:rPr lang="en-US" dirty="0">
                <a:latin typeface="Arial" panose="020B0604020202020204" pitchFamily="34" charset="0"/>
                <a:hlinkClick r:id="rId3"/>
              </a:rPr>
              <a:t>here</a:t>
            </a:r>
            <a:r>
              <a:rPr lang="en-US" dirty="0">
                <a:latin typeface="Arial" panose="020B0604020202020204" pitchFamily="34" charset="0"/>
              </a:rPr>
              <a:t>: </a:t>
            </a:r>
            <a:r>
              <a:rPr lang="en-US" b="1" dirty="0"/>
              <a:t>Policy Statement</a:t>
            </a:r>
            <a:br>
              <a:rPr lang="en-US" dirty="0"/>
            </a:br>
            <a:r>
              <a:rPr lang="en-US" dirty="0"/>
              <a:t>The University recognizes the importance of the professional development of faculty and staff through participation in activities sponsored by their respective professional societies and may pay memberships and dues in professional associations provided that they are in the name of the University. Memberships in the name of an </a:t>
            </a:r>
            <a:r>
              <a:rPr lang="en-US" b="1" dirty="0"/>
              <a:t>individual</a:t>
            </a:r>
            <a:r>
              <a:rPr lang="en-US" dirty="0"/>
              <a:t> can only be paid or reimbursed </a:t>
            </a:r>
            <a:r>
              <a:rPr lang="en-US" b="1" dirty="0"/>
              <a:t>if</a:t>
            </a:r>
            <a:r>
              <a:rPr lang="en-US" dirty="0"/>
              <a:t> one of the following circumstances applies (regardless of fund source):</a:t>
            </a:r>
          </a:p>
          <a:p>
            <a:pPr lvl="1">
              <a:buFont typeface="+mj-lt"/>
              <a:buAutoNum type="arabicPeriod"/>
            </a:pPr>
            <a:r>
              <a:rPr lang="en-US" b="1" dirty="0">
                <a:effectLst/>
              </a:rPr>
              <a:t>Job Requirement:</a:t>
            </a:r>
            <a:r>
              <a:rPr lang="en-US" dirty="0">
                <a:effectLst/>
              </a:rPr>
              <a:t>  The membership is necessary to fulfill the requirements of a job.</a:t>
            </a:r>
          </a:p>
          <a:p>
            <a:pPr lvl="1">
              <a:buFont typeface="+mj-lt"/>
              <a:buAutoNum type="arabicPeriod"/>
            </a:pPr>
            <a:r>
              <a:rPr lang="en-US" b="1" dirty="0">
                <a:effectLst/>
              </a:rPr>
              <a:t>Accreditation/Licensing:</a:t>
            </a:r>
            <a:r>
              <a:rPr lang="en-US" dirty="0">
                <a:effectLst/>
              </a:rPr>
              <a:t> The membership provides access to accreditation, licensing, or continuing education benefits with organizations that do not provide institutional memberships.</a:t>
            </a:r>
          </a:p>
          <a:p>
            <a:pPr lvl="1">
              <a:buFont typeface="+mj-lt"/>
              <a:buAutoNum type="arabicPeriod"/>
            </a:pPr>
            <a:r>
              <a:rPr lang="en-US" b="1" dirty="0">
                <a:effectLst/>
              </a:rPr>
              <a:t>Cost Effective:</a:t>
            </a:r>
            <a:r>
              <a:rPr lang="en-US" dirty="0">
                <a:effectLst/>
              </a:rPr>
              <a:t> The membership provides access to reduced rate professional development opportunities (i.e., conferences, symposiums, workshops, and training) that directly benefit the University.  </a:t>
            </a:r>
            <a:br>
              <a:rPr lang="en-US" dirty="0">
                <a:effectLst/>
              </a:rPr>
            </a:br>
            <a:br>
              <a:rPr lang="en-US" dirty="0">
                <a:effectLst/>
              </a:rPr>
            </a:br>
            <a:endParaRPr lang="en-US" sz="1800" b="0" i="0" u="none" strike="noStrike" baseline="0" dirty="0">
              <a:latin typeface="Arial" panose="020B0604020202020204" pitchFamily="34" charset="0"/>
            </a:endParaRPr>
          </a:p>
          <a:p>
            <a:r>
              <a:rPr lang="en-US" dirty="0">
                <a:solidFill>
                  <a:srgbClr val="FFFF00"/>
                </a:solidFill>
                <a:latin typeface="Arial" panose="020B0604020202020204" pitchFamily="34" charset="0"/>
              </a:rPr>
              <a:t>Corrective Action: </a:t>
            </a:r>
            <a:r>
              <a:rPr lang="en-US" dirty="0">
                <a:solidFill>
                  <a:srgbClr val="FFFF00"/>
                </a:solidFill>
                <a:effectLst/>
              </a:rPr>
              <a:t>Details to show the necessity of the membership and/or the cost advantage of purchasing the membership must be in the description/comments section of the payment request submitted for payment.</a:t>
            </a:r>
          </a:p>
          <a:p>
            <a:endParaRPr lang="en-US" b="0" i="0" u="none" strike="noStrike" baseline="0" dirty="0">
              <a:solidFill>
                <a:srgbClr val="FFFF00"/>
              </a:solidFill>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502472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E9938-4C11-4323-AE47-FEC619603827}"/>
              </a:ext>
            </a:extLst>
          </p:cNvPr>
          <p:cNvSpPr>
            <a:spLocks noGrp="1"/>
          </p:cNvSpPr>
          <p:nvPr>
            <p:ph type="title"/>
          </p:nvPr>
        </p:nvSpPr>
        <p:spPr/>
        <p:txBody>
          <a:bodyPr/>
          <a:lstStyle/>
          <a:p>
            <a:r>
              <a:rPr lang="en-US" sz="3600" dirty="0"/>
              <a:t>FINDING: Inadequate Training </a:t>
            </a:r>
          </a:p>
        </p:txBody>
      </p:sp>
      <p:sp>
        <p:nvSpPr>
          <p:cNvPr id="3" name="Content Placeholder 2">
            <a:extLst>
              <a:ext uri="{FF2B5EF4-FFF2-40B4-BE49-F238E27FC236}">
                <a16:creationId xmlns:a16="http://schemas.microsoft.com/office/drawing/2014/main" id="{1DF18873-5101-45EE-9275-BCC068D24091}"/>
              </a:ext>
            </a:extLst>
          </p:cNvPr>
          <p:cNvSpPr>
            <a:spLocks noGrp="1"/>
          </p:cNvSpPr>
          <p:nvPr>
            <p:ph idx="1"/>
          </p:nvPr>
        </p:nvSpPr>
        <p:spPr>
          <a:xfrm>
            <a:off x="424543" y="2174966"/>
            <a:ext cx="11116491" cy="4003765"/>
          </a:xfrm>
        </p:spPr>
        <p:txBody>
          <a:bodyPr/>
          <a:lstStyle/>
          <a:p>
            <a:pPr marL="0" marR="0">
              <a:spcBef>
                <a:spcPts val="0"/>
              </a:spcBef>
              <a:spcAft>
                <a:spcPts val="0"/>
              </a:spcAft>
            </a:pPr>
            <a:r>
              <a:rPr lang="en-US" sz="1800" dirty="0">
                <a:effectLst/>
                <a:latin typeface="Aptos"/>
                <a:ea typeface="Calibri" panose="020F0502020204030204" pitchFamily="34" charset="0"/>
              </a:rPr>
              <a:t>As a reminder, Accounts Payable has posted </a:t>
            </a:r>
            <a:r>
              <a:rPr lang="en-US" sz="1800" u="sng" dirty="0">
                <a:solidFill>
                  <a:srgbClr val="0563C1"/>
                </a:solidFill>
                <a:effectLst/>
                <a:latin typeface="Aptos"/>
                <a:ea typeface="Calibri" panose="020F0502020204030204" pitchFamily="34" charset="0"/>
                <a:hlinkClick r:id="rId3"/>
              </a:rPr>
              <a:t>checklists</a:t>
            </a:r>
            <a:r>
              <a:rPr lang="en-US" sz="1800" dirty="0">
                <a:effectLst/>
                <a:latin typeface="Aptos"/>
                <a:ea typeface="Calibri" panose="020F0502020204030204" pitchFamily="34" charset="0"/>
              </a:rPr>
              <a:t> to assist HR Supervisors and Expense Managers with the review process.  </a:t>
            </a:r>
          </a:p>
          <a:p>
            <a:pPr marL="0" marR="0">
              <a:spcBef>
                <a:spcPts val="0"/>
              </a:spcBef>
              <a:spcAft>
                <a:spcPts val="0"/>
              </a:spcAft>
            </a:pPr>
            <a:endParaRPr lang="en-US" sz="1800" dirty="0">
              <a:effectLst/>
              <a:latin typeface="Aptos"/>
              <a:ea typeface="Calibri" panose="020F0502020204030204" pitchFamily="34" charset="0"/>
            </a:endParaRPr>
          </a:p>
          <a:p>
            <a:pPr marL="0" marR="0">
              <a:spcBef>
                <a:spcPts val="0"/>
              </a:spcBef>
              <a:spcAft>
                <a:spcPts val="0"/>
              </a:spcAft>
            </a:pPr>
            <a:r>
              <a:rPr lang="en-US" sz="1800" dirty="0">
                <a:effectLst/>
                <a:latin typeface="Aptos"/>
                <a:ea typeface="Calibri" panose="020F0502020204030204" pitchFamily="34" charset="0"/>
              </a:rPr>
              <a:t>Additionally, a </a:t>
            </a:r>
            <a:r>
              <a:rPr lang="en-US" sz="1800" u="sng" dirty="0">
                <a:solidFill>
                  <a:srgbClr val="0563C1"/>
                </a:solidFill>
                <a:effectLst/>
                <a:latin typeface="Aptos"/>
                <a:ea typeface="Calibri" panose="020F0502020204030204" pitchFamily="34" charset="0"/>
                <a:hlinkClick r:id="rId4"/>
              </a:rPr>
              <a:t>UGA Travel policy refresher training</a:t>
            </a:r>
            <a:r>
              <a:rPr lang="en-US" sz="1800" dirty="0">
                <a:effectLst/>
                <a:latin typeface="Aptos"/>
                <a:ea typeface="Calibri" panose="020F0502020204030204" pitchFamily="34" charset="0"/>
              </a:rPr>
              <a:t> is now available for individuals who have previously completed the </a:t>
            </a:r>
            <a:r>
              <a:rPr lang="en-US" sz="1800" u="sng" dirty="0">
                <a:solidFill>
                  <a:srgbClr val="0563C1"/>
                </a:solidFill>
                <a:effectLst/>
                <a:latin typeface="Aptos"/>
                <a:ea typeface="Calibri" panose="020F0502020204030204" pitchFamily="34" charset="0"/>
                <a:hlinkClick r:id="rId5"/>
              </a:rPr>
              <a:t>comprehensive travel curriculum</a:t>
            </a:r>
            <a:r>
              <a:rPr lang="en-US" sz="1800" dirty="0">
                <a:effectLst/>
                <a:latin typeface="Aptos"/>
                <a:ea typeface="Calibri" panose="020F0502020204030204" pitchFamily="34" charset="0"/>
              </a:rPr>
              <a:t> and may wish to revisit key points and policy requirements. </a:t>
            </a:r>
          </a:p>
          <a:p>
            <a:pPr marL="400050" lvl="1">
              <a:spcBef>
                <a:spcPts val="0"/>
              </a:spcBef>
              <a:spcAft>
                <a:spcPts val="0"/>
              </a:spcAft>
            </a:pPr>
            <a:r>
              <a:rPr lang="en-US" dirty="0">
                <a:latin typeface="Aptos"/>
                <a:ea typeface="Calibri" panose="020F0502020204030204" pitchFamily="34" charset="0"/>
              </a:rPr>
              <a:t>CBO can assign this training </a:t>
            </a:r>
            <a:endParaRPr lang="en-US" dirty="0">
              <a:effectLst/>
              <a:latin typeface="Aptos"/>
              <a:ea typeface="Calibri" panose="020F0502020204030204" pitchFamily="34" charset="0"/>
            </a:endParaRPr>
          </a:p>
          <a:p>
            <a:pPr marL="0" marR="0">
              <a:spcBef>
                <a:spcPts val="0"/>
              </a:spcBef>
              <a:spcAft>
                <a:spcPts val="0"/>
              </a:spcAft>
            </a:pPr>
            <a:endParaRPr lang="en-US" sz="1800" dirty="0">
              <a:effectLst/>
              <a:latin typeface="Aptos"/>
              <a:ea typeface="Calibri" panose="020F0502020204030204" pitchFamily="34" charset="0"/>
            </a:endParaRPr>
          </a:p>
          <a:p>
            <a:pPr marL="0" marR="0">
              <a:spcBef>
                <a:spcPts val="0"/>
              </a:spcBef>
              <a:spcAft>
                <a:spcPts val="0"/>
              </a:spcAft>
            </a:pPr>
            <a:r>
              <a:rPr lang="en-US" sz="1800" dirty="0">
                <a:effectLst/>
                <a:latin typeface="Aptos"/>
                <a:ea typeface="Calibri" panose="020F0502020204030204" pitchFamily="34" charset="0"/>
              </a:rPr>
              <a:t>These courses are strongly encouraged for all Expense Managers to </a:t>
            </a:r>
            <a:r>
              <a:rPr lang="en-US" sz="1800" u="sng" dirty="0">
                <a:solidFill>
                  <a:srgbClr val="0563C1"/>
                </a:solidFill>
                <a:effectLst/>
                <a:latin typeface="Aptos"/>
                <a:ea typeface="Calibri" panose="020F0502020204030204" pitchFamily="34" charset="0"/>
              </a:rPr>
              <a:t>complete</a:t>
            </a:r>
            <a:r>
              <a:rPr lang="en-US" sz="1800" dirty="0">
                <a:effectLst/>
                <a:latin typeface="Aptos"/>
                <a:ea typeface="Calibri" panose="020F0502020204030204" pitchFamily="34" charset="0"/>
              </a:rPr>
              <a:t> on at least an annual basis.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endParaRPr lang="en-US" dirty="0">
              <a:solidFill>
                <a:srgbClr val="FFFF00"/>
              </a:solidFill>
              <a:latin typeface="Aptos"/>
              <a:ea typeface="Calibri" panose="020F0502020204030204" pitchFamily="34" charset="0"/>
            </a:endParaRPr>
          </a:p>
          <a:p>
            <a:pPr marL="0" marR="0">
              <a:spcBef>
                <a:spcPts val="0"/>
              </a:spcBef>
              <a:spcAft>
                <a:spcPts val="0"/>
              </a:spcAft>
            </a:pPr>
            <a:r>
              <a:rPr lang="en-US" dirty="0">
                <a:solidFill>
                  <a:srgbClr val="FFFF00"/>
                </a:solidFill>
                <a:latin typeface="Aptos"/>
                <a:ea typeface="Calibri" panose="020F0502020204030204" pitchFamily="34" charset="0"/>
              </a:rPr>
              <a:t>Corrective Action: All Employees take Training on a Annual Basis</a:t>
            </a:r>
            <a:endParaRPr lang="en-US" sz="1800" dirty="0">
              <a:solidFill>
                <a:srgbClr val="FFFF00"/>
              </a:solidFill>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79905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5AA6C-6D2A-4A68-A7DD-AE917ABC7294}"/>
              </a:ext>
            </a:extLst>
          </p:cNvPr>
          <p:cNvSpPr>
            <a:spLocks noGrp="1"/>
          </p:cNvSpPr>
          <p:nvPr>
            <p:ph type="title"/>
          </p:nvPr>
        </p:nvSpPr>
        <p:spPr/>
        <p:txBody>
          <a:bodyPr/>
          <a:lstStyle/>
          <a:p>
            <a:r>
              <a:rPr lang="en-US" dirty="0"/>
              <a:t>What can FACS do?</a:t>
            </a:r>
          </a:p>
        </p:txBody>
      </p:sp>
      <p:sp>
        <p:nvSpPr>
          <p:cNvPr id="3" name="Content Placeholder 2">
            <a:extLst>
              <a:ext uri="{FF2B5EF4-FFF2-40B4-BE49-F238E27FC236}">
                <a16:creationId xmlns:a16="http://schemas.microsoft.com/office/drawing/2014/main" id="{544DB044-E91B-4CEC-870F-575F4C3C1412}"/>
              </a:ext>
            </a:extLst>
          </p:cNvPr>
          <p:cNvSpPr>
            <a:spLocks noGrp="1"/>
          </p:cNvSpPr>
          <p:nvPr>
            <p:ph idx="1"/>
          </p:nvPr>
        </p:nvSpPr>
        <p:spPr/>
        <p:txBody>
          <a:bodyPr/>
          <a:lstStyle/>
          <a:p>
            <a:r>
              <a:rPr lang="en-US" dirty="0"/>
              <a:t>How best to share this information with travelers?</a:t>
            </a:r>
          </a:p>
          <a:p>
            <a:r>
              <a:rPr lang="en-US" dirty="0"/>
              <a:t>Should we assign Expense Approver training?</a:t>
            </a:r>
          </a:p>
          <a:p>
            <a:r>
              <a:rPr lang="en-US" dirty="0"/>
              <a:t>What tools or other resources can we provide?</a:t>
            </a:r>
          </a:p>
          <a:p>
            <a:endParaRPr lang="en-US" dirty="0"/>
          </a:p>
          <a:p>
            <a:r>
              <a:rPr lang="en-US" dirty="0"/>
              <a:t>OPEN DISCUSSION</a:t>
            </a:r>
          </a:p>
        </p:txBody>
      </p:sp>
    </p:spTree>
    <p:extLst>
      <p:ext uri="{BB962C8B-B14F-4D97-AF65-F5344CB8AC3E}">
        <p14:creationId xmlns:p14="http://schemas.microsoft.com/office/powerpoint/2010/main" val="1595881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A14EF-EA68-4B74-83FA-E1446EFD6471}"/>
              </a:ext>
            </a:extLst>
          </p:cNvPr>
          <p:cNvSpPr>
            <a:spLocks noGrp="1"/>
          </p:cNvSpPr>
          <p:nvPr>
            <p:ph type="title"/>
          </p:nvPr>
        </p:nvSpPr>
        <p:spPr/>
        <p:txBody>
          <a:bodyPr/>
          <a:lstStyle/>
          <a:p>
            <a:pPr algn="ctr"/>
            <a:r>
              <a:rPr lang="en-US" dirty="0"/>
              <a:t>Team Exercise</a:t>
            </a:r>
            <a:br>
              <a:rPr lang="en-US" dirty="0"/>
            </a:br>
            <a:br>
              <a:rPr lang="en-US" dirty="0"/>
            </a:br>
            <a:endParaRPr lang="en-US" dirty="0"/>
          </a:p>
        </p:txBody>
      </p:sp>
      <p:sp>
        <p:nvSpPr>
          <p:cNvPr id="3" name="Text Placeholder 2">
            <a:extLst>
              <a:ext uri="{FF2B5EF4-FFF2-40B4-BE49-F238E27FC236}">
                <a16:creationId xmlns:a16="http://schemas.microsoft.com/office/drawing/2014/main" id="{476C47C3-D310-4095-8C16-9D416A8A8D31}"/>
              </a:ext>
            </a:extLst>
          </p:cNvPr>
          <p:cNvSpPr>
            <a:spLocks noGrp="1"/>
          </p:cNvSpPr>
          <p:nvPr>
            <p:ph type="body" idx="1"/>
          </p:nvPr>
        </p:nvSpPr>
        <p:spPr>
          <a:xfrm>
            <a:off x="853190" y="4443680"/>
            <a:ext cx="5891636" cy="1023126"/>
          </a:xfrm>
        </p:spPr>
        <p:txBody>
          <a:bodyPr/>
          <a:lstStyle/>
          <a:p>
            <a:r>
              <a:rPr lang="en-US" dirty="0"/>
              <a:t>How can we create a template for business purposes without removing the “think” from the process?</a:t>
            </a:r>
          </a:p>
        </p:txBody>
      </p:sp>
      <p:sp>
        <p:nvSpPr>
          <p:cNvPr id="4" name="Text Placeholder 3">
            <a:extLst>
              <a:ext uri="{FF2B5EF4-FFF2-40B4-BE49-F238E27FC236}">
                <a16:creationId xmlns:a16="http://schemas.microsoft.com/office/drawing/2014/main" id="{D05A3087-5BC9-4C32-8FD7-1BB7CD4200A8}"/>
              </a:ext>
            </a:extLst>
          </p:cNvPr>
          <p:cNvSpPr>
            <a:spLocks noGrp="1"/>
          </p:cNvSpPr>
          <p:nvPr>
            <p:ph type="body" sz="quarter" idx="16"/>
          </p:nvPr>
        </p:nvSpPr>
        <p:spPr>
          <a:xfrm>
            <a:off x="7574642" y="1081456"/>
            <a:ext cx="3810001" cy="2338253"/>
          </a:xfrm>
        </p:spPr>
        <p:txBody>
          <a:bodyPr/>
          <a:lstStyle/>
          <a:p>
            <a:pPr marL="285750" indent="-285750">
              <a:buFont typeface="Arial" panose="020B0604020202020204" pitchFamily="34" charset="0"/>
              <a:buChar char="•"/>
            </a:pPr>
            <a:r>
              <a:rPr lang="en-US" dirty="0"/>
              <a:t>Teams are paired by subject matter: Travel, Operating, Entertainment</a:t>
            </a:r>
          </a:p>
          <a:p>
            <a:pPr marL="285750" indent="-285750">
              <a:buFont typeface="Arial" panose="020B0604020202020204" pitchFamily="34" charset="0"/>
              <a:buChar char="•"/>
            </a:pPr>
            <a:r>
              <a:rPr lang="en-US" dirty="0"/>
              <a:t>Teams are groups of 4</a:t>
            </a:r>
          </a:p>
          <a:p>
            <a:pPr marL="285750" indent="-285750">
              <a:buFont typeface="Arial" panose="020B0604020202020204" pitchFamily="34" charset="0"/>
              <a:buChar char="•"/>
            </a:pPr>
            <a:r>
              <a:rPr lang="en-US" dirty="0"/>
              <a:t>Goal is develop templates</a:t>
            </a:r>
          </a:p>
        </p:txBody>
      </p:sp>
      <p:pic>
        <p:nvPicPr>
          <p:cNvPr id="6" name="Picture 5">
            <a:extLst>
              <a:ext uri="{FF2B5EF4-FFF2-40B4-BE49-F238E27FC236}">
                <a16:creationId xmlns:a16="http://schemas.microsoft.com/office/drawing/2014/main" id="{28FA151B-4B59-4412-B46F-8DD1A524CA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8994" y="3677195"/>
            <a:ext cx="4676504" cy="2338252"/>
          </a:xfrm>
          <a:prstGeom prst="rect">
            <a:avLst/>
          </a:prstGeom>
        </p:spPr>
      </p:pic>
    </p:spTree>
    <p:extLst>
      <p:ext uri="{BB962C8B-B14F-4D97-AF65-F5344CB8AC3E}">
        <p14:creationId xmlns:p14="http://schemas.microsoft.com/office/powerpoint/2010/main" val="2659291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EB260-654D-4C25-B359-8765A3C47499}"/>
              </a:ext>
            </a:extLst>
          </p:cNvPr>
          <p:cNvSpPr>
            <a:spLocks noGrp="1"/>
          </p:cNvSpPr>
          <p:nvPr>
            <p:ph type="title"/>
          </p:nvPr>
        </p:nvSpPr>
        <p:spPr/>
        <p:txBody>
          <a:bodyPr/>
          <a:lstStyle/>
          <a:p>
            <a:r>
              <a:rPr lang="en-US" sz="3600" dirty="0"/>
              <a:t>FINDING: Missing or Incorrect Documentation </a:t>
            </a:r>
          </a:p>
        </p:txBody>
      </p:sp>
      <p:sp>
        <p:nvSpPr>
          <p:cNvPr id="3" name="Content Placeholder 2">
            <a:extLst>
              <a:ext uri="{FF2B5EF4-FFF2-40B4-BE49-F238E27FC236}">
                <a16:creationId xmlns:a16="http://schemas.microsoft.com/office/drawing/2014/main" id="{35678D11-6B82-4955-9DAF-4E026EAEF8CE}"/>
              </a:ext>
            </a:extLst>
          </p:cNvPr>
          <p:cNvSpPr>
            <a:spLocks noGrp="1"/>
          </p:cNvSpPr>
          <p:nvPr>
            <p:ph idx="1"/>
          </p:nvPr>
        </p:nvSpPr>
        <p:spPr>
          <a:xfrm>
            <a:off x="267789" y="1992086"/>
            <a:ext cx="11606348" cy="4669971"/>
          </a:xfrm>
        </p:spPr>
        <p:txBody>
          <a:bodyPr>
            <a:normAutofit fontScale="77500" lnSpcReduction="20000"/>
          </a:bodyPr>
          <a:lstStyle/>
          <a:p>
            <a:pPr marL="0" indent="0">
              <a:buNone/>
            </a:pPr>
            <a:endParaRPr lang="en-US" sz="1800" b="0" i="0" u="none" strike="noStrike" baseline="0" dirty="0">
              <a:solidFill>
                <a:srgbClr val="585858"/>
              </a:solidFill>
              <a:latin typeface="Wingdings" panose="05000000000000000000" pitchFamily="2" charset="2"/>
            </a:endParaRPr>
          </a:p>
          <a:p>
            <a:r>
              <a:rPr lang="en-US" sz="1800" b="1" dirty="0">
                <a:effectLst/>
                <a:latin typeface="Aptos"/>
                <a:ea typeface="Times New Roman" panose="02020603050405020304" pitchFamily="18" charset="0"/>
              </a:rPr>
              <a:t>Ensure travel reimbursements have adequate supporting documentation, including English translations of receipts in another language: </a:t>
            </a:r>
            <a:r>
              <a:rPr lang="en-US" sz="1800" dirty="0">
                <a:effectLst/>
                <a:latin typeface="Aptos"/>
                <a:ea typeface="Times New Roman" panose="02020603050405020304" pitchFamily="18" charset="0"/>
              </a:rPr>
              <a:t>The audit found that transactions often did not contain enough details to determine the business purpose of the expenditures. Receipts did not contain enough information to fully support the applicability of payment (e.g., seating class of airfare, no breakdown or itemization of charges for hotel expenditures, credit card statements being provided in lieu of receipt but not enough details on credit card statement to support the expenditure, lack of documentation for conversion rates, documentation that did not match the amount being reimbursed.) </a:t>
            </a:r>
            <a:endParaRPr lang="en-US" sz="1800" dirty="0">
              <a:effectLst/>
              <a:latin typeface="Calibri" panose="020F0502020204030204" pitchFamily="34" charset="0"/>
              <a:ea typeface="Calibri" panose="020F0502020204030204" pitchFamily="34" charset="0"/>
            </a:endParaRPr>
          </a:p>
          <a:p>
            <a:r>
              <a:rPr lang="en-US" b="0" i="0" u="none" strike="noStrike" baseline="0" dirty="0">
                <a:latin typeface="Arial" panose="020B0604020202020204" pitchFamily="34" charset="0"/>
              </a:rPr>
              <a:t>Lack of detail to determine business purpose </a:t>
            </a:r>
            <a:r>
              <a:rPr lang="en-US" b="0" i="0" u="none" strike="noStrike" baseline="0" dirty="0">
                <a:solidFill>
                  <a:srgbClr val="FFFF00"/>
                </a:solidFill>
                <a:latin typeface="Arial" panose="020B0604020202020204" pitchFamily="34" charset="0"/>
              </a:rPr>
              <a:t>Corrective Action (CA): Use notes/comments field to add more on the why of the transaction</a:t>
            </a:r>
          </a:p>
          <a:p>
            <a:r>
              <a:rPr lang="en-US" sz="1800" b="0" i="0" u="none" strike="noStrike" baseline="0" dirty="0">
                <a:latin typeface="Arial" panose="020B0604020202020204" pitchFamily="34" charset="0"/>
              </a:rPr>
              <a:t>Missing invoices </a:t>
            </a:r>
            <a:r>
              <a:rPr lang="en-US" sz="1800" b="0" i="0" u="none" strike="noStrike" baseline="0" dirty="0">
                <a:solidFill>
                  <a:srgbClr val="FFFF00"/>
                </a:solidFill>
                <a:latin typeface="Arial" panose="020B0604020202020204" pitchFamily="34" charset="0"/>
              </a:rPr>
              <a:t>CA: Make sure to attach invoice/receipt for every expense</a:t>
            </a:r>
          </a:p>
          <a:p>
            <a:r>
              <a:rPr lang="en-US" sz="1800" b="0" i="0" u="none" strike="noStrike" baseline="0" dirty="0">
                <a:latin typeface="Arial" panose="020B0604020202020204" pitchFamily="34" charset="0"/>
              </a:rPr>
              <a:t>Missing documentation, such as OANDA, to verify conversions amounts </a:t>
            </a:r>
            <a:r>
              <a:rPr lang="en-US" sz="1800" b="0" i="0" u="none" strike="noStrike" baseline="0" dirty="0">
                <a:solidFill>
                  <a:schemeClr val="accent1">
                    <a:lumMod val="60000"/>
                    <a:lumOff val="40000"/>
                  </a:schemeClr>
                </a:solidFill>
                <a:latin typeface="Arial" panose="020B0604020202020204" pitchFamily="34" charset="0"/>
              </a:rPr>
              <a:t> </a:t>
            </a:r>
            <a:r>
              <a:rPr lang="en-US" sz="1800" b="0" i="0" u="none" strike="noStrike" baseline="0" dirty="0">
                <a:solidFill>
                  <a:srgbClr val="FFFF00"/>
                </a:solidFill>
                <a:latin typeface="Arial" panose="020B0604020202020204" pitchFamily="34" charset="0"/>
              </a:rPr>
              <a:t>CA: Ensure conversion rates are shown with documentation</a:t>
            </a:r>
            <a:r>
              <a:rPr lang="en-US" sz="1800" b="0" i="0" u="none" strike="noStrike" baseline="0" dirty="0">
                <a:solidFill>
                  <a:schemeClr val="accent1">
                    <a:lumMod val="60000"/>
                    <a:lumOff val="40000"/>
                  </a:schemeClr>
                </a:solidFill>
                <a:latin typeface="Arial" panose="020B0604020202020204" pitchFamily="34" charset="0"/>
              </a:rPr>
              <a:t> </a:t>
            </a:r>
            <a:endParaRPr lang="en-US" sz="1800" b="0" i="0" u="none" strike="noStrike" baseline="0" dirty="0">
              <a:latin typeface="Arial" panose="020B0604020202020204" pitchFamily="34" charset="0"/>
            </a:endParaRPr>
          </a:p>
          <a:p>
            <a:r>
              <a:rPr lang="en-US" sz="1800" b="0" i="0" u="none" strike="noStrike" baseline="0" dirty="0">
                <a:latin typeface="Arial" panose="020B0604020202020204" pitchFamily="34" charset="0"/>
              </a:rPr>
              <a:t>Expense reports and documentation amounts did not match </a:t>
            </a:r>
            <a:r>
              <a:rPr lang="en-US" sz="1800" b="0" i="0" u="none" strike="noStrike" baseline="0" dirty="0">
                <a:solidFill>
                  <a:srgbClr val="FFFF00"/>
                </a:solidFill>
                <a:latin typeface="Arial" panose="020B0604020202020204" pitchFamily="34" charset="0"/>
              </a:rPr>
              <a:t>CA: Double check amounts before submitting or when approving</a:t>
            </a:r>
          </a:p>
          <a:p>
            <a:r>
              <a:rPr lang="en-US" sz="1800" b="0" i="0" u="none" strike="noStrike" baseline="0" dirty="0">
                <a:latin typeface="Arial" panose="020B0604020202020204" pitchFamily="34" charset="0"/>
              </a:rPr>
              <a:t>Lack of sufficient documentation for expense reports </a:t>
            </a:r>
          </a:p>
          <a:p>
            <a:pPr lvl="1"/>
            <a:r>
              <a:rPr lang="en-US" b="0" i="0" u="none" strike="noStrike" baseline="0" dirty="0">
                <a:latin typeface="Arial" panose="020B0604020202020204" pitchFamily="34" charset="0"/>
              </a:rPr>
              <a:t>Seating class of airfare </a:t>
            </a:r>
            <a:r>
              <a:rPr lang="en-US" b="0" i="0" u="none" strike="noStrike" baseline="0" dirty="0">
                <a:solidFill>
                  <a:srgbClr val="FFFF00"/>
                </a:solidFill>
                <a:latin typeface="Arial" panose="020B0604020202020204" pitchFamily="34" charset="0"/>
              </a:rPr>
              <a:t>CA: Note on business airfare</a:t>
            </a:r>
          </a:p>
          <a:p>
            <a:pPr lvl="1"/>
            <a:r>
              <a:rPr lang="en-US" b="0" i="0" u="none" strike="noStrike" baseline="0" dirty="0">
                <a:latin typeface="Arial" panose="020B0604020202020204" pitchFamily="34" charset="0"/>
              </a:rPr>
              <a:t>Breakdown of flight receipts </a:t>
            </a:r>
            <a:r>
              <a:rPr lang="en-US" b="0" i="0" u="none" strike="noStrike" baseline="0" dirty="0">
                <a:solidFill>
                  <a:schemeClr val="accent1">
                    <a:lumMod val="60000"/>
                    <a:lumOff val="40000"/>
                  </a:schemeClr>
                </a:solidFill>
                <a:latin typeface="Arial" panose="020B0604020202020204" pitchFamily="34" charset="0"/>
              </a:rPr>
              <a:t> </a:t>
            </a:r>
            <a:r>
              <a:rPr lang="en-US" b="0" i="0" u="none" strike="noStrike" baseline="0" dirty="0">
                <a:solidFill>
                  <a:srgbClr val="FFFF00"/>
                </a:solidFill>
                <a:latin typeface="Arial" panose="020B0604020202020204" pitchFamily="34" charset="0"/>
              </a:rPr>
              <a:t>CA: Provide summary of flight expense</a:t>
            </a:r>
            <a:r>
              <a:rPr lang="en-US" b="0" i="0" u="none" strike="noStrike" baseline="0" dirty="0">
                <a:solidFill>
                  <a:schemeClr val="accent1">
                    <a:lumMod val="60000"/>
                    <a:lumOff val="40000"/>
                  </a:schemeClr>
                </a:solidFill>
                <a:latin typeface="Arial" panose="020B0604020202020204" pitchFamily="34" charset="0"/>
              </a:rPr>
              <a:t> </a:t>
            </a:r>
            <a:endParaRPr lang="en-US" b="0" i="0" u="none" strike="noStrike" baseline="0" dirty="0">
              <a:latin typeface="Arial" panose="020B0604020202020204" pitchFamily="34" charset="0"/>
            </a:endParaRPr>
          </a:p>
          <a:p>
            <a:pPr lvl="1"/>
            <a:r>
              <a:rPr lang="en-US" b="0" i="0" u="none" strike="noStrike" baseline="0" dirty="0">
                <a:latin typeface="Arial" panose="020B0604020202020204" pitchFamily="34" charset="0"/>
              </a:rPr>
              <a:t>Details on hotel invoices </a:t>
            </a:r>
            <a:r>
              <a:rPr lang="en-US" b="0" i="0" u="none" strike="noStrike" baseline="0" dirty="0">
                <a:solidFill>
                  <a:srgbClr val="FFFF00"/>
                </a:solidFill>
                <a:latin typeface="Arial" panose="020B0604020202020204" pitchFamily="34" charset="0"/>
              </a:rPr>
              <a:t>CA: Provide check out summary invoice </a:t>
            </a:r>
          </a:p>
          <a:p>
            <a:pPr lvl="1"/>
            <a:r>
              <a:rPr lang="en-US" b="0" i="0" u="none" strike="noStrike" baseline="0" dirty="0">
                <a:latin typeface="Arial" panose="020B0604020202020204" pitchFamily="34" charset="0"/>
              </a:rPr>
              <a:t>Only submitted credit card statement which does not provide details </a:t>
            </a:r>
            <a:r>
              <a:rPr lang="en-US" b="0" i="0" u="none" strike="noStrike" baseline="0" dirty="0">
                <a:solidFill>
                  <a:srgbClr val="FFFF00"/>
                </a:solidFill>
                <a:latin typeface="Arial" panose="020B0604020202020204" pitchFamily="34" charset="0"/>
              </a:rPr>
              <a:t>CA: Include invoice/receipt </a:t>
            </a:r>
          </a:p>
          <a:p>
            <a:pPr lvl="1"/>
            <a:r>
              <a:rPr lang="en-US" b="0" i="0" u="none" strike="noStrike" baseline="0" dirty="0">
                <a:latin typeface="Arial" panose="020B0604020202020204" pitchFamily="34" charset="0"/>
              </a:rPr>
              <a:t>No detailed receipt for restaurants </a:t>
            </a:r>
            <a:r>
              <a:rPr lang="en-US" b="0" i="0" u="none" strike="noStrike" baseline="0" dirty="0">
                <a:solidFill>
                  <a:srgbClr val="FFFF00"/>
                </a:solidFill>
                <a:latin typeface="Arial" panose="020B0604020202020204" pitchFamily="34" charset="0"/>
              </a:rPr>
              <a:t>CA: Must have itemized receipt for documentation </a:t>
            </a:r>
          </a:p>
          <a:p>
            <a:pPr lvl="1"/>
            <a:r>
              <a:rPr lang="en-US" b="0" i="0" u="none" strike="noStrike" baseline="0" dirty="0">
                <a:latin typeface="Arial" panose="020B0604020202020204" pitchFamily="34" charset="0"/>
              </a:rPr>
              <a:t>Receipts in foreign language with no English translation.</a:t>
            </a:r>
            <a:r>
              <a:rPr lang="en-US" b="0" i="0" u="none" strike="noStrike" baseline="0" dirty="0">
                <a:solidFill>
                  <a:srgbClr val="585858"/>
                </a:solidFill>
                <a:latin typeface="Arial" panose="020B0604020202020204" pitchFamily="34" charset="0"/>
              </a:rPr>
              <a:t> </a:t>
            </a:r>
            <a:r>
              <a:rPr lang="en-US" b="0" i="0" u="none" strike="noStrike" baseline="0" dirty="0">
                <a:solidFill>
                  <a:srgbClr val="FFFF00"/>
                </a:solidFill>
                <a:latin typeface="Arial" panose="020B0604020202020204" pitchFamily="34" charset="0"/>
              </a:rPr>
              <a:t>CA: Must have translated invoice/receipt. </a:t>
            </a:r>
          </a:p>
          <a:p>
            <a:endParaRPr lang="en-US" sz="1800" b="0" i="0" u="none" strike="noStrike" baseline="0" dirty="0">
              <a:solidFill>
                <a:srgbClr val="585858"/>
              </a:solidFill>
              <a:latin typeface="Arial" panose="020B0604020202020204" pitchFamily="34" charset="0"/>
            </a:endParaRPr>
          </a:p>
          <a:p>
            <a:endParaRPr lang="en-US" dirty="0"/>
          </a:p>
        </p:txBody>
      </p:sp>
    </p:spTree>
    <p:extLst>
      <p:ext uri="{BB962C8B-B14F-4D97-AF65-F5344CB8AC3E}">
        <p14:creationId xmlns:p14="http://schemas.microsoft.com/office/powerpoint/2010/main" val="1690368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59E8D-457F-4421-9D67-474F2C9BB016}"/>
              </a:ext>
            </a:extLst>
          </p:cNvPr>
          <p:cNvSpPr>
            <a:spLocks noGrp="1"/>
          </p:cNvSpPr>
          <p:nvPr>
            <p:ph type="title"/>
          </p:nvPr>
        </p:nvSpPr>
        <p:spPr/>
        <p:txBody>
          <a:bodyPr/>
          <a:lstStyle/>
          <a:p>
            <a:r>
              <a:rPr lang="en-US" sz="3600" dirty="0"/>
              <a:t>FINDING: Use of “</a:t>
            </a:r>
            <a:r>
              <a:rPr lang="en-US" sz="3600" dirty="0" err="1"/>
              <a:t>Misc</a:t>
            </a:r>
            <a:r>
              <a:rPr lang="en-US" sz="3600" dirty="0"/>
              <a:t>” instead of specific code for expense</a:t>
            </a:r>
          </a:p>
        </p:txBody>
      </p:sp>
      <p:sp>
        <p:nvSpPr>
          <p:cNvPr id="3" name="Content Placeholder 2">
            <a:extLst>
              <a:ext uri="{FF2B5EF4-FFF2-40B4-BE49-F238E27FC236}">
                <a16:creationId xmlns:a16="http://schemas.microsoft.com/office/drawing/2014/main" id="{242E6743-3225-42E1-B0AD-5FA3A7C52FAE}"/>
              </a:ext>
            </a:extLst>
          </p:cNvPr>
          <p:cNvSpPr>
            <a:spLocks noGrp="1"/>
          </p:cNvSpPr>
          <p:nvPr>
            <p:ph idx="1"/>
          </p:nvPr>
        </p:nvSpPr>
        <p:spPr/>
        <p:txBody>
          <a:bodyPr/>
          <a:lstStyle/>
          <a:p>
            <a:r>
              <a:rPr lang="en-US" sz="1800" b="1" dirty="0">
                <a:effectLst/>
                <a:latin typeface="Aptos"/>
                <a:ea typeface="Times New Roman" panose="02020603050405020304" pitchFamily="18" charset="0"/>
              </a:rPr>
              <a:t>Do not select the "</a:t>
            </a:r>
            <a:r>
              <a:rPr lang="en-US" sz="1800" b="1" dirty="0" err="1">
                <a:effectLst/>
                <a:latin typeface="Aptos"/>
                <a:ea typeface="Times New Roman" panose="02020603050405020304" pitchFamily="18" charset="0"/>
              </a:rPr>
              <a:t>Misc</a:t>
            </a:r>
            <a:r>
              <a:rPr lang="en-US" sz="1800" b="1" dirty="0">
                <a:effectLst/>
                <a:latin typeface="Aptos"/>
                <a:ea typeface="Times New Roman" panose="02020603050405020304" pitchFamily="18" charset="0"/>
              </a:rPr>
              <a:t>" expense type if a more specific code is available: </a:t>
            </a:r>
            <a:r>
              <a:rPr lang="en-US" sz="1800" dirty="0">
                <a:effectLst/>
                <a:latin typeface="Aptos"/>
                <a:ea typeface="Times New Roman" panose="02020603050405020304" pitchFamily="18" charset="0"/>
              </a:rPr>
              <a:t>The audit found transactions using MISC (miscellaneous) travel expense types rather than appropriate account codes. Use of the MISC travel expense types should be limited to scenarios where the expense does not fall into another category of expense type.  Accounts Payable has recently added expense types for domestic and international parking and visa/passport expenses associated with international travel to help ensure the correct account codes are used. </a:t>
            </a:r>
          </a:p>
          <a:p>
            <a:r>
              <a:rPr lang="en-US" dirty="0">
                <a:solidFill>
                  <a:srgbClr val="FFFF00"/>
                </a:solidFill>
                <a:latin typeface="Aptos"/>
                <a:ea typeface="Times New Roman" panose="02020603050405020304" pitchFamily="18" charset="0"/>
              </a:rPr>
              <a:t>Corrective Action: </a:t>
            </a:r>
            <a:r>
              <a:rPr lang="en-US" sz="1800" dirty="0">
                <a:solidFill>
                  <a:srgbClr val="FFFF00"/>
                </a:solidFill>
                <a:effectLst/>
                <a:latin typeface="Aptos"/>
                <a:ea typeface="Times New Roman" panose="02020603050405020304" pitchFamily="18" charset="0"/>
              </a:rPr>
              <a:t>Use the correct code for expense type.  You can </a:t>
            </a:r>
            <a:r>
              <a:rPr lang="en-US" sz="1800" u="sng" dirty="0">
                <a:solidFill>
                  <a:srgbClr val="FFFF00"/>
                </a:solidFill>
                <a:effectLst/>
                <a:latin typeface="Aptos"/>
                <a:ea typeface="Times New Roman" panose="02020603050405020304" pitchFamily="18" charset="0"/>
                <a:hlinkClick r:id="rId3">
                  <a:extLst>
                    <a:ext uri="{A12FA001-AC4F-418D-AE19-62706E023703}">
                      <ahyp:hlinkClr xmlns:ahyp="http://schemas.microsoft.com/office/drawing/2018/hyperlinkcolor" val="tx"/>
                    </a:ext>
                  </a:extLst>
                </a:hlinkClick>
              </a:rPr>
              <a:t>view a list of expense types here</a:t>
            </a:r>
            <a:r>
              <a:rPr lang="en-US" sz="1800" dirty="0">
                <a:solidFill>
                  <a:srgbClr val="FFFF00"/>
                </a:solidFill>
                <a:effectLst/>
                <a:latin typeface="Aptos"/>
                <a:ea typeface="Times New Roman" panose="02020603050405020304" pitchFamily="18" charset="0"/>
              </a:rPr>
              <a:t>. </a:t>
            </a:r>
            <a:endParaRPr lang="en-US" sz="1800" dirty="0">
              <a:solidFill>
                <a:srgbClr val="FFFF00"/>
              </a:solidFill>
              <a:effectLst/>
              <a:latin typeface="Calibri" panose="020F0502020204030204" pitchFamily="34" charset="0"/>
              <a:ea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03537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CDB93-75E2-4CB0-9211-DFE578AC6238}"/>
              </a:ext>
            </a:extLst>
          </p:cNvPr>
          <p:cNvSpPr>
            <a:spLocks noGrp="1"/>
          </p:cNvSpPr>
          <p:nvPr>
            <p:ph type="title"/>
          </p:nvPr>
        </p:nvSpPr>
        <p:spPr/>
        <p:txBody>
          <a:bodyPr/>
          <a:lstStyle/>
          <a:p>
            <a:r>
              <a:rPr lang="en-US" sz="3600" dirty="0"/>
              <a:t>FINDING: Travel Authorizations not linked to Travel Expense Reports </a:t>
            </a:r>
          </a:p>
        </p:txBody>
      </p:sp>
      <p:sp>
        <p:nvSpPr>
          <p:cNvPr id="3" name="Content Placeholder 2">
            <a:extLst>
              <a:ext uri="{FF2B5EF4-FFF2-40B4-BE49-F238E27FC236}">
                <a16:creationId xmlns:a16="http://schemas.microsoft.com/office/drawing/2014/main" id="{9556FD58-44AD-46A5-93E0-3B6F58AF3C0B}"/>
              </a:ext>
            </a:extLst>
          </p:cNvPr>
          <p:cNvSpPr>
            <a:spLocks noGrp="1"/>
          </p:cNvSpPr>
          <p:nvPr>
            <p:ph idx="1"/>
          </p:nvPr>
        </p:nvSpPr>
        <p:spPr/>
        <p:txBody>
          <a:bodyPr/>
          <a:lstStyle/>
          <a:p>
            <a:r>
              <a:rPr lang="en-US" sz="1800" b="1" dirty="0">
                <a:effectLst/>
                <a:latin typeface="Aptos"/>
                <a:ea typeface="Times New Roman" panose="02020603050405020304" pitchFamily="18" charset="0"/>
              </a:rPr>
              <a:t>Ensure approved travel authorizations are electronically linked to travel expense reimbursement requests: </a:t>
            </a:r>
            <a:r>
              <a:rPr lang="en-US" sz="1800" dirty="0">
                <a:effectLst/>
                <a:latin typeface="Aptos"/>
                <a:ea typeface="Times New Roman" panose="02020603050405020304" pitchFamily="18" charset="0"/>
              </a:rPr>
              <a:t>The audit recommended that a letter of justification signed by the employee’s supervisor be attached to the expense report when an expense report is submitted without an approved travel authorization, for scenarios where travel authorization is required by the travel policy. </a:t>
            </a:r>
          </a:p>
          <a:p>
            <a:r>
              <a:rPr lang="en-US" sz="1800" dirty="0">
                <a:effectLst/>
                <a:latin typeface="Aptos"/>
                <a:ea typeface="Times New Roman" panose="02020603050405020304" pitchFamily="18" charset="0"/>
              </a:rPr>
              <a:t>Further, the audit stated the need for travelers to clearly state the business purpose of the trip on the travel authorization. Additional information on travel authorizations is available </a:t>
            </a:r>
            <a:r>
              <a:rPr lang="en-US" sz="1800" u="sng" dirty="0">
                <a:solidFill>
                  <a:srgbClr val="0563C1"/>
                </a:solidFill>
                <a:effectLst/>
                <a:latin typeface="Aptos"/>
                <a:ea typeface="Times New Roman" panose="02020603050405020304" pitchFamily="18" charset="0"/>
                <a:hlinkClick r:id="rId3"/>
              </a:rPr>
              <a:t>here</a:t>
            </a:r>
            <a:r>
              <a:rPr lang="en-US" sz="1800" dirty="0">
                <a:effectLst/>
                <a:latin typeface="Aptos"/>
                <a:ea typeface="Times New Roman" panose="02020603050405020304" pitchFamily="18" charset="0"/>
              </a:rPr>
              <a:t>. </a:t>
            </a:r>
          </a:p>
          <a:p>
            <a:r>
              <a:rPr lang="en-US" sz="1800" dirty="0">
                <a:solidFill>
                  <a:srgbClr val="FFFF00"/>
                </a:solidFill>
                <a:effectLst/>
                <a:latin typeface="Aptos"/>
                <a:ea typeface="Calibri" panose="020F0502020204030204" pitchFamily="34" charset="0"/>
              </a:rPr>
              <a:t>Cor</a:t>
            </a:r>
            <a:r>
              <a:rPr lang="en-US" dirty="0">
                <a:solidFill>
                  <a:srgbClr val="FFFF00"/>
                </a:solidFill>
                <a:latin typeface="Aptos"/>
                <a:ea typeface="Calibri" panose="020F0502020204030204" pitchFamily="34" charset="0"/>
              </a:rPr>
              <a:t>rective Action: Ensure TA is linked or letter of justification added to expense report without an approved system TA.  Here is link to attach TA to Expense Report </a:t>
            </a:r>
            <a:r>
              <a:rPr lang="en-US" dirty="0">
                <a:solidFill>
                  <a:srgbClr val="8F8F8F"/>
                </a:solidFill>
                <a:hlinkClick r:id="rId4">
                  <a:extLst>
                    <a:ext uri="{A12FA001-AC4F-418D-AE19-62706E023703}">
                      <ahyp:hlinkClr xmlns:ahyp="http://schemas.microsoft.com/office/drawing/2018/hyperlinkcolor" val="tx"/>
                    </a:ext>
                  </a:extLst>
                </a:hlinkClick>
              </a:rPr>
              <a:t>Article - Linking a Travel </a:t>
            </a:r>
            <a:r>
              <a:rPr lang="en-US" dirty="0" err="1">
                <a:solidFill>
                  <a:srgbClr val="8F8F8F"/>
                </a:solidFill>
                <a:hlinkClick r:id="rId4">
                  <a:extLst>
                    <a:ext uri="{A12FA001-AC4F-418D-AE19-62706E023703}">
                      <ahyp:hlinkClr xmlns:ahyp="http://schemas.microsoft.com/office/drawing/2018/hyperlinkcolor" val="tx"/>
                    </a:ext>
                  </a:extLst>
                </a:hlinkClick>
              </a:rPr>
              <a:t>Authorizat</a:t>
            </a:r>
            <a:r>
              <a:rPr lang="en-US" dirty="0">
                <a:solidFill>
                  <a:srgbClr val="FFFF00"/>
                </a:solidFill>
                <a:hlinkClick r:id="rId4">
                  <a:extLst>
                    <a:ext uri="{A12FA001-AC4F-418D-AE19-62706E023703}">
                      <ahyp:hlinkClr xmlns:ahyp="http://schemas.microsoft.com/office/drawing/2018/hyperlinkcolor" val="tx"/>
                    </a:ext>
                  </a:extLst>
                </a:hlinkClick>
              </a:rPr>
              <a:t>... (teamdynamix.com)</a:t>
            </a:r>
            <a:endParaRPr lang="en-US" sz="1800" dirty="0">
              <a:solidFill>
                <a:srgbClr val="FFFF00"/>
              </a:solidFill>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1725392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6AF96-BF61-424B-8BA3-FC76BBEBF49E}"/>
              </a:ext>
            </a:extLst>
          </p:cNvPr>
          <p:cNvSpPr>
            <a:spLocks noGrp="1"/>
          </p:cNvSpPr>
          <p:nvPr>
            <p:ph type="title"/>
          </p:nvPr>
        </p:nvSpPr>
        <p:spPr/>
        <p:txBody>
          <a:bodyPr/>
          <a:lstStyle/>
          <a:p>
            <a:r>
              <a:rPr lang="en-US" sz="3600" dirty="0"/>
              <a:t>FINDING: Required Commuter Miles Not Added into each Travel Expense Report</a:t>
            </a:r>
          </a:p>
        </p:txBody>
      </p:sp>
      <p:sp>
        <p:nvSpPr>
          <p:cNvPr id="3" name="Content Placeholder 2">
            <a:extLst>
              <a:ext uri="{FF2B5EF4-FFF2-40B4-BE49-F238E27FC236}">
                <a16:creationId xmlns:a16="http://schemas.microsoft.com/office/drawing/2014/main" id="{76D2C4D9-2AD5-46BB-96E9-EF7ACCFBB3B4}"/>
              </a:ext>
            </a:extLst>
          </p:cNvPr>
          <p:cNvSpPr>
            <a:spLocks noGrp="1"/>
          </p:cNvSpPr>
          <p:nvPr>
            <p:ph idx="1"/>
          </p:nvPr>
        </p:nvSpPr>
        <p:spPr/>
        <p:txBody>
          <a:bodyPr/>
          <a:lstStyle/>
          <a:p>
            <a:r>
              <a:rPr lang="en-US" sz="1800" b="1" dirty="0">
                <a:effectLst/>
                <a:latin typeface="Aptos"/>
                <a:ea typeface="Times New Roman" panose="02020603050405020304" pitchFamily="18" charset="0"/>
              </a:rPr>
              <a:t>Expense reports returned for additional information when mileage reimbursements are submitted</a:t>
            </a:r>
            <a:r>
              <a:rPr lang="en-US" sz="1800" dirty="0">
                <a:effectLst/>
                <a:latin typeface="Aptos"/>
                <a:ea typeface="Times New Roman" panose="02020603050405020304" pitchFamily="18" charset="0"/>
              </a:rPr>
              <a:t>: The statewide travel regulations require that the traveler’s normal commute miles be considered as personal mileage, and such, are not reimbursable when an employee elects to depart/return to their residence on a normal workday. </a:t>
            </a:r>
          </a:p>
          <a:p>
            <a:r>
              <a:rPr lang="en-US" sz="1800" dirty="0">
                <a:effectLst/>
                <a:latin typeface="Aptos"/>
                <a:ea typeface="Times New Roman" panose="02020603050405020304" pitchFamily="18" charset="0"/>
              </a:rPr>
              <a:t>To prevent these reimbursement requests from being returned for additional information when no commuting miles are deducted, please have the </a:t>
            </a:r>
            <a:r>
              <a:rPr lang="en-US" sz="1800" dirty="0">
                <a:solidFill>
                  <a:srgbClr val="FFFF00"/>
                </a:solidFill>
                <a:effectLst/>
                <a:latin typeface="Aptos"/>
                <a:ea typeface="Times New Roman" panose="02020603050405020304" pitchFamily="18" charset="0"/>
              </a:rPr>
              <a:t>traveler note that the point of departure/return was the office rather than residence</a:t>
            </a:r>
            <a:r>
              <a:rPr lang="en-US" sz="1800" dirty="0">
                <a:effectLst/>
                <a:latin typeface="Aptos"/>
                <a:ea typeface="Times New Roman" panose="02020603050405020304" pitchFamily="18" charset="0"/>
              </a:rPr>
              <a:t>. This note ensures that the expense report has documented support for any future review/audit inquiries. This step is included on the </a:t>
            </a:r>
            <a:r>
              <a:rPr lang="en-US" sz="1800" u="sng" dirty="0">
                <a:solidFill>
                  <a:srgbClr val="0563C1"/>
                </a:solidFill>
                <a:effectLst/>
                <a:latin typeface="Aptos"/>
                <a:ea typeface="Times New Roman" panose="02020603050405020304" pitchFamily="18" charset="0"/>
                <a:hlinkClick r:id="rId3"/>
              </a:rPr>
              <a:t>travel reimbursement checklists</a:t>
            </a:r>
            <a:r>
              <a:rPr lang="en-US" sz="1800" dirty="0">
                <a:effectLst/>
                <a:latin typeface="Aptos"/>
                <a:ea typeface="Times New Roman" panose="02020603050405020304" pitchFamily="18" charset="0"/>
              </a:rPr>
              <a:t>. </a:t>
            </a:r>
          </a:p>
          <a:p>
            <a:r>
              <a:rPr lang="en-US" dirty="0">
                <a:solidFill>
                  <a:srgbClr val="FFFF00"/>
                </a:solidFill>
                <a:latin typeface="Aptos"/>
                <a:ea typeface="Calibri" panose="020F0502020204030204" pitchFamily="34" charset="0"/>
              </a:rPr>
              <a:t>Corrective Action:  If you are leaving from office, note this and document to avoid commuter miles.  If you leave your residence during the work week, be sure to include commuter miles.  Here is more information on commuter miles: </a:t>
            </a:r>
            <a:r>
              <a:rPr lang="en-US" dirty="0">
                <a:solidFill>
                  <a:srgbClr val="FFFF00"/>
                </a:solidFill>
                <a:hlinkClick r:id="rId4">
                  <a:extLst>
                    <a:ext uri="{A12FA001-AC4F-418D-AE19-62706E023703}">
                      <ahyp:hlinkClr xmlns:ahyp="http://schemas.microsoft.com/office/drawing/2018/hyperlinkcolor" val="tx"/>
                    </a:ext>
                  </a:extLst>
                </a:hlinkClick>
              </a:rPr>
              <a:t>Search | State Accounting Office (georgia.gov)</a:t>
            </a:r>
            <a:endParaRPr lang="en-US" sz="1800" dirty="0">
              <a:solidFill>
                <a:srgbClr val="FFFF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49365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6D5CB-5D02-4CB6-97CB-2C8890B5A628}"/>
              </a:ext>
            </a:extLst>
          </p:cNvPr>
          <p:cNvSpPr>
            <a:spLocks noGrp="1"/>
          </p:cNvSpPr>
          <p:nvPr>
            <p:ph type="title"/>
          </p:nvPr>
        </p:nvSpPr>
        <p:spPr/>
        <p:txBody>
          <a:bodyPr/>
          <a:lstStyle/>
          <a:p>
            <a:r>
              <a:rPr lang="en-US" sz="3600" dirty="0"/>
              <a:t>FINDING: Not Itemizing breakdown of expenses when submitting</a:t>
            </a:r>
          </a:p>
        </p:txBody>
      </p:sp>
      <p:sp>
        <p:nvSpPr>
          <p:cNvPr id="3" name="Content Placeholder 2">
            <a:extLst>
              <a:ext uri="{FF2B5EF4-FFF2-40B4-BE49-F238E27FC236}">
                <a16:creationId xmlns:a16="http://schemas.microsoft.com/office/drawing/2014/main" id="{5A3B1DD5-602D-4B9D-81E9-45BFDD20CA22}"/>
              </a:ext>
            </a:extLst>
          </p:cNvPr>
          <p:cNvSpPr>
            <a:spLocks noGrp="1"/>
          </p:cNvSpPr>
          <p:nvPr>
            <p:ph idx="1"/>
          </p:nvPr>
        </p:nvSpPr>
        <p:spPr/>
        <p:txBody>
          <a:bodyPr/>
          <a:lstStyle/>
          <a:p>
            <a:r>
              <a:rPr lang="en-US" sz="1800" b="1" dirty="0">
                <a:effectLst/>
                <a:latin typeface="Aptos"/>
                <a:ea typeface="Times New Roman" panose="02020603050405020304" pitchFamily="18" charset="0"/>
              </a:rPr>
              <a:t>Expense reports returned with requests for itemized breakdowns</a:t>
            </a:r>
            <a:r>
              <a:rPr lang="en-US" sz="1800" dirty="0">
                <a:effectLst/>
                <a:latin typeface="Aptos"/>
                <a:ea typeface="Times New Roman" panose="02020603050405020304" pitchFamily="18" charset="0"/>
              </a:rPr>
              <a:t>: Accounts Payable also cautions the use of third-party travel booking sites such as Expedia, Kiwi, Priceline, etc. as these sites historically are problematic with respect to itemization of charges to meet our documentation requirements.  </a:t>
            </a:r>
          </a:p>
          <a:p>
            <a:r>
              <a:rPr lang="en-US" sz="1800" dirty="0">
                <a:effectLst/>
                <a:latin typeface="Aptos"/>
                <a:ea typeface="Times New Roman" panose="02020603050405020304" pitchFamily="18" charset="0"/>
              </a:rPr>
              <a:t>Often, this lack of itemized expenses is a source of frustration when reports are returned seeking the detailed expenditures.  </a:t>
            </a:r>
          </a:p>
          <a:p>
            <a:r>
              <a:rPr lang="en-US" sz="1800" dirty="0">
                <a:solidFill>
                  <a:srgbClr val="FFFF00"/>
                </a:solidFill>
                <a:effectLst/>
                <a:latin typeface="Aptos"/>
                <a:ea typeface="Times New Roman" panose="02020603050405020304" pitchFamily="18" charset="0"/>
              </a:rPr>
              <a:t>Corrective Action: </a:t>
            </a:r>
            <a:r>
              <a:rPr lang="en-US" dirty="0">
                <a:solidFill>
                  <a:srgbClr val="FFFF00"/>
                </a:solidFill>
                <a:latin typeface="Aptos"/>
                <a:ea typeface="Times New Roman" panose="02020603050405020304" pitchFamily="18" charset="0"/>
              </a:rPr>
              <a:t>T</a:t>
            </a:r>
            <a:r>
              <a:rPr lang="en-US" sz="1800" dirty="0">
                <a:solidFill>
                  <a:srgbClr val="FFFF00"/>
                </a:solidFill>
                <a:effectLst/>
                <a:latin typeface="Aptos"/>
                <a:ea typeface="Times New Roman" panose="02020603050405020304" pitchFamily="18" charset="0"/>
              </a:rPr>
              <a:t>ravelers should book directly with the travel providers (e.g., hotel, car rental company, airline) when feasible to limit reimbursement delays.  If you book through a third party website, you will need to provide detailed documentation on the expense. </a:t>
            </a:r>
            <a:endParaRPr lang="en-US" sz="1800" dirty="0">
              <a:solidFill>
                <a:srgbClr val="FFFF00"/>
              </a:solidFill>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3104332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1CACF-44AF-49AC-84DA-F8F350CB2A7D}"/>
              </a:ext>
            </a:extLst>
          </p:cNvPr>
          <p:cNvSpPr>
            <a:spLocks noGrp="1"/>
          </p:cNvSpPr>
          <p:nvPr>
            <p:ph type="title"/>
          </p:nvPr>
        </p:nvSpPr>
        <p:spPr/>
        <p:txBody>
          <a:bodyPr/>
          <a:lstStyle/>
          <a:p>
            <a:r>
              <a:rPr lang="en-US" sz="3600" dirty="0"/>
              <a:t>FINDING: County, city or state tax in Georgia is added</a:t>
            </a:r>
            <a:r>
              <a:rPr lang="en-US" dirty="0"/>
              <a:t> </a:t>
            </a:r>
          </a:p>
        </p:txBody>
      </p:sp>
      <p:sp>
        <p:nvSpPr>
          <p:cNvPr id="3" name="Content Placeholder 2">
            <a:extLst>
              <a:ext uri="{FF2B5EF4-FFF2-40B4-BE49-F238E27FC236}">
                <a16:creationId xmlns:a16="http://schemas.microsoft.com/office/drawing/2014/main" id="{8B7ECEB6-D93E-45A1-9805-A98FE0AEBE26}"/>
              </a:ext>
            </a:extLst>
          </p:cNvPr>
          <p:cNvSpPr>
            <a:spLocks noGrp="1"/>
          </p:cNvSpPr>
          <p:nvPr>
            <p:ph idx="1"/>
          </p:nvPr>
        </p:nvSpPr>
        <p:spPr/>
        <p:txBody>
          <a:bodyPr>
            <a:normAutofit/>
          </a:bodyPr>
          <a:lstStyle/>
          <a:p>
            <a:pPr algn="l"/>
            <a:endParaRPr lang="en-US" sz="1800" b="0" i="0" u="none" strike="noStrike" baseline="0" dirty="0">
              <a:solidFill>
                <a:srgbClr val="000000"/>
              </a:solidFill>
              <a:latin typeface="Arial" panose="020B0604020202020204" pitchFamily="34" charset="0"/>
            </a:endParaRPr>
          </a:p>
          <a:p>
            <a:r>
              <a:rPr lang="en-US" sz="1800" b="1" dirty="0">
                <a:effectLst/>
                <a:latin typeface="Aptos"/>
                <a:ea typeface="Times New Roman" panose="02020603050405020304" pitchFamily="18" charset="0"/>
              </a:rPr>
              <a:t>Expense reports returned for county or municipal excise tax on hotels</a:t>
            </a:r>
            <a:r>
              <a:rPr lang="en-US" sz="1800" dirty="0">
                <a:effectLst/>
                <a:latin typeface="Aptos"/>
                <a:ea typeface="Times New Roman" panose="02020603050405020304" pitchFamily="18" charset="0"/>
              </a:rPr>
              <a:t>: University employees are exempt from paying the county or municipal excise tax on lodging when traveling within the State of Georgia.  Travelers are required to submit a copy of the </a:t>
            </a:r>
            <a:r>
              <a:rPr lang="en-US" sz="1800" u="sng" dirty="0">
                <a:solidFill>
                  <a:srgbClr val="0563C1"/>
                </a:solidFill>
                <a:effectLst/>
                <a:latin typeface="Aptos"/>
                <a:ea typeface="Times New Roman" panose="02020603050405020304" pitchFamily="18" charset="0"/>
                <a:hlinkClick r:id="rId3"/>
              </a:rPr>
              <a:t>Hotel Occupancy Tax Exemption Form</a:t>
            </a:r>
            <a:r>
              <a:rPr lang="en-US" sz="1800" dirty="0">
                <a:effectLst/>
                <a:latin typeface="Aptos"/>
                <a:ea typeface="Times New Roman" panose="02020603050405020304" pitchFamily="18" charset="0"/>
              </a:rPr>
              <a:t> upon registration at the hotel.  </a:t>
            </a:r>
          </a:p>
          <a:p>
            <a:r>
              <a:rPr lang="en-US" sz="1800" dirty="0">
                <a:effectLst/>
                <a:latin typeface="Aptos"/>
                <a:ea typeface="Times New Roman" panose="02020603050405020304" pitchFamily="18" charset="0"/>
              </a:rPr>
              <a:t>Please ensure travelers within your unit are aware of the form and the requirement to submit it at check in. In the event the hotel refuses to honor the form, please include a note in the "Notes" field of the expense report indicating that the form was presented but the hotel refused to honor it.  </a:t>
            </a:r>
          </a:p>
          <a:p>
            <a:r>
              <a:rPr lang="en-US" dirty="0">
                <a:solidFill>
                  <a:srgbClr val="FFFF00"/>
                </a:solidFill>
                <a:latin typeface="Aptos"/>
                <a:ea typeface="Calibri" panose="020F0502020204030204" pitchFamily="34" charset="0"/>
              </a:rPr>
              <a:t>Corrective Action: Use the State of Georgia and Hotel Occupancy Tax Form to ensure exemption from taxes in Georgia.  If there was a operator that refused to honor, please add comment in notes field.  </a:t>
            </a:r>
            <a:endParaRPr lang="en-US" sz="1800" dirty="0">
              <a:solidFill>
                <a:srgbClr val="FFFF00"/>
              </a:solidFill>
              <a:effectLst/>
              <a:latin typeface="Calibri" panose="020F0502020204030204" pitchFamily="34" charset="0"/>
              <a:ea typeface="Calibri" panose="020F0502020204030204" pitchFamily="34" charset="0"/>
            </a:endParaRPr>
          </a:p>
          <a:p>
            <a:endParaRPr lang="en-US" sz="1800" b="0" i="0" u="none" strike="noStrike" baseline="0" dirty="0">
              <a:latin typeface="Arial" panose="020B0604020202020204" pitchFamily="34" charset="0"/>
            </a:endParaRPr>
          </a:p>
          <a:p>
            <a:endParaRPr lang="en-US" dirty="0"/>
          </a:p>
        </p:txBody>
      </p:sp>
    </p:spTree>
    <p:extLst>
      <p:ext uri="{BB962C8B-B14F-4D97-AF65-F5344CB8AC3E}">
        <p14:creationId xmlns:p14="http://schemas.microsoft.com/office/powerpoint/2010/main" val="2430523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84A16-9DAB-4E75-A81E-F3D00BEA519E}"/>
              </a:ext>
            </a:extLst>
          </p:cNvPr>
          <p:cNvSpPr>
            <a:spLocks noGrp="1"/>
          </p:cNvSpPr>
          <p:nvPr>
            <p:ph type="title"/>
          </p:nvPr>
        </p:nvSpPr>
        <p:spPr/>
        <p:txBody>
          <a:bodyPr/>
          <a:lstStyle/>
          <a:p>
            <a:r>
              <a:rPr lang="en-US" sz="3600" dirty="0"/>
              <a:t>FINDING: Budget not checked when submitting expense reports </a:t>
            </a:r>
          </a:p>
        </p:txBody>
      </p:sp>
      <p:sp>
        <p:nvSpPr>
          <p:cNvPr id="3" name="Content Placeholder 2">
            <a:extLst>
              <a:ext uri="{FF2B5EF4-FFF2-40B4-BE49-F238E27FC236}">
                <a16:creationId xmlns:a16="http://schemas.microsoft.com/office/drawing/2014/main" id="{9AE9EABD-906D-4465-80C3-D974EC291751}"/>
              </a:ext>
            </a:extLst>
          </p:cNvPr>
          <p:cNvSpPr>
            <a:spLocks noGrp="1"/>
          </p:cNvSpPr>
          <p:nvPr>
            <p:ph idx="1"/>
          </p:nvPr>
        </p:nvSpPr>
        <p:spPr/>
        <p:txBody>
          <a:bodyPr/>
          <a:lstStyle/>
          <a:p>
            <a:r>
              <a:rPr lang="en-US" sz="1800" b="1" dirty="0">
                <a:effectLst/>
                <a:latin typeface="Aptos"/>
                <a:ea typeface="Times New Roman" panose="02020603050405020304" pitchFamily="18" charset="0"/>
                <a:cs typeface="Calibri" panose="020F0502020204030204" pitchFamily="34" charset="0"/>
              </a:rPr>
              <a:t>For Expense Managers - Expense reports returned for invalid budget status</a:t>
            </a:r>
            <a:r>
              <a:rPr lang="en-US" sz="1800" dirty="0">
                <a:effectLst/>
                <a:latin typeface="Aptos"/>
                <a:ea typeface="Times New Roman" panose="02020603050405020304" pitchFamily="18" charset="0"/>
                <a:cs typeface="Calibri" panose="020F0502020204030204" pitchFamily="34" charset="0"/>
              </a:rPr>
              <a:t>: Please ask Expense Managers to verify the budget status before approving an expense report to Accounts Payable. </a:t>
            </a:r>
          </a:p>
          <a:p>
            <a:r>
              <a:rPr lang="en-US" sz="1800" dirty="0">
                <a:effectLst/>
                <a:latin typeface="Aptos"/>
                <a:ea typeface="Times New Roman" panose="02020603050405020304" pitchFamily="18" charset="0"/>
                <a:cs typeface="Calibri" panose="020F0502020204030204" pitchFamily="34" charset="0"/>
              </a:rPr>
              <a:t>Accounts Payable is unable to process an expense report without a valid budget status.  Budget checking for expense reports initiates at the top of every hour during the workday.  If Expense Managers receive an error status, they should work to resolve it to a valid status before submitting to Accounts Payable.  This will prevent the report from having to be returned when it reaches the Accounts Payable level.</a:t>
            </a:r>
          </a:p>
          <a:p>
            <a:r>
              <a:rPr lang="en-US" dirty="0">
                <a:solidFill>
                  <a:srgbClr val="FFFF00"/>
                </a:solidFill>
                <a:latin typeface="Aptos"/>
                <a:cs typeface="Calibri" panose="020F0502020204030204" pitchFamily="34" charset="0"/>
              </a:rPr>
              <a:t>Corrective Action: Review status of budgets used in Cubes, queries or reports before submitting/approving expense reports.</a:t>
            </a:r>
            <a:r>
              <a:rPr lang="en-US" dirty="0">
                <a:latin typeface="Aptos"/>
                <a:cs typeface="Calibri" panose="020F0502020204030204" pitchFamily="34" charset="0"/>
              </a:rPr>
              <a:t> </a:t>
            </a:r>
            <a:endParaRPr lang="en-US" dirty="0"/>
          </a:p>
        </p:txBody>
      </p:sp>
    </p:spTree>
    <p:extLst>
      <p:ext uri="{BB962C8B-B14F-4D97-AF65-F5344CB8AC3E}">
        <p14:creationId xmlns:p14="http://schemas.microsoft.com/office/powerpoint/2010/main" val="534076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02C3B-F8C7-42ED-A545-DDC343220DA5}"/>
              </a:ext>
            </a:extLst>
          </p:cNvPr>
          <p:cNvSpPr>
            <a:spLocks noGrp="1"/>
          </p:cNvSpPr>
          <p:nvPr>
            <p:ph type="title"/>
          </p:nvPr>
        </p:nvSpPr>
        <p:spPr/>
        <p:txBody>
          <a:bodyPr/>
          <a:lstStyle/>
          <a:p>
            <a:r>
              <a:rPr lang="en-US" sz="3600" dirty="0"/>
              <a:t>FINDING: Inconsistent Per Diem Rate Usage</a:t>
            </a:r>
          </a:p>
        </p:txBody>
      </p:sp>
      <p:sp>
        <p:nvSpPr>
          <p:cNvPr id="3" name="Content Placeholder 2">
            <a:extLst>
              <a:ext uri="{FF2B5EF4-FFF2-40B4-BE49-F238E27FC236}">
                <a16:creationId xmlns:a16="http://schemas.microsoft.com/office/drawing/2014/main" id="{905EB5E4-CB72-4BA5-975C-0518397126C7}"/>
              </a:ext>
            </a:extLst>
          </p:cNvPr>
          <p:cNvSpPr>
            <a:spLocks noGrp="1"/>
          </p:cNvSpPr>
          <p:nvPr>
            <p:ph idx="1"/>
          </p:nvPr>
        </p:nvSpPr>
        <p:spPr/>
        <p:txBody>
          <a:bodyPr/>
          <a:lstStyle/>
          <a:p>
            <a:pPr algn="l"/>
            <a:endParaRPr lang="en-US" sz="1800" b="0" i="0" u="none" strike="noStrike" baseline="0" dirty="0">
              <a:solidFill>
                <a:srgbClr val="000000"/>
              </a:solidFill>
              <a:latin typeface="Arial" panose="020B0604020202020204" pitchFamily="34" charset="0"/>
            </a:endParaRPr>
          </a:p>
          <a:p>
            <a:r>
              <a:rPr lang="en-US" sz="1800" b="0" i="0" u="none" strike="noStrike" baseline="0" dirty="0">
                <a:latin typeface="Arial" panose="020B0604020202020204" pitchFamily="34" charset="0"/>
              </a:rPr>
              <a:t>Per diem rates are inconsistent. </a:t>
            </a:r>
          </a:p>
          <a:p>
            <a:pPr lvl="1"/>
            <a:r>
              <a:rPr lang="en-US" b="0" i="0" u="none" strike="noStrike" baseline="0" dirty="0">
                <a:latin typeface="Arial" panose="020B0604020202020204" pitchFamily="34" charset="0"/>
              </a:rPr>
              <a:t>Differences in OneSource rates vs. US Department of State and US General Services Administration. </a:t>
            </a:r>
          </a:p>
          <a:p>
            <a:pPr lvl="1"/>
            <a:r>
              <a:rPr lang="en-US" b="0" i="0" u="none" strike="noStrike" baseline="0" dirty="0">
                <a:latin typeface="Arial" panose="020B0604020202020204" pitchFamily="34" charset="0"/>
              </a:rPr>
              <a:t>Some deductions were based on a percentage and some on a dollar amount. </a:t>
            </a:r>
          </a:p>
          <a:p>
            <a:pPr lvl="1"/>
            <a:r>
              <a:rPr lang="en-US" dirty="0">
                <a:latin typeface="Arial" panose="020B0604020202020204" pitchFamily="34" charset="0"/>
              </a:rPr>
              <a:t>Corrective Action: </a:t>
            </a:r>
            <a:r>
              <a:rPr lang="en-US" dirty="0">
                <a:solidFill>
                  <a:srgbClr val="FFFF00"/>
                </a:solidFill>
                <a:latin typeface="Arial" panose="020B0604020202020204" pitchFamily="34" charset="0"/>
              </a:rPr>
              <a:t>Ensure that correct per diems are used for in state travel (OneSource/State Accounting Office) and out of state (GSA) </a:t>
            </a:r>
            <a:r>
              <a:rPr lang="en-US">
                <a:solidFill>
                  <a:srgbClr val="FFFF00"/>
                </a:solidFill>
                <a:latin typeface="Arial" panose="020B0604020202020204" pitchFamily="34" charset="0"/>
              </a:rPr>
              <a:t>and overseas </a:t>
            </a:r>
            <a:r>
              <a:rPr lang="en-US" dirty="0">
                <a:solidFill>
                  <a:srgbClr val="FFFF00"/>
                </a:solidFill>
                <a:latin typeface="Arial" panose="020B0604020202020204" pitchFamily="34" charset="0"/>
              </a:rPr>
              <a:t>(Dept of State).</a:t>
            </a:r>
            <a:endParaRPr lang="en-US" b="0" i="0" u="none" strike="noStrike" baseline="0" dirty="0">
              <a:latin typeface="Arial" panose="020B0604020202020204" pitchFamily="34" charset="0"/>
            </a:endParaRPr>
          </a:p>
          <a:p>
            <a:endParaRPr lang="en-US" sz="1800" b="0" i="0" u="none" strike="noStrike" baseline="0" dirty="0">
              <a:solidFill>
                <a:srgbClr val="585858"/>
              </a:solidFill>
              <a:latin typeface="Arial" panose="020B0604020202020204" pitchFamily="34" charset="0"/>
            </a:endParaRPr>
          </a:p>
          <a:p>
            <a:endParaRPr lang="en-US" dirty="0"/>
          </a:p>
        </p:txBody>
      </p:sp>
    </p:spTree>
    <p:extLst>
      <p:ext uri="{BB962C8B-B14F-4D97-AF65-F5344CB8AC3E}">
        <p14:creationId xmlns:p14="http://schemas.microsoft.com/office/powerpoint/2010/main" val="40443508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106</TotalTime>
  <Words>1985</Words>
  <Application>Microsoft Office PowerPoint</Application>
  <PresentationFormat>Widescreen</PresentationFormat>
  <Paragraphs>107</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Arial</vt:lpstr>
      <vt:lpstr>Calibri</vt:lpstr>
      <vt:lpstr>Century Gothic</vt:lpstr>
      <vt:lpstr>Wingdings</vt:lpstr>
      <vt:lpstr>Wingdings 2</vt:lpstr>
      <vt:lpstr>Quotable</vt:lpstr>
      <vt:lpstr>UGA Accounts Payable Audit Findings Overview </vt:lpstr>
      <vt:lpstr>FINDING: Missing or Incorrect Documentation </vt:lpstr>
      <vt:lpstr>FINDING: Use of “Misc” instead of specific code for expense</vt:lpstr>
      <vt:lpstr>FINDING: Travel Authorizations not linked to Travel Expense Reports </vt:lpstr>
      <vt:lpstr>FINDING: Required Commuter Miles Not Added into each Travel Expense Report</vt:lpstr>
      <vt:lpstr>FINDING: Not Itemizing breakdown of expenses when submitting</vt:lpstr>
      <vt:lpstr>FINDING: County, city or state tax in Georgia is added </vt:lpstr>
      <vt:lpstr>FINDING: Budget not checked when submitting expense reports </vt:lpstr>
      <vt:lpstr>FINDING: Inconsistent Per Diem Rate Usage</vt:lpstr>
      <vt:lpstr>FINDING: Business Class Airfare</vt:lpstr>
      <vt:lpstr>FINDING: Sharing of Hotel Rooms </vt:lpstr>
      <vt:lpstr>FINDING: Lack of Business Purpose</vt:lpstr>
      <vt:lpstr>FINDING: Membership Policy Not Followed</vt:lpstr>
      <vt:lpstr>FINDING: Inadequate Training </vt:lpstr>
      <vt:lpstr>What can FACS do?</vt:lpstr>
      <vt:lpstr>Team Exercise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Accounts Payable Audit Findings Update for FACS</dc:title>
  <dc:creator>Brooke Salter</dc:creator>
  <cp:lastModifiedBy>Brooke Salter</cp:lastModifiedBy>
  <cp:revision>13</cp:revision>
  <dcterms:created xsi:type="dcterms:W3CDTF">2024-10-14T15:02:25Z</dcterms:created>
  <dcterms:modified xsi:type="dcterms:W3CDTF">2024-11-04T01:15:41Z</dcterms:modified>
</cp:coreProperties>
</file>