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handoutMasterIdLst>
    <p:handoutMasterId r:id="rId22"/>
  </p:handoutMasterIdLst>
  <p:sldIdLst>
    <p:sldId id="256" r:id="rId2"/>
    <p:sldId id="266" r:id="rId3"/>
    <p:sldId id="265" r:id="rId4"/>
    <p:sldId id="278" r:id="rId5"/>
    <p:sldId id="279" r:id="rId6"/>
    <p:sldId id="289" r:id="rId7"/>
    <p:sldId id="290" r:id="rId8"/>
    <p:sldId id="292" r:id="rId9"/>
    <p:sldId id="294" r:id="rId10"/>
    <p:sldId id="287" r:id="rId11"/>
    <p:sldId id="291" r:id="rId12"/>
    <p:sldId id="295" r:id="rId13"/>
    <p:sldId id="314" r:id="rId14"/>
    <p:sldId id="276" r:id="rId15"/>
    <p:sldId id="303" r:id="rId16"/>
    <p:sldId id="310" r:id="rId17"/>
    <p:sldId id="311" r:id="rId18"/>
    <p:sldId id="313" r:id="rId19"/>
    <p:sldId id="309" r:id="rId2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97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706" autoAdjust="0"/>
  </p:normalViewPr>
  <p:slideViewPr>
    <p:cSldViewPr showGuides="1">
      <p:cViewPr varScale="1">
        <p:scale>
          <a:sx n="90" d="100"/>
          <a:sy n="90" d="100"/>
        </p:scale>
        <p:origin x="432" y="78"/>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3/28/2022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3/28/2022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smtClean="0"/>
              <a:t>1</a:t>
            </a:fld>
            <a:endParaRPr lang="en-US"/>
          </a:p>
        </p:txBody>
      </p:sp>
    </p:spTree>
    <p:extLst>
      <p:ext uri="{BB962C8B-B14F-4D97-AF65-F5344CB8AC3E}">
        <p14:creationId xmlns:p14="http://schemas.microsoft.com/office/powerpoint/2010/main" val="117372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034" y="685800"/>
            <a:ext cx="7998916" cy="2971801"/>
          </a:xfrm>
        </p:spPr>
        <p:txBody>
          <a:bodyPr anchor="b">
            <a:normAutofit/>
          </a:bodyPr>
          <a:lstStyle>
            <a:lvl1pPr algn="l">
              <a:defRPr sz="4799">
                <a:effectLst/>
              </a:defRPr>
            </a:lvl1pPr>
          </a:lstStyle>
          <a:p>
            <a:r>
              <a:rPr lang="en-US"/>
              <a:t>Click to edit Master title style</a:t>
            </a:r>
            <a:endParaRPr lang="en-US" dirty="0"/>
          </a:p>
        </p:txBody>
      </p:sp>
      <p:sp>
        <p:nvSpPr>
          <p:cNvPr id="3" name="Subtitle 2"/>
          <p:cNvSpPr>
            <a:spLocks noGrp="1"/>
          </p:cNvSpPr>
          <p:nvPr>
            <p:ph type="subTitle" idx="1"/>
          </p:nvPr>
        </p:nvSpPr>
        <p:spPr>
          <a:xfrm>
            <a:off x="684034" y="3843868"/>
            <a:ext cx="6399133" cy="1947333"/>
          </a:xfrm>
        </p:spPr>
        <p:txBody>
          <a:bodyPr anchor="t">
            <a:normAutofit/>
          </a:bodyPr>
          <a:lstStyle>
            <a:lvl1pPr marL="0" indent="0" algn="l">
              <a:buNone/>
              <a:defRPr sz="2099">
                <a:solidFill>
                  <a:schemeClr val="bg2">
                    <a:lumMod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0FA9E5-6744-4841-888F-9E7CC0C2B7EC}" type="datetimeFigureOut">
              <a:rPr lang="en-US" smtClean="0"/>
              <a:t>3/28/2022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cxnSp>
        <p:nvCxnSpPr>
          <p:cNvPr id="16" name="Straight Connector 15"/>
          <p:cNvCxnSpPr/>
          <p:nvPr/>
        </p:nvCxnSpPr>
        <p:spPr>
          <a:xfrm flipH="1">
            <a:off x="8225869" y="8467"/>
            <a:ext cx="3809008"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6580" y="91546"/>
            <a:ext cx="607907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3941" y="228600"/>
            <a:ext cx="495171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3927" y="32279"/>
            <a:ext cx="4851725"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3383" y="609602"/>
            <a:ext cx="4342268"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602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621" y="533400"/>
            <a:ext cx="10815995"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164" y="3843867"/>
            <a:ext cx="8302047" cy="457200"/>
          </a:xfrm>
        </p:spPr>
        <p:txBody>
          <a:bodyPr anchor="t">
            <a:normAutofit/>
          </a:bodyPr>
          <a:lstStyle>
            <a:lvl1pPr marL="0" indent="0">
              <a:buFontTx/>
              <a:buNone/>
              <a:defRPr sz="1600"/>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E0FA9E5-6744-4841-888F-9E7CC0C2B7EC}" type="datetimeFigureOut">
              <a:rPr lang="en-US" smtClean="0"/>
              <a:pPr/>
              <a:t>3/28/2022</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283655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anchor="ctr">
            <a:normAutofit/>
          </a:bodyPr>
          <a:lstStyle>
            <a:lvl1pPr algn="l">
              <a:defRPr sz="3199" b="0" cap="all"/>
            </a:lvl1pPr>
          </a:lstStyle>
          <a:p>
            <a:r>
              <a:rPr lang="en-US"/>
              <a:t>Click to edit Master title style</a:t>
            </a:r>
            <a:endParaRPr lang="en-US" dirty="0"/>
          </a:p>
        </p:txBody>
      </p:sp>
      <p:sp>
        <p:nvSpPr>
          <p:cNvPr id="3" name="Text Placeholder 2"/>
          <p:cNvSpPr>
            <a:spLocks noGrp="1"/>
          </p:cNvSpPr>
          <p:nvPr>
            <p:ph type="body" idx="1"/>
          </p:nvPr>
        </p:nvSpPr>
        <p:spPr>
          <a:xfrm>
            <a:off x="684034" y="4114800"/>
            <a:ext cx="8533765" cy="1879600"/>
          </a:xfrm>
        </p:spPr>
        <p:txBody>
          <a:bodyPr anchor="ctr">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FA9E5-6744-4841-888F-9E7CC0C2B7EC}" type="datetimeFigureOut">
              <a:rPr lang="en-US" smtClean="0"/>
              <a:pPr/>
              <a:t>3/28/2022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587230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85800"/>
            <a:ext cx="9141620" cy="2743200"/>
          </a:xfrm>
        </p:spPr>
        <p:txBody>
          <a:bodyPr anchor="ctr">
            <a:normAutofit/>
          </a:bodyPr>
          <a:lstStyle>
            <a:lvl1pPr algn="l">
              <a:defRPr sz="3199"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5835" y="3429000"/>
            <a:ext cx="8532178" cy="381000"/>
          </a:xfrm>
        </p:spPr>
        <p:txBody>
          <a:bodyPr anchor="ctr"/>
          <a:lstStyle>
            <a:lvl1pPr marL="0" indent="0">
              <a:buFontTx/>
              <a:buNone/>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84035" y="4301068"/>
            <a:ext cx="8532178" cy="1684865"/>
          </a:xfrm>
        </p:spPr>
        <p:txBody>
          <a:bodyPr anchor="ctr">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FA9E5-6744-4841-888F-9E7CC0C2B7EC}" type="datetimeFigureOut">
              <a:rPr lang="en-US" smtClean="0"/>
              <a:pPr/>
              <a:t>3/28/2022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dirty="0"/>
          </a:p>
        </p:txBody>
      </p:sp>
      <p:sp>
        <p:nvSpPr>
          <p:cNvPr id="14" name="TextBox 13"/>
          <p:cNvSpPr txBox="1"/>
          <p:nvPr/>
        </p:nvSpPr>
        <p:spPr>
          <a:xfrm>
            <a:off x="531674" y="812222"/>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5" name="TextBox 14"/>
          <p:cNvSpPr txBox="1"/>
          <p:nvPr/>
        </p:nvSpPr>
        <p:spPr>
          <a:xfrm>
            <a:off x="10282734" y="2768601"/>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spTree>
    <p:extLst>
      <p:ext uri="{BB962C8B-B14F-4D97-AF65-F5344CB8AC3E}">
        <p14:creationId xmlns:p14="http://schemas.microsoft.com/office/powerpoint/2010/main" val="97918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034" y="3429000"/>
            <a:ext cx="8532178" cy="1697400"/>
          </a:xfrm>
        </p:spPr>
        <p:txBody>
          <a:bodyPr anchor="b">
            <a:normAutofit/>
          </a:bodyPr>
          <a:lstStyle>
            <a:lvl1pPr algn="l">
              <a:defRPr sz="3199" b="0" cap="all"/>
            </a:lvl1pPr>
          </a:lstStyle>
          <a:p>
            <a:r>
              <a:rPr lang="en-US"/>
              <a:t>Click to edit Master title style</a:t>
            </a:r>
            <a:endParaRPr lang="en-US" dirty="0"/>
          </a:p>
        </p:txBody>
      </p:sp>
      <p:sp>
        <p:nvSpPr>
          <p:cNvPr id="3" name="Text Placeholder 2"/>
          <p:cNvSpPr>
            <a:spLocks noGrp="1"/>
          </p:cNvSpPr>
          <p:nvPr>
            <p:ph type="body" idx="1"/>
          </p:nvPr>
        </p:nvSpPr>
        <p:spPr>
          <a:xfrm>
            <a:off x="684033" y="5132981"/>
            <a:ext cx="8533767" cy="860400"/>
          </a:xfrm>
        </p:spPr>
        <p:txBody>
          <a:bodyPr anchor="t">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FA9E5-6744-4841-888F-9E7CC0C2B7EC}" type="datetimeFigureOut">
              <a:rPr lang="en-US" smtClean="0"/>
              <a:pPr/>
              <a:t>3/28/2022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416525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6" y="685800"/>
            <a:ext cx="9141619" cy="2743200"/>
          </a:xfrm>
        </p:spPr>
        <p:txBody>
          <a:bodyPr anchor="ctr">
            <a:normAutofit/>
          </a:bodyPr>
          <a:lstStyle>
            <a:lvl1pPr algn="l">
              <a:defRPr sz="3199"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035" y="3928534"/>
            <a:ext cx="8532178" cy="1049866"/>
          </a:xfrm>
        </p:spPr>
        <p:txBody>
          <a:bodyPr vert="horz" lIns="91440" tIns="45720" rIns="91440" bIns="45720" rtlCol="0" anchor="b">
            <a:normAutofit/>
          </a:bodyPr>
          <a:lstStyle>
            <a:lvl1pPr>
              <a:buNone/>
              <a:defRPr lang="en-US" sz="2399"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034" y="4978400"/>
            <a:ext cx="8532178" cy="1016000"/>
          </a:xfrm>
        </p:spPr>
        <p:txBody>
          <a:bodyPr anchor="t">
            <a:normAutofit/>
          </a:bodyPr>
          <a:lstStyle>
            <a:lvl1pPr marL="0" indent="0" algn="l">
              <a:buNone/>
              <a:defRPr sz="17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FA9E5-6744-4841-888F-9E7CC0C2B7EC}" type="datetimeFigureOut">
              <a:rPr lang="en-US" smtClean="0"/>
              <a:pPr/>
              <a:t>3/28/2022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dirty="0"/>
          </a:p>
        </p:txBody>
      </p:sp>
      <p:sp>
        <p:nvSpPr>
          <p:cNvPr id="11" name="TextBox 10"/>
          <p:cNvSpPr txBox="1"/>
          <p:nvPr/>
        </p:nvSpPr>
        <p:spPr>
          <a:xfrm>
            <a:off x="531674" y="812222"/>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2" name="TextBox 11"/>
          <p:cNvSpPr txBox="1"/>
          <p:nvPr/>
        </p:nvSpPr>
        <p:spPr>
          <a:xfrm>
            <a:off x="10282734" y="2768601"/>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spTree>
    <p:extLst>
      <p:ext uri="{BB962C8B-B14F-4D97-AF65-F5344CB8AC3E}">
        <p14:creationId xmlns:p14="http://schemas.microsoft.com/office/powerpoint/2010/main" val="318984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034" y="3928534"/>
            <a:ext cx="8532178" cy="838200"/>
          </a:xfrm>
        </p:spPr>
        <p:txBody>
          <a:bodyPr vert="horz" lIns="91440" tIns="45720" rIns="91440" bIns="45720" rtlCol="0" anchor="b">
            <a:normAutofit/>
          </a:bodyPr>
          <a:lstStyle>
            <a:lvl1pPr>
              <a:buNone/>
              <a:defRPr lang="en-US" sz="2399"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034" y="4766733"/>
            <a:ext cx="8532178" cy="1227667"/>
          </a:xfrm>
        </p:spPr>
        <p:txBody>
          <a:bodyPr anchor="t">
            <a:normAutofit/>
          </a:bodyPr>
          <a:lstStyle>
            <a:lvl1pPr marL="0" indent="0" algn="l">
              <a:buNone/>
              <a:defRPr sz="17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FA9E5-6744-4841-888F-9E7CC0C2B7EC}" type="datetimeFigureOut">
              <a:rPr lang="en-US" smtClean="0"/>
              <a:pPr/>
              <a:t>3/28/2022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2216691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0FA9E5-6744-4841-888F-9E7CC0C2B7EC}" type="datetimeFigureOut">
              <a:rPr lang="en-US" smtClean="0"/>
              <a:t>3/28/2022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45785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2950" y="685800"/>
            <a:ext cx="2056864"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621" y="685800"/>
            <a:ext cx="7821163"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0FA9E5-6744-4841-888F-9E7CC0C2B7EC}" type="datetimeFigureOut">
              <a:rPr lang="en-US" smtClean="0"/>
              <a:t>3/28/2022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7417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0FA9E5-6744-4841-888F-9E7CC0C2B7EC}" type="datetimeFigureOut">
              <a:rPr lang="en-US" smtClean="0"/>
              <a:t>3/28/2022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14145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034" y="2006600"/>
            <a:ext cx="8532178" cy="2281600"/>
          </a:xfrm>
        </p:spPr>
        <p:txBody>
          <a:bodyPr anchor="b">
            <a:normAutofit/>
          </a:bodyPr>
          <a:lstStyle>
            <a:lvl1pPr algn="l">
              <a:defRPr sz="3599" b="0" cap="all"/>
            </a:lvl1pPr>
          </a:lstStyle>
          <a:p>
            <a:r>
              <a:rPr lang="en-US"/>
              <a:t>Click to edit Master title style</a:t>
            </a:r>
            <a:endParaRPr lang="en-US" dirty="0"/>
          </a:p>
        </p:txBody>
      </p:sp>
      <p:sp>
        <p:nvSpPr>
          <p:cNvPr id="3" name="Text Placeholder 2"/>
          <p:cNvSpPr>
            <a:spLocks noGrp="1"/>
          </p:cNvSpPr>
          <p:nvPr>
            <p:ph type="body" idx="1"/>
          </p:nvPr>
        </p:nvSpPr>
        <p:spPr>
          <a:xfrm>
            <a:off x="684035" y="4495800"/>
            <a:ext cx="8532178" cy="1498600"/>
          </a:xfrm>
        </p:spPr>
        <p:txBody>
          <a:bodyPr anchor="t">
            <a:normAutofit/>
          </a:bodyPr>
          <a:lstStyle>
            <a:lvl1pPr marL="0" indent="0" algn="l">
              <a:buNone/>
              <a:defRPr sz="17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FA9E5-6744-4841-888F-9E7CC0C2B7EC}" type="datetimeFigureOut">
              <a:rPr lang="en-US" smtClean="0"/>
              <a:t>3/28/2022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92434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033" y="685801"/>
            <a:ext cx="4936369"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6621" y="685801"/>
            <a:ext cx="4933194"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0FA9E5-6744-4841-888F-9E7CC0C2B7EC}" type="datetimeFigureOut">
              <a:rPr lang="en-US" smtClean="0"/>
              <a:t>3/28/2022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17384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827" y="685800"/>
            <a:ext cx="4648576" cy="576262"/>
          </a:xfrm>
        </p:spPr>
        <p:txBody>
          <a:bodyPr anchor="b">
            <a:noAutofit/>
          </a:bodyPr>
          <a:lstStyle>
            <a:lvl1pPr marL="0" indent="0">
              <a:buNone/>
              <a:defRPr sz="27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84033" y="1270529"/>
            <a:ext cx="4936369"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7483" y="685800"/>
            <a:ext cx="4663919" cy="576262"/>
          </a:xfrm>
        </p:spPr>
        <p:txBody>
          <a:bodyPr anchor="b">
            <a:noAutofit/>
          </a:bodyPr>
          <a:lstStyle>
            <a:lvl1pPr marL="0" indent="0">
              <a:buNone/>
              <a:defRPr sz="27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5033" y="1262062"/>
            <a:ext cx="4927904"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0FA9E5-6744-4841-888F-9E7CC0C2B7EC}" type="datetimeFigureOut">
              <a:rPr lang="en-US" smtClean="0"/>
              <a:t>3/28/2022</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126219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0FA9E5-6744-4841-888F-9E7CC0C2B7EC}" type="datetimeFigureOut">
              <a:rPr lang="en-US" smtClean="0"/>
              <a:t>3/28/2022</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43815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FA9E5-6744-4841-888F-9E7CC0C2B7EC}" type="datetimeFigureOut">
              <a:rPr lang="en-US" smtClean="0"/>
              <a:t>3/28/2022</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8208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3167" y="685800"/>
            <a:ext cx="3656648" cy="1371600"/>
          </a:xfrm>
        </p:spPr>
        <p:txBody>
          <a:bodyPr anchor="b">
            <a:normAutofit/>
          </a:bodyPr>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684034" y="685800"/>
            <a:ext cx="5942053"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3167" y="2209800"/>
            <a:ext cx="3656648" cy="2091267"/>
          </a:xfrm>
        </p:spPr>
        <p:txBody>
          <a:bodyPr anchor="t">
            <a:normAutofit/>
          </a:bodyPr>
          <a:lstStyle>
            <a:lvl1pPr marL="0" indent="0">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FA9E5-6744-4841-888F-9E7CC0C2B7EC}" type="datetimeFigureOut">
              <a:rPr lang="en-US" smtClean="0"/>
              <a:t>3/28/2022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685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1582" y="1447800"/>
            <a:ext cx="6018232" cy="1143000"/>
          </a:xfrm>
        </p:spPr>
        <p:txBody>
          <a:bodyPr anchor="b">
            <a:normAutofit/>
          </a:bodyPr>
          <a:lstStyle>
            <a:lvl1pPr algn="l">
              <a:defRPr sz="2799"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8754" y="914400"/>
            <a:ext cx="3280120"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1582" y="2777067"/>
            <a:ext cx="6019820" cy="2048933"/>
          </a:xfrm>
        </p:spPr>
        <p:txBody>
          <a:bodyPr anchor="t">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0849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chemeClr val="tx1"/>
            </a:gs>
            <a:gs pos="1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4572" y="2963334"/>
            <a:ext cx="2981081"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034" y="4487333"/>
            <a:ext cx="8532178"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034" y="685801"/>
            <a:ext cx="8532178"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1833" y="6172201"/>
            <a:ext cx="159978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E0FA9E5-6744-4841-888F-9E7CC0C2B7EC}" type="datetimeFigureOut">
              <a:rPr lang="en-US" smtClean="0"/>
              <a:pPr/>
              <a:t>3/28/2022</a:t>
            </a:fld>
            <a:endParaRPr lang="en-US" dirty="0"/>
          </a:p>
        </p:txBody>
      </p:sp>
      <p:sp>
        <p:nvSpPr>
          <p:cNvPr id="5" name="Footer Placeholder 4"/>
          <p:cNvSpPr>
            <a:spLocks noGrp="1"/>
          </p:cNvSpPr>
          <p:nvPr>
            <p:ph type="ftr" sz="quarter" idx="3"/>
          </p:nvPr>
        </p:nvSpPr>
        <p:spPr>
          <a:xfrm>
            <a:off x="684034" y="6172201"/>
            <a:ext cx="754183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Add a footer</a:t>
            </a:r>
            <a:endParaRPr lang="en-US" dirty="0"/>
          </a:p>
        </p:txBody>
      </p:sp>
      <p:sp>
        <p:nvSpPr>
          <p:cNvPr id="6" name="Slide Number Placeholder 5"/>
          <p:cNvSpPr>
            <a:spLocks noGrp="1"/>
          </p:cNvSpPr>
          <p:nvPr>
            <p:ph type="sldNum" sz="quarter" idx="4"/>
          </p:nvPr>
        </p:nvSpPr>
        <p:spPr>
          <a:xfrm>
            <a:off x="10360502" y="5578476"/>
            <a:ext cx="1141948" cy="669925"/>
          </a:xfrm>
          <a:prstGeom prst="rect">
            <a:avLst/>
          </a:prstGeom>
        </p:spPr>
        <p:txBody>
          <a:bodyPr vert="horz" lIns="91440" tIns="45720" rIns="91440" bIns="45720" rtlCol="0" anchor="b"/>
          <a:lstStyle>
            <a:lvl1pPr algn="r">
              <a:defRPr sz="3199" b="0" i="0">
                <a:solidFill>
                  <a:schemeClr val="bg2">
                    <a:lumMod val="50000"/>
                  </a:schemeClr>
                </a:solidFill>
                <a:effectLst/>
                <a:latin typeface="+mn-lt"/>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234978420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063" rtl="0" eaLnBrk="1" latinLnBrk="0" hangingPunct="1">
        <a:spcBef>
          <a:spcPct val="0"/>
        </a:spcBef>
        <a:buNone/>
        <a:defRPr sz="35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tx1"/>
        </a:buClr>
        <a:buSzPct val="80000"/>
        <a:buFont typeface="Wingdings 3" panose="05040102010807070707" pitchFamily="18" charset="2"/>
        <a:buChar char=""/>
        <a:defRPr sz="1999" kern="1200" cap="none">
          <a:solidFill>
            <a:schemeClr val="bg2">
              <a:lumMod val="7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tx1"/>
        </a:buClr>
        <a:buSzPct val="80000"/>
        <a:buFont typeface="Wingdings 3" panose="05040102010807070707" pitchFamily="18" charset="2"/>
        <a:buChar char=""/>
        <a:defRPr sz="1799" kern="1200" cap="none">
          <a:solidFill>
            <a:schemeClr val="bg2">
              <a:lumMod val="7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mailto:edrick@prestwickcompanies.com"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4" y="4011"/>
            <a:ext cx="8758364" cy="3951663"/>
          </a:xfrm>
          <a:prstGeom prst="rect">
            <a:avLst/>
          </a:prstGeom>
        </p:spPr>
      </p:pic>
      <p:sp>
        <p:nvSpPr>
          <p:cNvPr id="7" name="Rectangle 6"/>
          <p:cNvSpPr/>
          <p:nvPr/>
        </p:nvSpPr>
        <p:spPr>
          <a:xfrm>
            <a:off x="2055812" y="4204503"/>
            <a:ext cx="8765318" cy="954107"/>
          </a:xfrm>
          <a:prstGeom prst="rect">
            <a:avLst/>
          </a:prstGeom>
        </p:spPr>
        <p:txBody>
          <a:bodyPr wrap="square">
            <a:spAutoFit/>
          </a:bodyPr>
          <a:lstStyle/>
          <a:p>
            <a:pPr algn="ctr"/>
            <a:r>
              <a:rPr lang="en-US" sz="2800" dirty="0">
                <a:solidFill>
                  <a:schemeClr val="bg1"/>
                </a:solidFill>
              </a:rPr>
              <a:t>Georgia Department of Community Affairs </a:t>
            </a:r>
          </a:p>
          <a:p>
            <a:pPr algn="ctr"/>
            <a:r>
              <a:rPr lang="en-US" sz="2800" dirty="0">
                <a:solidFill>
                  <a:schemeClr val="bg1"/>
                </a:solidFill>
              </a:rPr>
              <a:t>Georgia Initiative for Community Housing (GICH)</a:t>
            </a:r>
          </a:p>
        </p:txBody>
      </p:sp>
      <p:sp>
        <p:nvSpPr>
          <p:cNvPr id="8" name="TextBox 7"/>
          <p:cNvSpPr txBox="1"/>
          <p:nvPr/>
        </p:nvSpPr>
        <p:spPr>
          <a:xfrm>
            <a:off x="3047571" y="5407439"/>
            <a:ext cx="6781800" cy="1446550"/>
          </a:xfrm>
          <a:prstGeom prst="rect">
            <a:avLst/>
          </a:prstGeom>
          <a:noFill/>
        </p:spPr>
        <p:txBody>
          <a:bodyPr wrap="square" rtlCol="0">
            <a:spAutoFit/>
          </a:bodyPr>
          <a:lstStyle/>
          <a:p>
            <a:pPr algn="ctr"/>
            <a:r>
              <a:rPr lang="en-US" sz="4400" dirty="0">
                <a:solidFill>
                  <a:schemeClr val="bg1"/>
                </a:solidFill>
              </a:rPr>
              <a:t>Alumni Report Back Spring 2022</a:t>
            </a:r>
          </a:p>
        </p:txBody>
      </p:sp>
      <p:sp>
        <p:nvSpPr>
          <p:cNvPr id="3" name="TextBox 2">
            <a:extLst>
              <a:ext uri="{FF2B5EF4-FFF2-40B4-BE49-F238E27FC236}">
                <a16:creationId xmlns:a16="http://schemas.microsoft.com/office/drawing/2014/main" id="{FC7B6653-F1F1-4790-9238-81DD1B870642}"/>
              </a:ext>
            </a:extLst>
          </p:cNvPr>
          <p:cNvSpPr txBox="1"/>
          <p:nvPr/>
        </p:nvSpPr>
        <p:spPr>
          <a:xfrm>
            <a:off x="6856412" y="457200"/>
            <a:ext cx="5029200" cy="1077218"/>
          </a:xfrm>
          <a:prstGeom prst="rect">
            <a:avLst/>
          </a:prstGeom>
          <a:noFill/>
        </p:spPr>
        <p:txBody>
          <a:bodyPr wrap="square" rtlCol="0">
            <a:spAutoFit/>
          </a:bodyPr>
          <a:lstStyle/>
          <a:p>
            <a:pPr algn="ctr"/>
            <a:r>
              <a:rPr lang="en-US" sz="3200" b="1" i="1" dirty="0">
                <a:solidFill>
                  <a:schemeClr val="bg1"/>
                </a:solidFill>
              </a:rPr>
              <a:t>GICH </a:t>
            </a:r>
          </a:p>
          <a:p>
            <a:pPr algn="ctr"/>
            <a:r>
              <a:rPr lang="en-US" sz="3200" b="1" i="1" dirty="0">
                <a:solidFill>
                  <a:schemeClr val="bg1"/>
                </a:solidFill>
              </a:rPr>
              <a:t>CLASS OF 2019</a:t>
            </a:r>
          </a:p>
        </p:txBody>
      </p:sp>
    </p:spTree>
    <p:extLst>
      <p:ext uri="{BB962C8B-B14F-4D97-AF65-F5344CB8AC3E}">
        <p14:creationId xmlns:p14="http://schemas.microsoft.com/office/powerpoint/2010/main" val="1493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152400"/>
            <a:ext cx="11887200" cy="766430"/>
          </a:xfrm>
        </p:spPr>
        <p:txBody>
          <a:bodyPr>
            <a:normAutofit/>
          </a:bodyPr>
          <a:lstStyle/>
          <a:p>
            <a:pPr algn="ctr"/>
            <a:r>
              <a:rPr lang="en-US" dirty="0">
                <a:solidFill>
                  <a:srgbClr val="CC9900"/>
                </a:solidFill>
              </a:rPr>
              <a:t>It’s Not all about housing</a:t>
            </a:r>
          </a:p>
        </p:txBody>
      </p:sp>
      <p:sp>
        <p:nvSpPr>
          <p:cNvPr id="7" name="Content Placeholder 13"/>
          <p:cNvSpPr txBox="1">
            <a:spLocks/>
          </p:cNvSpPr>
          <p:nvPr/>
        </p:nvSpPr>
        <p:spPr>
          <a:xfrm>
            <a:off x="150813" y="990600"/>
            <a:ext cx="11887199" cy="5481970"/>
          </a:xfrm>
          <a:prstGeom prst="rect">
            <a:avLst/>
          </a:prstGeom>
          <a:noFill/>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US" sz="2800" dirty="0">
                <a:solidFill>
                  <a:schemeClr val="bg1"/>
                </a:solidFill>
              </a:rPr>
              <a:t>Ensuring the current residents have the skills and opportunities to benefit from the growth</a:t>
            </a:r>
          </a:p>
          <a:p>
            <a:pPr marL="45720" indent="0" algn="ctr">
              <a:buNone/>
            </a:pPr>
            <a:r>
              <a:rPr lang="en-US" sz="2800" dirty="0">
                <a:solidFill>
                  <a:schemeClr val="bg1"/>
                </a:solidFill>
              </a:rPr>
              <a:t>Working to move residents from survival to sustaining to thriving</a:t>
            </a:r>
          </a:p>
          <a:p>
            <a:pPr>
              <a:buClrTx/>
            </a:pPr>
            <a:r>
              <a:rPr lang="en-US" sz="2800" dirty="0">
                <a:solidFill>
                  <a:schemeClr val="bg1"/>
                </a:solidFill>
              </a:rPr>
              <a:t>Allatoona Resource Center provides direct services as well as many other resources for education and employment.</a:t>
            </a:r>
          </a:p>
          <a:p>
            <a:pPr>
              <a:buClrTx/>
            </a:pPr>
            <a:r>
              <a:rPr lang="en-US" sz="2800" dirty="0">
                <a:solidFill>
                  <a:schemeClr val="bg1"/>
                </a:solidFill>
              </a:rPr>
              <a:t>Serve Saturday each month includes BLESS General Store, Book Mobile, Red Door Mobile Food Pantry</a:t>
            </a:r>
          </a:p>
          <a:p>
            <a:pPr>
              <a:buClrTx/>
            </a:pPr>
            <a:r>
              <a:rPr lang="en-US" sz="2800" dirty="0">
                <a:solidFill>
                  <a:schemeClr val="bg1"/>
                </a:solidFill>
              </a:rPr>
              <a:t>Annual Large Outreach programs include Supplies 4 Success, Hope 4 Christmas</a:t>
            </a:r>
          </a:p>
        </p:txBody>
      </p:sp>
    </p:spTree>
    <p:extLst>
      <p:ext uri="{BB962C8B-B14F-4D97-AF65-F5344CB8AC3E}">
        <p14:creationId xmlns:p14="http://schemas.microsoft.com/office/powerpoint/2010/main" val="118349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8" y="76200"/>
            <a:ext cx="12188825"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899" y="-114300"/>
            <a:ext cx="7749849" cy="1828800"/>
          </a:xfrm>
          <a:prstGeom prst="rect">
            <a:avLst/>
          </a:prstGeom>
        </p:spPr>
      </p:pic>
      <p:pic>
        <p:nvPicPr>
          <p:cNvPr id="7" name="Picture 6">
            <a:extLst>
              <a:ext uri="{FF2B5EF4-FFF2-40B4-BE49-F238E27FC236}">
                <a16:creationId xmlns:a16="http://schemas.microsoft.com/office/drawing/2014/main" id="{18D3B2D4-FD36-46BD-8089-9B9B01B6ABD7}"/>
              </a:ext>
            </a:extLst>
          </p:cNvPr>
          <p:cNvPicPr>
            <a:picLocks noChangeAspect="1"/>
          </p:cNvPicPr>
          <p:nvPr/>
        </p:nvPicPr>
        <p:blipFill>
          <a:blip r:embed="rId3"/>
          <a:stretch>
            <a:fillRect/>
          </a:stretch>
        </p:blipFill>
        <p:spPr>
          <a:xfrm>
            <a:off x="150812" y="4724400"/>
            <a:ext cx="1741576" cy="1741576"/>
          </a:xfrm>
          <a:prstGeom prst="rect">
            <a:avLst/>
          </a:prstGeom>
        </p:spPr>
      </p:pic>
      <p:pic>
        <p:nvPicPr>
          <p:cNvPr id="8" name="Picture 7">
            <a:extLst>
              <a:ext uri="{FF2B5EF4-FFF2-40B4-BE49-F238E27FC236}">
                <a16:creationId xmlns:a16="http://schemas.microsoft.com/office/drawing/2014/main" id="{23C253B5-7BB6-4CFB-91C7-B6C4BDE58650}"/>
              </a:ext>
            </a:extLst>
          </p:cNvPr>
          <p:cNvPicPr>
            <a:picLocks noChangeAspect="1"/>
          </p:cNvPicPr>
          <p:nvPr/>
        </p:nvPicPr>
        <p:blipFill>
          <a:blip r:embed="rId4"/>
          <a:stretch>
            <a:fillRect/>
          </a:stretch>
        </p:blipFill>
        <p:spPr>
          <a:xfrm rot="5400000">
            <a:off x="1838540" y="4834442"/>
            <a:ext cx="2075182" cy="1556387"/>
          </a:xfrm>
          <a:prstGeom prst="rect">
            <a:avLst/>
          </a:prstGeom>
        </p:spPr>
      </p:pic>
      <p:pic>
        <p:nvPicPr>
          <p:cNvPr id="9" name="Picture 8">
            <a:extLst>
              <a:ext uri="{FF2B5EF4-FFF2-40B4-BE49-F238E27FC236}">
                <a16:creationId xmlns:a16="http://schemas.microsoft.com/office/drawing/2014/main" id="{2B4BD7BF-0127-462F-908B-CFF2BDD1F35D}"/>
              </a:ext>
            </a:extLst>
          </p:cNvPr>
          <p:cNvPicPr>
            <a:picLocks noChangeAspect="1"/>
          </p:cNvPicPr>
          <p:nvPr/>
        </p:nvPicPr>
        <p:blipFill>
          <a:blip r:embed="rId5"/>
          <a:stretch>
            <a:fillRect/>
          </a:stretch>
        </p:blipFill>
        <p:spPr>
          <a:xfrm rot="5400000">
            <a:off x="3571886" y="4653132"/>
            <a:ext cx="2278916" cy="1709187"/>
          </a:xfrm>
          <a:prstGeom prst="rect">
            <a:avLst/>
          </a:prstGeom>
        </p:spPr>
      </p:pic>
      <p:pic>
        <p:nvPicPr>
          <p:cNvPr id="10" name="Picture 9">
            <a:extLst>
              <a:ext uri="{FF2B5EF4-FFF2-40B4-BE49-F238E27FC236}">
                <a16:creationId xmlns:a16="http://schemas.microsoft.com/office/drawing/2014/main" id="{C844F14E-706B-48D2-BBE4-0DC9BE008E9C}"/>
              </a:ext>
            </a:extLst>
          </p:cNvPr>
          <p:cNvPicPr>
            <a:picLocks noChangeAspect="1"/>
          </p:cNvPicPr>
          <p:nvPr/>
        </p:nvPicPr>
        <p:blipFill>
          <a:blip r:embed="rId6"/>
          <a:stretch>
            <a:fillRect/>
          </a:stretch>
        </p:blipFill>
        <p:spPr>
          <a:xfrm>
            <a:off x="9690510" y="4724400"/>
            <a:ext cx="2322101" cy="1741576"/>
          </a:xfrm>
          <a:prstGeom prst="rect">
            <a:avLst/>
          </a:prstGeom>
        </p:spPr>
      </p:pic>
      <p:pic>
        <p:nvPicPr>
          <p:cNvPr id="11" name="Picture 10">
            <a:extLst>
              <a:ext uri="{FF2B5EF4-FFF2-40B4-BE49-F238E27FC236}">
                <a16:creationId xmlns:a16="http://schemas.microsoft.com/office/drawing/2014/main" id="{53479AAF-190D-4F47-B7A4-2A78784DA1B3}"/>
              </a:ext>
            </a:extLst>
          </p:cNvPr>
          <p:cNvPicPr>
            <a:picLocks noChangeAspect="1"/>
          </p:cNvPicPr>
          <p:nvPr/>
        </p:nvPicPr>
        <p:blipFill>
          <a:blip r:embed="rId7"/>
          <a:stretch>
            <a:fillRect/>
          </a:stretch>
        </p:blipFill>
        <p:spPr>
          <a:xfrm rot="5400000">
            <a:off x="5661659" y="4654274"/>
            <a:ext cx="2288048" cy="1716037"/>
          </a:xfrm>
          <a:prstGeom prst="rect">
            <a:avLst/>
          </a:prstGeom>
        </p:spPr>
      </p:pic>
      <p:pic>
        <p:nvPicPr>
          <p:cNvPr id="12" name="Picture 11">
            <a:extLst>
              <a:ext uri="{FF2B5EF4-FFF2-40B4-BE49-F238E27FC236}">
                <a16:creationId xmlns:a16="http://schemas.microsoft.com/office/drawing/2014/main" id="{38374F8B-B845-4F68-88B8-5B8F108DC33F}"/>
              </a:ext>
            </a:extLst>
          </p:cNvPr>
          <p:cNvPicPr>
            <a:picLocks noChangeAspect="1"/>
          </p:cNvPicPr>
          <p:nvPr/>
        </p:nvPicPr>
        <p:blipFill>
          <a:blip r:embed="rId8"/>
          <a:stretch>
            <a:fillRect/>
          </a:stretch>
        </p:blipFill>
        <p:spPr>
          <a:xfrm rot="5400000">
            <a:off x="7625252" y="4835203"/>
            <a:ext cx="2081272" cy="1560954"/>
          </a:xfrm>
          <a:prstGeom prst="rect">
            <a:avLst/>
          </a:prstGeom>
        </p:spPr>
      </p:pic>
      <p:sp>
        <p:nvSpPr>
          <p:cNvPr id="13" name="TextBox 12"/>
          <p:cNvSpPr txBox="1"/>
          <p:nvPr/>
        </p:nvSpPr>
        <p:spPr>
          <a:xfrm>
            <a:off x="531812" y="1714500"/>
            <a:ext cx="10972800" cy="2523768"/>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solidFill>
                  <a:schemeClr val="bg1"/>
                </a:solidFill>
              </a:rPr>
              <a:t>36 Home Improvement projects in the Target Area since 2017</a:t>
            </a:r>
          </a:p>
          <a:p>
            <a:pPr marL="285750" indent="-285750" algn="ctr">
              <a:buFont typeface="Arial" panose="020B0604020202020204" pitchFamily="34" charset="0"/>
              <a:buChar char="•"/>
            </a:pPr>
            <a:r>
              <a:rPr lang="en-US" sz="2800" dirty="0">
                <a:solidFill>
                  <a:schemeClr val="bg1"/>
                </a:solidFill>
              </a:rPr>
              <a:t>Owner Occupied Only</a:t>
            </a:r>
          </a:p>
          <a:p>
            <a:pPr marL="285750" indent="-285750" algn="ctr">
              <a:buFont typeface="Arial" panose="020B0604020202020204" pitchFamily="34" charset="0"/>
              <a:buChar char="•"/>
            </a:pPr>
            <a:r>
              <a:rPr lang="en-US" sz="2800" dirty="0">
                <a:solidFill>
                  <a:schemeClr val="bg1"/>
                </a:solidFill>
              </a:rPr>
              <a:t>Includes Minor repairs and cleanup to major improvements such as walls, floors, and bathrooms</a:t>
            </a:r>
          </a:p>
          <a:p>
            <a:pPr marL="285750" indent="-285750" algn="ctr">
              <a:buFont typeface="Arial" panose="020B0604020202020204" pitchFamily="34" charset="0"/>
              <a:buChar char="•"/>
            </a:pPr>
            <a:r>
              <a:rPr lang="en-US" sz="2800" dirty="0">
                <a:solidFill>
                  <a:schemeClr val="bg1"/>
                </a:solidFill>
              </a:rPr>
              <a:t>All Volunteer led</a:t>
            </a:r>
          </a:p>
          <a:p>
            <a:pPr algn="ctr"/>
            <a:endParaRPr lang="en-US" dirty="0">
              <a:solidFill>
                <a:schemeClr val="bg1"/>
              </a:solidFill>
            </a:endParaRPr>
          </a:p>
        </p:txBody>
      </p:sp>
    </p:spTree>
    <p:extLst>
      <p:ext uri="{BB962C8B-B14F-4D97-AF65-F5344CB8AC3E}">
        <p14:creationId xmlns:p14="http://schemas.microsoft.com/office/powerpoint/2010/main" val="31266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7DACAE-19F5-4525-813C-2404A5E10C6A}"/>
              </a:ext>
            </a:extLst>
          </p:cNvPr>
          <p:cNvSpPr>
            <a:spLocks noGrp="1"/>
          </p:cNvSpPr>
          <p:nvPr>
            <p:ph sz="half" idx="1"/>
          </p:nvPr>
        </p:nvSpPr>
        <p:spPr>
          <a:xfrm>
            <a:off x="294692" y="3019034"/>
            <a:ext cx="4936369" cy="3615267"/>
          </a:xfrm>
        </p:spPr>
        <p:txBody>
          <a:bodyPr>
            <a:normAutofit/>
          </a:bodyPr>
          <a:lstStyle/>
          <a:p>
            <a:r>
              <a:rPr lang="en-US" sz="2400" dirty="0">
                <a:solidFill>
                  <a:schemeClr val="bg1"/>
                </a:solidFill>
              </a:rPr>
              <a:t>$25 million investment</a:t>
            </a:r>
          </a:p>
          <a:p>
            <a:r>
              <a:rPr lang="en-US" sz="2400" dirty="0">
                <a:solidFill>
                  <a:schemeClr val="bg1"/>
                </a:solidFill>
              </a:rPr>
              <a:t>130 Single Family homes in our target area. </a:t>
            </a:r>
          </a:p>
          <a:p>
            <a:r>
              <a:rPr lang="en-US" sz="2400" dirty="0">
                <a:solidFill>
                  <a:schemeClr val="bg1"/>
                </a:solidFill>
              </a:rPr>
              <a:t>Homes starting around $300,000</a:t>
            </a:r>
          </a:p>
          <a:p>
            <a:r>
              <a:rPr lang="en-US" sz="2400" dirty="0">
                <a:solidFill>
                  <a:schemeClr val="bg1"/>
                </a:solidFill>
              </a:rPr>
              <a:t>Breaking ground April/May 2022</a:t>
            </a:r>
          </a:p>
        </p:txBody>
      </p:sp>
      <p:pic>
        <p:nvPicPr>
          <p:cNvPr id="6" name="Picture 5">
            <a:extLst>
              <a:ext uri="{FF2B5EF4-FFF2-40B4-BE49-F238E27FC236}">
                <a16:creationId xmlns:a16="http://schemas.microsoft.com/office/drawing/2014/main" id="{2B7145E6-F263-4EFF-BB22-40F43ACACCD4}"/>
              </a:ext>
            </a:extLst>
          </p:cNvPr>
          <p:cNvPicPr>
            <a:picLocks noChangeAspect="1"/>
          </p:cNvPicPr>
          <p:nvPr/>
        </p:nvPicPr>
        <p:blipFill>
          <a:blip r:embed="rId2"/>
          <a:stretch>
            <a:fillRect/>
          </a:stretch>
        </p:blipFill>
        <p:spPr>
          <a:xfrm>
            <a:off x="5484812" y="120994"/>
            <a:ext cx="6629400" cy="6629400"/>
          </a:xfrm>
          <a:prstGeom prst="rect">
            <a:avLst/>
          </a:prstGeom>
        </p:spPr>
      </p:pic>
      <p:pic>
        <p:nvPicPr>
          <p:cNvPr id="1026" name="Picture 2" descr="Ashton Woods Homes (@AshtonWoods) / Twitter">
            <a:extLst>
              <a:ext uri="{FF2B5EF4-FFF2-40B4-BE49-F238E27FC236}">
                <a16:creationId xmlns:a16="http://schemas.microsoft.com/office/drawing/2014/main" id="{8D44AD43-B58A-4CE6-AA6C-33CF6C037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5" t="31111" r="3311" b="27777"/>
          <a:stretch/>
        </p:blipFill>
        <p:spPr bwMode="auto">
          <a:xfrm>
            <a:off x="40941" y="107606"/>
            <a:ext cx="6248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58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to Bartow County, Georgia">
            <a:extLst>
              <a:ext uri="{FF2B5EF4-FFF2-40B4-BE49-F238E27FC236}">
                <a16:creationId xmlns:a16="http://schemas.microsoft.com/office/drawing/2014/main" id="{09D51C40-CEF1-4A5C-8721-E4FDFC40C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487" y="819150"/>
            <a:ext cx="2609850" cy="26098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8D47187-E8F0-4523-80EA-7A5D52B98723}"/>
              </a:ext>
            </a:extLst>
          </p:cNvPr>
          <p:cNvSpPr>
            <a:spLocks noGrp="1"/>
          </p:cNvSpPr>
          <p:nvPr>
            <p:ph sz="half" idx="1"/>
          </p:nvPr>
        </p:nvSpPr>
        <p:spPr>
          <a:xfrm>
            <a:off x="2383819" y="3990999"/>
            <a:ext cx="7421185" cy="2833331"/>
          </a:xfrm>
        </p:spPr>
        <p:txBody>
          <a:bodyPr>
            <a:normAutofit/>
          </a:bodyPr>
          <a:lstStyle/>
          <a:p>
            <a:pPr marL="0" indent="0" algn="ctr">
              <a:buNone/>
            </a:pPr>
            <a:r>
              <a:rPr lang="en-US" sz="2400" dirty="0">
                <a:solidFill>
                  <a:schemeClr val="bg1"/>
                </a:solidFill>
              </a:rPr>
              <a:t>PATRICK NELSON</a:t>
            </a:r>
          </a:p>
          <a:p>
            <a:pPr marL="0" indent="0" algn="ctr">
              <a:buNone/>
            </a:pPr>
            <a:r>
              <a:rPr lang="en-US" sz="2400" dirty="0">
                <a:solidFill>
                  <a:schemeClr val="bg1"/>
                </a:solidFill>
              </a:rPr>
              <a:t>REDEVELOPMENT COORDINATOR</a:t>
            </a:r>
          </a:p>
          <a:p>
            <a:pPr marL="0" indent="0" algn="ctr">
              <a:buNone/>
            </a:pPr>
            <a:r>
              <a:rPr lang="en-US" sz="2400" dirty="0">
                <a:solidFill>
                  <a:schemeClr val="bg1"/>
                </a:solidFill>
              </a:rPr>
              <a:t>770-974-0570</a:t>
            </a:r>
          </a:p>
          <a:p>
            <a:pPr marL="0" indent="0" algn="ctr">
              <a:buNone/>
            </a:pPr>
            <a:r>
              <a:rPr lang="en-US" sz="2400" dirty="0">
                <a:solidFill>
                  <a:schemeClr val="bg1"/>
                </a:solidFill>
              </a:rPr>
              <a:t>NELSONP@BARTOWCOUNTYGA.GOV</a:t>
            </a:r>
          </a:p>
          <a:p>
            <a:pPr marL="0" indent="0" algn="ctr">
              <a:buNone/>
            </a:pPr>
            <a:endParaRPr lang="en-US" sz="2400" dirty="0">
              <a:solidFill>
                <a:schemeClr val="bg1"/>
              </a:solidFill>
            </a:endParaRPr>
          </a:p>
        </p:txBody>
      </p:sp>
      <p:cxnSp>
        <p:nvCxnSpPr>
          <p:cNvPr id="5" name="Straight Connector 4">
            <a:extLst>
              <a:ext uri="{FF2B5EF4-FFF2-40B4-BE49-F238E27FC236}">
                <a16:creationId xmlns:a16="http://schemas.microsoft.com/office/drawing/2014/main" id="{C34B69D3-F6C4-4A32-BB9D-D88EDE8578BB}"/>
              </a:ext>
            </a:extLst>
          </p:cNvPr>
          <p:cNvCxnSpPr>
            <a:cxnSpLocks/>
          </p:cNvCxnSpPr>
          <p:nvPr/>
        </p:nvCxnSpPr>
        <p:spPr>
          <a:xfrm>
            <a:off x="1027111" y="3810000"/>
            <a:ext cx="101346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50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Prestwick Development Company</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360501" y="224875"/>
            <a:ext cx="1358922" cy="1564819"/>
          </a:xfrm>
        </p:spPr>
      </p:pic>
      <p:sp>
        <p:nvSpPr>
          <p:cNvPr id="12" name="Subtitle 2"/>
          <p:cNvSpPr txBox="1">
            <a:spLocks/>
          </p:cNvSpPr>
          <p:nvPr/>
        </p:nvSpPr>
        <p:spPr>
          <a:xfrm>
            <a:off x="2437765" y="7481130"/>
            <a:ext cx="3123386" cy="1599783"/>
          </a:xfrm>
          <a:prstGeom prst="rect">
            <a:avLst/>
          </a:prstGeom>
        </p:spPr>
        <p:txBody>
          <a:bodyPr vert="horz" lIns="91416" tIns="45708" rIns="91416" bIns="45708"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3199" dirty="0">
              <a:solidFill>
                <a:schemeClr val="bg1"/>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6133" y="1892940"/>
            <a:ext cx="3209224" cy="186505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804797" y="1905163"/>
            <a:ext cx="3265935" cy="1852827"/>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5013" y="8385397"/>
            <a:ext cx="1265577" cy="980371"/>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3279" y="8385439"/>
            <a:ext cx="1294157" cy="980329"/>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0175" y="8380969"/>
            <a:ext cx="1180999" cy="984798"/>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8945" y="8380969"/>
            <a:ext cx="1326460" cy="984798"/>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89816" y="8397180"/>
            <a:ext cx="1116166" cy="968588"/>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7830738" y="4049236"/>
            <a:ext cx="3209224" cy="1971027"/>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04797" y="4049237"/>
            <a:ext cx="3265935" cy="1971027"/>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62943" y="4049237"/>
            <a:ext cx="3215604" cy="1971027"/>
          </a:xfrm>
          <a:prstGeom prst="rect">
            <a:avLst/>
          </a:prstGeom>
          <a:ln>
            <a:solidFill>
              <a:schemeClr val="tx1"/>
            </a:solidFill>
          </a:ln>
        </p:spPr>
      </p:pic>
      <p:pic>
        <p:nvPicPr>
          <p:cNvPr id="3" name="Picture 2"/>
          <p:cNvPicPr>
            <a:picLocks noChangeAspect="1"/>
          </p:cNvPicPr>
          <p:nvPr/>
        </p:nvPicPr>
        <p:blipFill rotWithShape="1">
          <a:blip r:embed="rId13"/>
          <a:srcRect r="28571"/>
          <a:stretch/>
        </p:blipFill>
        <p:spPr>
          <a:xfrm>
            <a:off x="7830738" y="1892940"/>
            <a:ext cx="3199269" cy="1877787"/>
          </a:xfrm>
          <a:prstGeom prst="rect">
            <a:avLst/>
          </a:prstGeom>
          <a:ln>
            <a:solidFill>
              <a:schemeClr val="tx1"/>
            </a:solidFill>
          </a:ln>
          <a:effectLst>
            <a:outerShdw blurRad="50800" dist="38100" dir="2700000" algn="ctr" rotWithShape="0">
              <a:schemeClr val="tx1">
                <a:alpha val="40000"/>
              </a:schemeClr>
            </a:outerShdw>
          </a:effectLst>
        </p:spPr>
      </p:pic>
      <p:sp>
        <p:nvSpPr>
          <p:cNvPr id="22" name="Title 1">
            <a:extLst>
              <a:ext uri="{FF2B5EF4-FFF2-40B4-BE49-F238E27FC236}">
                <a16:creationId xmlns:a16="http://schemas.microsoft.com/office/drawing/2014/main" id="{99E2809C-9F71-43CA-B531-CAC81EE581BF}"/>
              </a:ext>
            </a:extLst>
          </p:cNvPr>
          <p:cNvSpPr txBox="1">
            <a:spLocks/>
          </p:cNvSpPr>
          <p:nvPr/>
        </p:nvSpPr>
        <p:spPr>
          <a:xfrm>
            <a:off x="730666" y="157328"/>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a:ln>
                  <a:noFill/>
                </a:ln>
                <a:solidFill>
                  <a:srgbClr val="000000">
                    <a:lumMod val="75000"/>
                    <a:lumOff val="25000"/>
                  </a:srgbClr>
                </a:solidFill>
                <a:effectLst/>
                <a:uLnTx/>
                <a:uFillTx/>
                <a:latin typeface="Calibri Light" panose="020F0302020204030204"/>
                <a:ea typeface="+mj-ea"/>
                <a:cs typeface="+mj-cs"/>
              </a:rPr>
              <a:t>Prestwick Development Company</a:t>
            </a:r>
            <a:endParaRPr kumimoji="0" lang="en-US"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endParaRPr>
          </a:p>
        </p:txBody>
      </p:sp>
      <p:cxnSp>
        <p:nvCxnSpPr>
          <p:cNvPr id="6" name="Straight Connector 5">
            <a:extLst>
              <a:ext uri="{FF2B5EF4-FFF2-40B4-BE49-F238E27FC236}">
                <a16:creationId xmlns:a16="http://schemas.microsoft.com/office/drawing/2014/main" id="{C4920FF4-44EA-482A-871B-E2DA04F100B3}"/>
              </a:ext>
            </a:extLst>
          </p:cNvPr>
          <p:cNvCxnSpPr/>
          <p:nvPr/>
        </p:nvCxnSpPr>
        <p:spPr>
          <a:xfrm>
            <a:off x="804797" y="1608085"/>
            <a:ext cx="955570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B1B021F-5D9A-421A-9395-01A38F52A0A6}"/>
              </a:ext>
            </a:extLst>
          </p:cNvPr>
          <p:cNvSpPr/>
          <p:nvPr/>
        </p:nvSpPr>
        <p:spPr>
          <a:xfrm>
            <a:off x="0" y="6477000"/>
            <a:ext cx="1218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ACDCBC-010B-46A1-A37F-793559BDDFC4}"/>
              </a:ext>
            </a:extLst>
          </p:cNvPr>
          <p:cNvSpPr/>
          <p:nvPr/>
        </p:nvSpPr>
        <p:spPr>
          <a:xfrm>
            <a:off x="0" y="6400800"/>
            <a:ext cx="12188825" cy="76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5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0012" y="838200"/>
            <a:ext cx="8532178" cy="1507067"/>
          </a:xfrm>
        </p:spPr>
        <p:txBody>
          <a:bodyPr>
            <a:normAutofit/>
          </a:bodyPr>
          <a:lstStyle/>
          <a:p>
            <a:r>
              <a:rPr lang="en-US" sz="3999" b="1" dirty="0">
                <a:solidFill>
                  <a:schemeClr val="bg2">
                    <a:lumMod val="75000"/>
                  </a:schemeClr>
                </a:solidFill>
              </a:rPr>
              <a:t>Company Overview</a:t>
            </a:r>
          </a:p>
        </p:txBody>
      </p:sp>
      <p:sp>
        <p:nvSpPr>
          <p:cNvPr id="3" name="Content Placeholder 2"/>
          <p:cNvSpPr>
            <a:spLocks noGrp="1"/>
          </p:cNvSpPr>
          <p:nvPr>
            <p:ph idx="1"/>
          </p:nvPr>
        </p:nvSpPr>
        <p:spPr>
          <a:xfrm>
            <a:off x="1066521" y="2057400"/>
            <a:ext cx="10055781" cy="4369201"/>
          </a:xfrm>
        </p:spPr>
        <p:txBody>
          <a:bodyPr>
            <a:normAutofit/>
          </a:bodyPr>
          <a:lstStyle/>
          <a:p>
            <a:pPr algn="just"/>
            <a:r>
              <a:rPr lang="en-US" sz="2399" dirty="0">
                <a:ea typeface="Cambria Math" panose="02040503050406030204" pitchFamily="18" charset="0"/>
                <a:cs typeface="Arial" panose="020B0604020202020204" pitchFamily="34" charset="0"/>
              </a:rPr>
              <a:t>Prestwick Companies is a development and real estate investment group that specializes in tax credit and market rate multifamily housing. Prestwick develops and renovates both family and senior housing communities.  The company is  located in the Southeastern United States and has completed 50+ communities since 2008.  Prestwick has completed approximately 6,000 units in the state of Georgia.</a:t>
            </a:r>
          </a:p>
          <a:p>
            <a:endParaRPr lang="en-US" sz="2399" dirty="0">
              <a:latin typeface="Franklin Gothic Book" panose="020B0503020102020204" pitchFamily="34" charset="0"/>
              <a:ea typeface="Cambria Math" panose="02040503050406030204" pitchFamily="18" charset="0"/>
              <a:cs typeface="Arial" panose="020B0604020202020204" pitchFamily="34" charset="0"/>
            </a:endParaRPr>
          </a:p>
          <a:p>
            <a:endParaRPr lang="en-US" sz="3599" dirty="0"/>
          </a:p>
        </p:txBody>
      </p:sp>
      <p:cxnSp>
        <p:nvCxnSpPr>
          <p:cNvPr id="5" name="Straight Connector 4">
            <a:extLst>
              <a:ext uri="{FF2B5EF4-FFF2-40B4-BE49-F238E27FC236}">
                <a16:creationId xmlns:a16="http://schemas.microsoft.com/office/drawing/2014/main" id="{2AEDCD6A-FB91-4BFC-8A2A-4E587DFFE385}"/>
              </a:ext>
            </a:extLst>
          </p:cNvPr>
          <p:cNvCxnSpPr/>
          <p:nvPr/>
        </p:nvCxnSpPr>
        <p:spPr>
          <a:xfrm>
            <a:off x="1446212" y="2057400"/>
            <a:ext cx="9525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Content Placeholder 4">
            <a:extLst>
              <a:ext uri="{FF2B5EF4-FFF2-40B4-BE49-F238E27FC236}">
                <a16:creationId xmlns:a16="http://schemas.microsoft.com/office/drawing/2014/main" id="{F00FB65E-3C02-495A-ABF8-C5858F71F1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42841" y="228778"/>
            <a:ext cx="1358922" cy="1564819"/>
          </a:xfrm>
          <a:prstGeom prst="rect">
            <a:avLst/>
          </a:prstGeom>
        </p:spPr>
      </p:pic>
      <p:sp>
        <p:nvSpPr>
          <p:cNvPr id="7" name="Rectangle 6">
            <a:extLst>
              <a:ext uri="{FF2B5EF4-FFF2-40B4-BE49-F238E27FC236}">
                <a16:creationId xmlns:a16="http://schemas.microsoft.com/office/drawing/2014/main" id="{1781E299-8A1C-47AA-BEF0-A01ACEBB0698}"/>
              </a:ext>
            </a:extLst>
          </p:cNvPr>
          <p:cNvSpPr/>
          <p:nvPr/>
        </p:nvSpPr>
        <p:spPr>
          <a:xfrm>
            <a:off x="0" y="6477000"/>
            <a:ext cx="1218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49E485-7BAE-42FB-A55D-2F260F9263FB}"/>
              </a:ext>
            </a:extLst>
          </p:cNvPr>
          <p:cNvSpPr/>
          <p:nvPr/>
        </p:nvSpPr>
        <p:spPr>
          <a:xfrm>
            <a:off x="0" y="6400800"/>
            <a:ext cx="12188825" cy="76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76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5000">
              <a:schemeClr val="tx1"/>
            </a:gs>
            <a:gs pos="10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7548-120A-4BE8-803C-33E0AFC515F2}"/>
              </a:ext>
            </a:extLst>
          </p:cNvPr>
          <p:cNvSpPr>
            <a:spLocks noGrp="1"/>
          </p:cNvSpPr>
          <p:nvPr>
            <p:ph type="title"/>
          </p:nvPr>
        </p:nvSpPr>
        <p:spPr>
          <a:xfrm>
            <a:off x="1036049" y="395768"/>
            <a:ext cx="10055781" cy="1450379"/>
          </a:xfrm>
        </p:spPr>
        <p:txBody>
          <a:bodyPr/>
          <a:lstStyle/>
          <a:p>
            <a:r>
              <a:rPr lang="en-US" dirty="0"/>
              <a:t>Chadwick</a:t>
            </a:r>
          </a:p>
        </p:txBody>
      </p:sp>
      <p:pic>
        <p:nvPicPr>
          <p:cNvPr id="5" name="Picture 4">
            <a:extLst>
              <a:ext uri="{FF2B5EF4-FFF2-40B4-BE49-F238E27FC236}">
                <a16:creationId xmlns:a16="http://schemas.microsoft.com/office/drawing/2014/main" id="{0C47CBD7-58C1-4A3E-9868-FBCF6F25B1BB}"/>
              </a:ext>
            </a:extLst>
          </p:cNvPr>
          <p:cNvPicPr>
            <a:picLocks noChangeAspect="1"/>
          </p:cNvPicPr>
          <p:nvPr/>
        </p:nvPicPr>
        <p:blipFill rotWithShape="1">
          <a:blip r:embed="rId2"/>
          <a:srcRect l="5434" t="11449" r="63152" b="12029"/>
          <a:stretch/>
        </p:blipFill>
        <p:spPr>
          <a:xfrm>
            <a:off x="4512178" y="723083"/>
            <a:ext cx="7676647" cy="5411833"/>
          </a:xfrm>
          <a:prstGeom prst="rect">
            <a:avLst/>
          </a:prstGeom>
        </p:spPr>
      </p:pic>
      <p:sp>
        <p:nvSpPr>
          <p:cNvPr id="3" name="Content Placeholder 2">
            <a:extLst>
              <a:ext uri="{FF2B5EF4-FFF2-40B4-BE49-F238E27FC236}">
                <a16:creationId xmlns:a16="http://schemas.microsoft.com/office/drawing/2014/main" id="{D05EA123-C808-4D8A-B13F-63831C963EF7}"/>
              </a:ext>
            </a:extLst>
          </p:cNvPr>
          <p:cNvSpPr>
            <a:spLocks noGrp="1"/>
          </p:cNvSpPr>
          <p:nvPr>
            <p:ph idx="1"/>
          </p:nvPr>
        </p:nvSpPr>
        <p:spPr>
          <a:xfrm>
            <a:off x="150812" y="1417844"/>
            <a:ext cx="10055781" cy="4022312"/>
          </a:xfrm>
        </p:spPr>
        <p:txBody>
          <a:bodyPr/>
          <a:lstStyle/>
          <a:p>
            <a:pPr>
              <a:buClr>
                <a:schemeClr val="bg2">
                  <a:lumMod val="75000"/>
                </a:schemeClr>
              </a:buClr>
              <a:buFont typeface="Arial" panose="020B0604020202020204" pitchFamily="34" charset="0"/>
              <a:buChar char="•"/>
            </a:pPr>
            <a:r>
              <a:rPr lang="en-US" dirty="0"/>
              <a:t>150 Affordable/Workforce Units</a:t>
            </a:r>
          </a:p>
          <a:p>
            <a:pPr>
              <a:buClr>
                <a:schemeClr val="bg2">
                  <a:lumMod val="75000"/>
                </a:schemeClr>
              </a:buClr>
              <a:buFont typeface="Arial" panose="020B0604020202020204" pitchFamily="34" charset="0"/>
              <a:buChar char="•"/>
            </a:pPr>
            <a:r>
              <a:rPr lang="en-US" dirty="0"/>
              <a:t>$40M TDC</a:t>
            </a:r>
          </a:p>
          <a:p>
            <a:pPr>
              <a:buClr>
                <a:schemeClr val="bg2">
                  <a:lumMod val="75000"/>
                </a:schemeClr>
              </a:buClr>
              <a:buFont typeface="Arial" panose="020B0604020202020204" pitchFamily="34" charset="0"/>
              <a:buChar char="•"/>
            </a:pPr>
            <a:r>
              <a:rPr lang="en-US" dirty="0"/>
              <a:t>Rents $680-$1,200</a:t>
            </a:r>
          </a:p>
          <a:p>
            <a:pPr>
              <a:buClr>
                <a:schemeClr val="bg2">
                  <a:lumMod val="75000"/>
                </a:schemeClr>
              </a:buClr>
              <a:buFont typeface="Arial" panose="020B0604020202020204" pitchFamily="34" charset="0"/>
              <a:buChar char="•"/>
            </a:pPr>
            <a:r>
              <a:rPr lang="en-US" dirty="0"/>
              <a:t>Construction Completion 2023</a:t>
            </a:r>
          </a:p>
          <a:p>
            <a:pPr>
              <a:buClr>
                <a:schemeClr val="bg2">
                  <a:lumMod val="75000"/>
                </a:schemeClr>
              </a:buClr>
              <a:buFont typeface="Arial" panose="020B0604020202020204" pitchFamily="34" charset="0"/>
              <a:buChar char="•"/>
            </a:pPr>
            <a:r>
              <a:rPr lang="en-US" dirty="0"/>
              <a:t>Tax Exempt Bonds and 4% LIHTC</a:t>
            </a:r>
          </a:p>
        </p:txBody>
      </p:sp>
      <p:sp>
        <p:nvSpPr>
          <p:cNvPr id="6" name="Title 1">
            <a:extLst>
              <a:ext uri="{FF2B5EF4-FFF2-40B4-BE49-F238E27FC236}">
                <a16:creationId xmlns:a16="http://schemas.microsoft.com/office/drawing/2014/main" id="{B202A734-858E-415E-BF15-4BD7BAB7186A}"/>
              </a:ext>
            </a:extLst>
          </p:cNvPr>
          <p:cNvSpPr txBox="1">
            <a:spLocks/>
          </p:cNvSpPr>
          <p:nvPr/>
        </p:nvSpPr>
        <p:spPr>
          <a:xfrm>
            <a:off x="148193" y="1090151"/>
            <a:ext cx="10058400" cy="1450757"/>
          </a:xfrm>
          <a:prstGeom prst="rect">
            <a:avLst/>
          </a:prstGeom>
          <a:effectLst/>
        </p:spPr>
        <p:txBody>
          <a:bodyPr vert="horz" lIns="91440" tIns="45720" rIns="91440" bIns="45720" rtlCol="0" anchor="ctr">
            <a:normAutofit/>
          </a:bodyPr>
          <a:lstStyle>
            <a:lvl1pPr algn="l" defTabSz="457063" rtl="0" eaLnBrk="1" latinLnBrk="0" hangingPunct="1">
              <a:spcBef>
                <a:spcPct val="0"/>
              </a:spcBef>
              <a:buNone/>
              <a:defRPr sz="35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2">
                    <a:lumMod val="75000"/>
                  </a:schemeClr>
                </a:solidFill>
              </a:rPr>
              <a:t>Chadwick</a:t>
            </a:r>
          </a:p>
        </p:txBody>
      </p:sp>
      <p:cxnSp>
        <p:nvCxnSpPr>
          <p:cNvPr id="7" name="Straight Connector 6">
            <a:extLst>
              <a:ext uri="{FF2B5EF4-FFF2-40B4-BE49-F238E27FC236}">
                <a16:creationId xmlns:a16="http://schemas.microsoft.com/office/drawing/2014/main" id="{0138F080-0ADD-40BB-BD4E-AD37B1C9D65C}"/>
              </a:ext>
            </a:extLst>
          </p:cNvPr>
          <p:cNvCxnSpPr/>
          <p:nvPr/>
        </p:nvCxnSpPr>
        <p:spPr>
          <a:xfrm>
            <a:off x="148193" y="2209800"/>
            <a:ext cx="4363985"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93DCFBC9-3045-4DB0-8557-F0AC376F5B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112" y="4667293"/>
            <a:ext cx="1358922" cy="1564819"/>
          </a:xfrm>
          <a:prstGeom prst="rect">
            <a:avLst/>
          </a:prstGeom>
        </p:spPr>
      </p:pic>
      <p:sp>
        <p:nvSpPr>
          <p:cNvPr id="9" name="Rectangle 8">
            <a:extLst>
              <a:ext uri="{FF2B5EF4-FFF2-40B4-BE49-F238E27FC236}">
                <a16:creationId xmlns:a16="http://schemas.microsoft.com/office/drawing/2014/main" id="{DCF82D17-04B9-4CFF-9B60-C73DA54D82ED}"/>
              </a:ext>
            </a:extLst>
          </p:cNvPr>
          <p:cNvSpPr/>
          <p:nvPr/>
        </p:nvSpPr>
        <p:spPr>
          <a:xfrm>
            <a:off x="0" y="6477000"/>
            <a:ext cx="1218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EB7678-B3C4-4E84-94B8-30B34BE3A55F}"/>
              </a:ext>
            </a:extLst>
          </p:cNvPr>
          <p:cNvSpPr/>
          <p:nvPr/>
        </p:nvSpPr>
        <p:spPr>
          <a:xfrm>
            <a:off x="0" y="6400800"/>
            <a:ext cx="12188825" cy="76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3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5000">
              <a:schemeClr val="tx1"/>
            </a:gs>
            <a:gs pos="10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50C18-188E-4D1E-9239-3D9957FCCA91}"/>
              </a:ext>
            </a:extLst>
          </p:cNvPr>
          <p:cNvPicPr>
            <a:picLocks noChangeAspect="1"/>
          </p:cNvPicPr>
          <p:nvPr/>
        </p:nvPicPr>
        <p:blipFill rotWithShape="1">
          <a:blip r:embed="rId2"/>
          <a:srcRect l="4022" t="7586" r="54348" b="14734"/>
          <a:stretch/>
        </p:blipFill>
        <p:spPr>
          <a:xfrm>
            <a:off x="172233" y="146629"/>
            <a:ext cx="7043376" cy="3696393"/>
          </a:xfrm>
          <a:prstGeom prst="rect">
            <a:avLst/>
          </a:prstGeom>
        </p:spPr>
      </p:pic>
      <p:pic>
        <p:nvPicPr>
          <p:cNvPr id="7" name="Picture 6">
            <a:extLst>
              <a:ext uri="{FF2B5EF4-FFF2-40B4-BE49-F238E27FC236}">
                <a16:creationId xmlns:a16="http://schemas.microsoft.com/office/drawing/2014/main" id="{33A6306A-D297-4E6F-A44C-064C20558F48}"/>
              </a:ext>
            </a:extLst>
          </p:cNvPr>
          <p:cNvPicPr>
            <a:picLocks noChangeAspect="1"/>
          </p:cNvPicPr>
          <p:nvPr/>
        </p:nvPicPr>
        <p:blipFill rotWithShape="1">
          <a:blip r:embed="rId3"/>
          <a:srcRect l="3695" t="7971" r="54891" b="9710"/>
          <a:stretch/>
        </p:blipFill>
        <p:spPr>
          <a:xfrm>
            <a:off x="5418728" y="2586075"/>
            <a:ext cx="6597864" cy="3688570"/>
          </a:xfrm>
          <a:prstGeom prst="rect">
            <a:avLst/>
          </a:prstGeom>
        </p:spPr>
      </p:pic>
      <p:pic>
        <p:nvPicPr>
          <p:cNvPr id="9" name="Content Placeholder 4">
            <a:extLst>
              <a:ext uri="{FF2B5EF4-FFF2-40B4-BE49-F238E27FC236}">
                <a16:creationId xmlns:a16="http://schemas.microsoft.com/office/drawing/2014/main" id="{D79C519E-18B1-42ED-A6FC-57AC4F875341}"/>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0360501" y="224875"/>
            <a:ext cx="1358922" cy="1564819"/>
          </a:xfrm>
        </p:spPr>
      </p:pic>
      <p:sp>
        <p:nvSpPr>
          <p:cNvPr id="10" name="Rectangle 9">
            <a:extLst>
              <a:ext uri="{FF2B5EF4-FFF2-40B4-BE49-F238E27FC236}">
                <a16:creationId xmlns:a16="http://schemas.microsoft.com/office/drawing/2014/main" id="{AD75A5B9-3540-4B5D-A1C1-B0E54FC61F38}"/>
              </a:ext>
            </a:extLst>
          </p:cNvPr>
          <p:cNvSpPr/>
          <p:nvPr/>
        </p:nvSpPr>
        <p:spPr>
          <a:xfrm>
            <a:off x="0" y="6477000"/>
            <a:ext cx="1218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BEBC19-FB13-4A69-9374-0CABCFA0744A}"/>
              </a:ext>
            </a:extLst>
          </p:cNvPr>
          <p:cNvSpPr/>
          <p:nvPr/>
        </p:nvSpPr>
        <p:spPr>
          <a:xfrm>
            <a:off x="0" y="6400800"/>
            <a:ext cx="12188825" cy="76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01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5000">
              <a:schemeClr val="tx1"/>
            </a:gs>
            <a:gs pos="10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B14D23-FD91-4473-8595-109CAA4A24FB}"/>
              </a:ext>
            </a:extLst>
          </p:cNvPr>
          <p:cNvPicPr>
            <a:picLocks noChangeAspect="1"/>
          </p:cNvPicPr>
          <p:nvPr/>
        </p:nvPicPr>
        <p:blipFill rotWithShape="1">
          <a:blip r:embed="rId2"/>
          <a:srcRect b="19685"/>
          <a:stretch/>
        </p:blipFill>
        <p:spPr>
          <a:xfrm>
            <a:off x="3216128" y="2291266"/>
            <a:ext cx="8760718" cy="3869869"/>
          </a:xfrm>
          <a:prstGeom prst="rect">
            <a:avLst/>
          </a:prstGeom>
        </p:spPr>
      </p:pic>
      <p:pic>
        <p:nvPicPr>
          <p:cNvPr id="4" name="Picture 3" descr="A picture containing building, outdoor, flower&#10;&#10;Description automatically generated">
            <a:extLst>
              <a:ext uri="{FF2B5EF4-FFF2-40B4-BE49-F238E27FC236}">
                <a16:creationId xmlns:a16="http://schemas.microsoft.com/office/drawing/2014/main" id="{8794D014-3C7C-4F37-A1F8-4B746898A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78" y="71091"/>
            <a:ext cx="5882434" cy="3938779"/>
          </a:xfrm>
          <a:prstGeom prst="rect">
            <a:avLst/>
          </a:prstGeom>
        </p:spPr>
      </p:pic>
      <p:pic>
        <p:nvPicPr>
          <p:cNvPr id="5" name="Content Placeholder 4">
            <a:extLst>
              <a:ext uri="{FF2B5EF4-FFF2-40B4-BE49-F238E27FC236}">
                <a16:creationId xmlns:a16="http://schemas.microsoft.com/office/drawing/2014/main" id="{6AD6771C-A534-46F4-90A0-6F2D6B105B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0501" y="224875"/>
            <a:ext cx="1358922" cy="1564819"/>
          </a:xfrm>
          <a:prstGeom prst="rect">
            <a:avLst/>
          </a:prstGeom>
        </p:spPr>
      </p:pic>
      <p:sp>
        <p:nvSpPr>
          <p:cNvPr id="6" name="Title 1">
            <a:extLst>
              <a:ext uri="{FF2B5EF4-FFF2-40B4-BE49-F238E27FC236}">
                <a16:creationId xmlns:a16="http://schemas.microsoft.com/office/drawing/2014/main" id="{F5229443-4D63-4921-A59B-512D964ABB78}"/>
              </a:ext>
            </a:extLst>
          </p:cNvPr>
          <p:cNvSpPr txBox="1">
            <a:spLocks/>
          </p:cNvSpPr>
          <p:nvPr/>
        </p:nvSpPr>
        <p:spPr>
          <a:xfrm>
            <a:off x="6606445" y="589723"/>
            <a:ext cx="3203019" cy="1450757"/>
          </a:xfrm>
          <a:prstGeom prst="rect">
            <a:avLst/>
          </a:prstGeom>
          <a:effectLst/>
        </p:spPr>
        <p:txBody>
          <a:bodyPr vert="horz" lIns="91440" tIns="45720" rIns="91440" bIns="45720" rtlCol="0" anchor="ctr">
            <a:normAutofit/>
          </a:bodyPr>
          <a:lstStyle>
            <a:lvl1pPr algn="l" defTabSz="457063" rtl="0" eaLnBrk="1" latinLnBrk="0" hangingPunct="1">
              <a:spcBef>
                <a:spcPct val="0"/>
              </a:spcBef>
              <a:buNone/>
              <a:defRPr sz="35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2">
                    <a:lumMod val="75000"/>
                  </a:schemeClr>
                </a:solidFill>
              </a:rPr>
              <a:t>Brentwood</a:t>
            </a:r>
          </a:p>
        </p:txBody>
      </p:sp>
      <p:sp>
        <p:nvSpPr>
          <p:cNvPr id="3" name="Rectangle 2">
            <a:extLst>
              <a:ext uri="{FF2B5EF4-FFF2-40B4-BE49-F238E27FC236}">
                <a16:creationId xmlns:a16="http://schemas.microsoft.com/office/drawing/2014/main" id="{80C8172B-E6AD-43C8-AC5A-60FD2FCEE468}"/>
              </a:ext>
            </a:extLst>
          </p:cNvPr>
          <p:cNvSpPr/>
          <p:nvPr/>
        </p:nvSpPr>
        <p:spPr>
          <a:xfrm>
            <a:off x="0" y="6477000"/>
            <a:ext cx="1218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A5BC00-6698-4B7A-B5CE-24B996D8D970}"/>
              </a:ext>
            </a:extLst>
          </p:cNvPr>
          <p:cNvSpPr/>
          <p:nvPr/>
        </p:nvSpPr>
        <p:spPr>
          <a:xfrm>
            <a:off x="0" y="6400800"/>
            <a:ext cx="12188825" cy="76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33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5000">
              <a:schemeClr val="tx1"/>
            </a:gs>
            <a:gs pos="100000">
              <a:schemeClr val="tx1">
                <a:lumMod val="95000"/>
              </a:schemeClr>
            </a:gs>
            <a:gs pos="100000">
              <a:srgbClr val="CC9900"/>
            </a:gs>
          </a:gsLst>
          <a:lin ang="6120000" scaled="1"/>
          <a:tileRect/>
        </a:gradFill>
        <a:effectLst/>
      </p:bgPr>
    </p:bg>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7911" y="2005151"/>
            <a:ext cx="2473001" cy="2847698"/>
          </a:xfrm>
          <a:prstGeom prst="rect">
            <a:avLst/>
          </a:prstGeom>
        </p:spPr>
      </p:pic>
      <p:sp>
        <p:nvSpPr>
          <p:cNvPr id="2" name="TextBox 1">
            <a:extLst>
              <a:ext uri="{FF2B5EF4-FFF2-40B4-BE49-F238E27FC236}">
                <a16:creationId xmlns:a16="http://schemas.microsoft.com/office/drawing/2014/main" id="{D21C73B8-B80F-4FE7-BE54-A98571F8061E}"/>
              </a:ext>
            </a:extLst>
          </p:cNvPr>
          <p:cNvSpPr txBox="1"/>
          <p:nvPr/>
        </p:nvSpPr>
        <p:spPr>
          <a:xfrm>
            <a:off x="901322" y="5715000"/>
            <a:ext cx="10386177" cy="523220"/>
          </a:xfrm>
          <a:prstGeom prst="rect">
            <a:avLst/>
          </a:prstGeom>
          <a:noFill/>
        </p:spPr>
        <p:txBody>
          <a:bodyPr wrap="none" rtlCol="0">
            <a:spAutoFit/>
          </a:bodyPr>
          <a:lstStyle/>
          <a:p>
            <a:r>
              <a:rPr lang="en-US" sz="2800" dirty="0">
                <a:solidFill>
                  <a:schemeClr val="bg2">
                    <a:lumMod val="75000"/>
                  </a:schemeClr>
                </a:solidFill>
              </a:rPr>
              <a:t>Edrick Harris ~ </a:t>
            </a:r>
            <a:r>
              <a:rPr lang="en-US" sz="2400" dirty="0">
                <a:solidFill>
                  <a:srgbClr val="0D2E46"/>
                </a:solidFill>
                <a:hlinkClick r:id="rId3">
                  <a:extLst>
                    <a:ext uri="{A12FA001-AC4F-418D-AE19-62706E023703}">
                      <ahyp:hlinkClr xmlns:ahyp="http://schemas.microsoft.com/office/drawing/2018/hyperlinkcolor" val="tx"/>
                    </a:ext>
                  </a:extLst>
                </a:hlinkClick>
              </a:rPr>
              <a:t>edrick@prestwickcompanies.</a:t>
            </a:r>
            <a:r>
              <a:rPr lang="en-US" sz="2400" dirty="0">
                <a:solidFill>
                  <a:schemeClr val="bg2">
                    <a:lumMod val="75000"/>
                  </a:schemeClr>
                </a:solidFill>
                <a:hlinkClick r:id="rId3">
                  <a:extLst>
                    <a:ext uri="{A12FA001-AC4F-418D-AE19-62706E023703}">
                      <ahyp:hlinkClr xmlns:ahyp="http://schemas.microsoft.com/office/drawing/2018/hyperlinkcolor" val="tx"/>
                    </a:ext>
                  </a:extLst>
                </a:hlinkClick>
              </a:rPr>
              <a:t>com</a:t>
            </a:r>
            <a:r>
              <a:rPr lang="en-US" sz="2400" dirty="0">
                <a:solidFill>
                  <a:schemeClr val="bg2">
                    <a:lumMod val="75000"/>
                  </a:schemeClr>
                </a:solidFill>
              </a:rPr>
              <a:t> ~ 404.317.7597 </a:t>
            </a:r>
            <a:r>
              <a:rPr lang="en-US" sz="1799" dirty="0">
                <a:solidFill>
                  <a:schemeClr val="bg2">
                    <a:lumMod val="75000"/>
                  </a:schemeClr>
                </a:solidFill>
              </a:rPr>
              <a:t>cell</a:t>
            </a:r>
          </a:p>
        </p:txBody>
      </p:sp>
      <p:sp>
        <p:nvSpPr>
          <p:cNvPr id="4" name="Rectangle 3">
            <a:extLst>
              <a:ext uri="{FF2B5EF4-FFF2-40B4-BE49-F238E27FC236}">
                <a16:creationId xmlns:a16="http://schemas.microsoft.com/office/drawing/2014/main" id="{2D31D7AE-552A-49DA-80D8-5C80A113AFE2}"/>
              </a:ext>
            </a:extLst>
          </p:cNvPr>
          <p:cNvSpPr/>
          <p:nvPr/>
        </p:nvSpPr>
        <p:spPr>
          <a:xfrm>
            <a:off x="0" y="6477000"/>
            <a:ext cx="1218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5A010F-EEA0-4059-A797-392E4B497C65}"/>
              </a:ext>
            </a:extLst>
          </p:cNvPr>
          <p:cNvSpPr/>
          <p:nvPr/>
        </p:nvSpPr>
        <p:spPr>
          <a:xfrm>
            <a:off x="0" y="6400800"/>
            <a:ext cx="12188825" cy="76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09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88825" cy="1066800"/>
          </a:xfrm>
        </p:spPr>
        <p:txBody>
          <a:bodyPr/>
          <a:lstStyle/>
          <a:p>
            <a:pPr algn="ctr"/>
            <a:r>
              <a:rPr lang="en-US" dirty="0">
                <a:solidFill>
                  <a:srgbClr val="CC9900"/>
                </a:solidFill>
              </a:rPr>
              <a:t>OUR TEAM:</a:t>
            </a:r>
          </a:p>
        </p:txBody>
      </p:sp>
      <p:sp>
        <p:nvSpPr>
          <p:cNvPr id="4" name="TextBox 3"/>
          <p:cNvSpPr txBox="1"/>
          <p:nvPr/>
        </p:nvSpPr>
        <p:spPr>
          <a:xfrm>
            <a:off x="6815190" y="1219200"/>
            <a:ext cx="5363532" cy="2954655"/>
          </a:xfrm>
          <a:prstGeom prst="rect">
            <a:avLst/>
          </a:prstGeom>
          <a:noFill/>
        </p:spPr>
        <p:txBody>
          <a:bodyPr wrap="square" rtlCol="0">
            <a:spAutoFit/>
          </a:bodyPr>
          <a:lstStyle/>
          <a:p>
            <a:r>
              <a:rPr lang="en-US" sz="2800" b="1" i="1" u="sng" dirty="0">
                <a:solidFill>
                  <a:schemeClr val="bg1"/>
                </a:solidFill>
                <a:latin typeface="Book Antiqua" panose="02040602050305030304" pitchFamily="18" charset="0"/>
              </a:rPr>
              <a:t>Bartow County Government</a:t>
            </a:r>
          </a:p>
          <a:p>
            <a:r>
              <a:rPr lang="en-US" sz="2400" dirty="0">
                <a:solidFill>
                  <a:schemeClr val="bg1"/>
                </a:solidFill>
                <a:latin typeface="Book Antiqua" panose="02040602050305030304" pitchFamily="18" charset="0"/>
              </a:rPr>
              <a:t>Commissioner Steve Taylor</a:t>
            </a:r>
          </a:p>
          <a:p>
            <a:r>
              <a:rPr lang="en-US" sz="2400" dirty="0">
                <a:solidFill>
                  <a:schemeClr val="bg1"/>
                </a:solidFill>
                <a:latin typeface="Book Antiqua" panose="02040602050305030304" pitchFamily="18" charset="0"/>
              </a:rPr>
              <a:t>Brandon Johnson –</a:t>
            </a:r>
            <a:r>
              <a:rPr lang="en-US" dirty="0">
                <a:solidFill>
                  <a:schemeClr val="bg1"/>
                </a:solidFill>
                <a:latin typeface="Book Antiqua" panose="02040602050305030304" pitchFamily="18" charset="0"/>
              </a:rPr>
              <a:t>Community Development </a:t>
            </a:r>
          </a:p>
          <a:p>
            <a:r>
              <a:rPr lang="en-US" sz="2400" dirty="0">
                <a:solidFill>
                  <a:schemeClr val="bg1"/>
                </a:solidFill>
                <a:latin typeface="Book Antiqua" panose="02040602050305030304" pitchFamily="18" charset="0"/>
              </a:rPr>
              <a:t>Valerie Gilreath – </a:t>
            </a:r>
            <a:r>
              <a:rPr lang="en-US" dirty="0">
                <a:solidFill>
                  <a:schemeClr val="bg1"/>
                </a:solidFill>
                <a:latin typeface="Book Antiqua" panose="02040602050305030304" pitchFamily="18" charset="0"/>
              </a:rPr>
              <a:t>Grant Writing Director</a:t>
            </a:r>
            <a:endParaRPr lang="en-US" sz="2000" dirty="0">
              <a:solidFill>
                <a:schemeClr val="bg1"/>
              </a:solidFill>
              <a:latin typeface="Book Antiqua" panose="02040602050305030304" pitchFamily="18" charset="0"/>
            </a:endParaRPr>
          </a:p>
          <a:p>
            <a:r>
              <a:rPr lang="en-US" sz="2400" dirty="0">
                <a:solidFill>
                  <a:schemeClr val="bg1"/>
                </a:solidFill>
                <a:latin typeface="Book Antiqua" panose="02040602050305030304" pitchFamily="18" charset="0"/>
              </a:rPr>
              <a:t>Brielle Shinall – </a:t>
            </a:r>
            <a:r>
              <a:rPr lang="en-US" dirty="0">
                <a:solidFill>
                  <a:schemeClr val="bg1"/>
                </a:solidFill>
                <a:latin typeface="Book Antiqua" panose="02040602050305030304" pitchFamily="18" charset="0"/>
              </a:rPr>
              <a:t>Grant Writing</a:t>
            </a:r>
          </a:p>
          <a:p>
            <a:r>
              <a:rPr lang="en-US" sz="2400" dirty="0">
                <a:solidFill>
                  <a:schemeClr val="bg1"/>
                </a:solidFill>
                <a:latin typeface="Book Antiqua" panose="02040602050305030304" pitchFamily="18" charset="0"/>
              </a:rPr>
              <a:t>Patrick Nelson –</a:t>
            </a:r>
            <a:r>
              <a:rPr lang="en-US" dirty="0">
                <a:solidFill>
                  <a:schemeClr val="bg1"/>
                </a:solidFill>
                <a:latin typeface="Book Antiqua" panose="02040602050305030304" pitchFamily="18" charset="0"/>
              </a:rPr>
              <a:t>Redevelopment Coordinator </a:t>
            </a:r>
          </a:p>
          <a:p>
            <a:endParaRPr lang="en-US" sz="2000" i="1" u="sng" dirty="0">
              <a:solidFill>
                <a:srgbClr val="1B456B"/>
              </a:solidFill>
              <a:latin typeface="Book Antiqua" panose="02040602050305030304" pitchFamily="18" charset="0"/>
            </a:endParaRPr>
          </a:p>
        </p:txBody>
      </p:sp>
      <p:sp>
        <p:nvSpPr>
          <p:cNvPr id="5" name="TextBox 4"/>
          <p:cNvSpPr txBox="1"/>
          <p:nvPr/>
        </p:nvSpPr>
        <p:spPr>
          <a:xfrm>
            <a:off x="488950" y="1219200"/>
            <a:ext cx="6326240" cy="3662541"/>
          </a:xfrm>
          <a:prstGeom prst="rect">
            <a:avLst/>
          </a:prstGeom>
          <a:noFill/>
        </p:spPr>
        <p:txBody>
          <a:bodyPr wrap="square" rtlCol="0">
            <a:spAutoFit/>
          </a:bodyPr>
          <a:lstStyle/>
          <a:p>
            <a:r>
              <a:rPr lang="en-US" sz="2800" b="1" i="1" u="sng" dirty="0">
                <a:solidFill>
                  <a:schemeClr val="bg1"/>
                </a:solidFill>
                <a:latin typeface="Book Antiqua" panose="02040602050305030304" pitchFamily="18" charset="0"/>
              </a:rPr>
              <a:t>Community Members</a:t>
            </a:r>
          </a:p>
          <a:p>
            <a:r>
              <a:rPr lang="en-US" sz="2400" dirty="0">
                <a:solidFill>
                  <a:schemeClr val="bg1"/>
                </a:solidFill>
                <a:latin typeface="Book Antiqua" panose="02040602050305030304" pitchFamily="18" charset="0"/>
              </a:rPr>
              <a:t>Brad Cowart </a:t>
            </a:r>
            <a:r>
              <a:rPr lang="en-US" sz="2000" dirty="0">
                <a:solidFill>
                  <a:schemeClr val="bg1"/>
                </a:solidFill>
                <a:latin typeface="Book Antiqua" panose="02040602050305030304" pitchFamily="18" charset="0"/>
              </a:rPr>
              <a:t>– </a:t>
            </a:r>
            <a:r>
              <a:rPr lang="en-US" dirty="0">
                <a:solidFill>
                  <a:schemeClr val="bg1"/>
                </a:solidFill>
                <a:latin typeface="Book Antiqua" panose="02040602050305030304" pitchFamily="18" charset="0"/>
              </a:rPr>
              <a:t>Realtor, Real Estate Advisors Group</a:t>
            </a:r>
          </a:p>
          <a:p>
            <a:r>
              <a:rPr lang="en-US" sz="2400" dirty="0" err="1">
                <a:solidFill>
                  <a:schemeClr val="bg1"/>
                </a:solidFill>
                <a:latin typeface="Book Antiqua" panose="02040602050305030304" pitchFamily="18" charset="0"/>
              </a:rPr>
              <a:t>Delmos</a:t>
            </a:r>
            <a:r>
              <a:rPr lang="en-US" sz="2400" dirty="0">
                <a:solidFill>
                  <a:schemeClr val="bg1"/>
                </a:solidFill>
                <a:latin typeface="Book Antiqua" panose="02040602050305030304" pitchFamily="18" charset="0"/>
              </a:rPr>
              <a:t> Stone </a:t>
            </a:r>
            <a:r>
              <a:rPr lang="en-US" dirty="0">
                <a:solidFill>
                  <a:schemeClr val="bg1"/>
                </a:solidFill>
                <a:latin typeface="Book Antiqua" panose="02040602050305030304" pitchFamily="18" charset="0"/>
              </a:rPr>
              <a:t>– NWGA Regional Commission</a:t>
            </a:r>
          </a:p>
          <a:p>
            <a:r>
              <a:rPr lang="en-US" sz="2400" dirty="0">
                <a:solidFill>
                  <a:schemeClr val="bg1"/>
                </a:solidFill>
                <a:latin typeface="Book Antiqua" panose="02040602050305030304" pitchFamily="18" charset="0"/>
              </a:rPr>
              <a:t>Cindy Williams </a:t>
            </a:r>
            <a:r>
              <a:rPr lang="en-US" sz="2000" dirty="0">
                <a:solidFill>
                  <a:schemeClr val="bg1"/>
                </a:solidFill>
                <a:latin typeface="Book Antiqua" panose="02040602050305030304" pitchFamily="18" charset="0"/>
              </a:rPr>
              <a:t>– CEO, </a:t>
            </a:r>
            <a:r>
              <a:rPr lang="en-US" dirty="0">
                <a:solidFill>
                  <a:schemeClr val="bg1"/>
                </a:solidFill>
                <a:latin typeface="Book Antiqua" panose="02040602050305030304" pitchFamily="18" charset="0"/>
              </a:rPr>
              <a:t>Cartersville Bartow Chamber</a:t>
            </a:r>
          </a:p>
          <a:p>
            <a:r>
              <a:rPr lang="en-US" sz="2400" dirty="0">
                <a:solidFill>
                  <a:schemeClr val="bg1"/>
                </a:solidFill>
                <a:latin typeface="Book Antiqua" panose="02040602050305030304" pitchFamily="18" charset="0"/>
              </a:rPr>
              <a:t>Doug Belisle – </a:t>
            </a:r>
            <a:r>
              <a:rPr lang="en-US" dirty="0">
                <a:solidFill>
                  <a:schemeClr val="bg1"/>
                </a:solidFill>
                <a:latin typeface="Book Antiqua" panose="02040602050305030304" pitchFamily="18" charset="0"/>
              </a:rPr>
              <a:t>Director,</a:t>
            </a:r>
            <a:r>
              <a:rPr lang="en-US" sz="2400" dirty="0">
                <a:solidFill>
                  <a:schemeClr val="bg1"/>
                </a:solidFill>
                <a:latin typeface="Book Antiqua" panose="02040602050305030304" pitchFamily="18" charset="0"/>
              </a:rPr>
              <a:t> </a:t>
            </a:r>
            <a:r>
              <a:rPr lang="en-US" dirty="0">
                <a:solidFill>
                  <a:schemeClr val="bg1"/>
                </a:solidFill>
                <a:latin typeface="Book Antiqua" panose="02040602050305030304" pitchFamily="18" charset="0"/>
              </a:rPr>
              <a:t>Bartow Collaborative (GA Family Connection)</a:t>
            </a:r>
          </a:p>
          <a:p>
            <a:r>
              <a:rPr lang="en-US" sz="2400" dirty="0">
                <a:solidFill>
                  <a:schemeClr val="bg1"/>
                </a:solidFill>
                <a:latin typeface="Book Antiqua" panose="02040602050305030304" pitchFamily="18" charset="0"/>
              </a:rPr>
              <a:t>Jessica Mitcham – </a:t>
            </a:r>
            <a:r>
              <a:rPr lang="en-US" dirty="0">
                <a:solidFill>
                  <a:schemeClr val="bg1"/>
                </a:solidFill>
                <a:latin typeface="Book Antiqua" panose="02040602050305030304" pitchFamily="18" charset="0"/>
              </a:rPr>
              <a:t>Director,</a:t>
            </a:r>
            <a:r>
              <a:rPr lang="en-US" sz="2400" dirty="0">
                <a:solidFill>
                  <a:schemeClr val="bg1"/>
                </a:solidFill>
                <a:latin typeface="Book Antiqua" panose="02040602050305030304" pitchFamily="18" charset="0"/>
              </a:rPr>
              <a:t> </a:t>
            </a:r>
            <a:r>
              <a:rPr lang="en-US" dirty="0">
                <a:solidFill>
                  <a:schemeClr val="bg1"/>
                </a:solidFill>
                <a:latin typeface="Book Antiqua" panose="02040602050305030304" pitchFamily="18" charset="0"/>
              </a:rPr>
              <a:t>Good Neighbor Homeless Shelter </a:t>
            </a:r>
          </a:p>
          <a:p>
            <a:r>
              <a:rPr lang="en-US" sz="2400" dirty="0">
                <a:solidFill>
                  <a:schemeClr val="bg1"/>
                </a:solidFill>
                <a:latin typeface="Book Antiqua" panose="02040602050305030304" pitchFamily="18" charset="0"/>
              </a:rPr>
              <a:t>Matt Warren – </a:t>
            </a:r>
            <a:r>
              <a:rPr lang="en-US" dirty="0">
                <a:solidFill>
                  <a:schemeClr val="bg1"/>
                </a:solidFill>
                <a:latin typeface="Book Antiqua" panose="02040602050305030304" pitchFamily="18" charset="0"/>
              </a:rPr>
              <a:t>Crosspoint City Church</a:t>
            </a:r>
          </a:p>
          <a:p>
            <a:r>
              <a:rPr lang="en-US" sz="2400" dirty="0">
                <a:solidFill>
                  <a:schemeClr val="bg1"/>
                </a:solidFill>
                <a:latin typeface="Book Antiqua" panose="02040602050305030304" pitchFamily="18" charset="0"/>
              </a:rPr>
              <a:t>Janet Queen – </a:t>
            </a:r>
            <a:r>
              <a:rPr lang="en-US" dirty="0">
                <a:solidFill>
                  <a:schemeClr val="bg1"/>
                </a:solidFill>
                <a:latin typeface="Book Antiqua" panose="02040602050305030304" pitchFamily="18" charset="0"/>
              </a:rPr>
              <a:t>Great Promise Partnership</a:t>
            </a:r>
            <a:endParaRPr lang="en-US" sz="24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43171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4212" y="0"/>
            <a:ext cx="8686801" cy="1066800"/>
          </a:xfrm>
        </p:spPr>
        <p:txBody>
          <a:bodyPr/>
          <a:lstStyle/>
          <a:p>
            <a:r>
              <a:rPr lang="en-US" dirty="0">
                <a:solidFill>
                  <a:srgbClr val="CC9900"/>
                </a:solidFill>
              </a:rPr>
              <a:t>Bartow County and Target area:</a:t>
            </a:r>
          </a:p>
        </p:txBody>
      </p:sp>
      <p:pic>
        <p:nvPicPr>
          <p:cNvPr id="6" name="Picture 4" descr="Image result for bartow county northwest 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1048580"/>
            <a:ext cx="4876800" cy="5681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artow county ga map"/>
          <p:cNvPicPr>
            <a:picLocks noChangeAspect="1" noChangeArrowheads="1"/>
          </p:cNvPicPr>
          <p:nvPr/>
        </p:nvPicPr>
        <p:blipFill rotWithShape="1">
          <a:blip r:embed="rId3">
            <a:extLst>
              <a:ext uri="{28A0092B-C50C-407E-A947-70E740481C1C}">
                <a14:useLocalDpi xmlns:a14="http://schemas.microsoft.com/office/drawing/2010/main" val="0"/>
              </a:ext>
            </a:extLst>
          </a:blip>
          <a:srcRect l="17704" t="12185" r="11244" b="10645"/>
          <a:stretch/>
        </p:blipFill>
        <p:spPr bwMode="auto">
          <a:xfrm>
            <a:off x="5561012" y="1064622"/>
            <a:ext cx="5582517" cy="5356960"/>
          </a:xfrm>
          <a:prstGeom prst="rect">
            <a:avLst/>
          </a:prstGeom>
          <a:ln>
            <a:solidFill>
              <a:schemeClr val="tx1">
                <a:lumMod val="95000"/>
                <a:lumOff val="5000"/>
              </a:schemeClr>
            </a:solidFill>
          </a:ln>
          <a:effectLst>
            <a:innerShdw blurRad="114300">
              <a:prstClr val="black">
                <a:alpha val="78000"/>
              </a:prstClr>
            </a:inn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9218612" y="4648200"/>
            <a:ext cx="1219200" cy="1295400"/>
          </a:xfrm>
          <a:prstGeom prst="roundRect">
            <a:avLst/>
          </a:prstGeom>
          <a:solidFill>
            <a:schemeClr val="accent2">
              <a:alpha val="45000"/>
            </a:schemeClr>
          </a:solidFill>
          <a:ln w="28575">
            <a:solidFill>
              <a:srgbClr val="CC9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2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8532178" cy="1507067"/>
          </a:xfrm>
        </p:spPr>
        <p:txBody>
          <a:bodyPr>
            <a:normAutofit fontScale="90000"/>
          </a:bodyPr>
          <a:lstStyle/>
          <a:p>
            <a:r>
              <a:rPr lang="en-US" sz="4800" dirty="0">
                <a:solidFill>
                  <a:srgbClr val="CC9900"/>
                </a:solidFill>
              </a:rPr>
              <a:t>Target Area Statistics: Allatoona Community</a:t>
            </a:r>
          </a:p>
        </p:txBody>
      </p:sp>
      <p:sp>
        <p:nvSpPr>
          <p:cNvPr id="3" name="Content Placeholder 2"/>
          <p:cNvSpPr>
            <a:spLocks noGrp="1"/>
          </p:cNvSpPr>
          <p:nvPr>
            <p:ph idx="1"/>
          </p:nvPr>
        </p:nvSpPr>
        <p:spPr>
          <a:xfrm>
            <a:off x="1065212" y="2209800"/>
            <a:ext cx="10055781" cy="4419600"/>
          </a:xfrm>
        </p:spPr>
        <p:txBody>
          <a:bodyPr>
            <a:noAutofit/>
          </a:bodyPr>
          <a:lstStyle/>
          <a:p>
            <a:r>
              <a:rPr lang="en-US" sz="3200" dirty="0"/>
              <a:t>3,000 Residents</a:t>
            </a:r>
          </a:p>
          <a:p>
            <a:r>
              <a:rPr lang="en-US" sz="3200" dirty="0"/>
              <a:t>28% below the Poverty Line</a:t>
            </a:r>
          </a:p>
          <a:p>
            <a:r>
              <a:rPr lang="en-US" sz="3200" dirty="0"/>
              <a:t>Over 50% of 18-24 year olds and 22% of 25 years old and older don’t have a High School Diploma</a:t>
            </a:r>
          </a:p>
          <a:p>
            <a:r>
              <a:rPr lang="en-US" sz="3200" dirty="0"/>
              <a:t>66% Of Homes in the Area are Mobile Homes</a:t>
            </a:r>
          </a:p>
          <a:p>
            <a:r>
              <a:rPr lang="en-US" sz="3200" dirty="0"/>
              <a:t>37% of Homes are Valued at Less than $50,000</a:t>
            </a:r>
          </a:p>
        </p:txBody>
      </p:sp>
    </p:spTree>
    <p:extLst>
      <p:ext uri="{BB962C8B-B14F-4D97-AF65-F5344CB8AC3E}">
        <p14:creationId xmlns:p14="http://schemas.microsoft.com/office/powerpoint/2010/main" val="117540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817" y="4011"/>
            <a:ext cx="8686801" cy="766430"/>
          </a:xfrm>
        </p:spPr>
        <p:txBody>
          <a:bodyPr>
            <a:normAutofit fontScale="90000"/>
          </a:bodyPr>
          <a:lstStyle/>
          <a:p>
            <a:r>
              <a:rPr lang="en-US" dirty="0">
                <a:solidFill>
                  <a:srgbClr val="CC9900"/>
                </a:solidFill>
              </a:rPr>
              <a:t>Since beginning the </a:t>
            </a:r>
            <a:r>
              <a:rPr lang="en-US" dirty="0" err="1">
                <a:solidFill>
                  <a:srgbClr val="CC9900"/>
                </a:solidFill>
              </a:rPr>
              <a:t>gich</a:t>
            </a:r>
            <a:r>
              <a:rPr lang="en-US" dirty="0">
                <a:solidFill>
                  <a:srgbClr val="CC9900"/>
                </a:solidFill>
              </a:rPr>
              <a:t> program</a:t>
            </a:r>
          </a:p>
        </p:txBody>
      </p:sp>
      <p:sp>
        <p:nvSpPr>
          <p:cNvPr id="7" name="Content Placeholder 13"/>
          <p:cNvSpPr txBox="1">
            <a:spLocks/>
          </p:cNvSpPr>
          <p:nvPr/>
        </p:nvSpPr>
        <p:spPr>
          <a:xfrm>
            <a:off x="1293810" y="770441"/>
            <a:ext cx="10056813" cy="5706559"/>
          </a:xfrm>
          <a:prstGeom prst="rect">
            <a:avLst/>
          </a:prstGeom>
          <a:noFill/>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buNone/>
            </a:pPr>
            <a:r>
              <a:rPr lang="en-US" sz="2800" dirty="0">
                <a:solidFill>
                  <a:schemeClr val="bg1"/>
                </a:solidFill>
              </a:rPr>
              <a:t>Bartow County Government Efforts: </a:t>
            </a:r>
          </a:p>
          <a:p>
            <a:pPr>
              <a:buClrTx/>
            </a:pPr>
            <a:r>
              <a:rPr lang="en-US" sz="2800" dirty="0">
                <a:solidFill>
                  <a:schemeClr val="bg1"/>
                </a:solidFill>
              </a:rPr>
              <a:t>135 Unfit Structures Demolished Countywide since 2017</a:t>
            </a:r>
          </a:p>
          <a:p>
            <a:pPr>
              <a:buClrTx/>
            </a:pPr>
            <a:r>
              <a:rPr lang="en-US" sz="2800" dirty="0">
                <a:solidFill>
                  <a:schemeClr val="bg1"/>
                </a:solidFill>
              </a:rPr>
              <a:t>Improvements to Junk Ordinance </a:t>
            </a:r>
          </a:p>
          <a:p>
            <a:pPr>
              <a:buClrTx/>
            </a:pPr>
            <a:r>
              <a:rPr lang="en-US" sz="2800" dirty="0">
                <a:solidFill>
                  <a:schemeClr val="bg1"/>
                </a:solidFill>
              </a:rPr>
              <a:t>201 Active Code Enforcement cases countywide</a:t>
            </a:r>
          </a:p>
          <a:p>
            <a:pPr>
              <a:buClrTx/>
            </a:pPr>
            <a:r>
              <a:rPr lang="en-US" sz="2800" dirty="0">
                <a:solidFill>
                  <a:schemeClr val="bg1"/>
                </a:solidFill>
              </a:rPr>
              <a:t>Minimum Square Footage for all Single Family units to 1200 sq. ft. </a:t>
            </a:r>
          </a:p>
          <a:p>
            <a:pPr>
              <a:buClrTx/>
            </a:pPr>
            <a:r>
              <a:rPr lang="en-US" sz="2800" dirty="0">
                <a:solidFill>
                  <a:schemeClr val="bg1"/>
                </a:solidFill>
              </a:rPr>
              <a:t>Increased Permit Fees and penalties </a:t>
            </a:r>
          </a:p>
          <a:p>
            <a:pPr>
              <a:buClr>
                <a:schemeClr val="bg1"/>
              </a:buClr>
            </a:pPr>
            <a:r>
              <a:rPr lang="en-US" sz="2800" dirty="0">
                <a:solidFill>
                  <a:schemeClr val="bg1"/>
                </a:solidFill>
              </a:rPr>
              <a:t>Minimum 5:12 roof pitch required on all homes including Mobile Homes</a:t>
            </a:r>
          </a:p>
          <a:p>
            <a:pPr>
              <a:buClr>
                <a:schemeClr val="bg1"/>
              </a:buClr>
            </a:pPr>
            <a:r>
              <a:rPr lang="en-US" sz="2800" dirty="0">
                <a:solidFill>
                  <a:schemeClr val="bg1"/>
                </a:solidFill>
              </a:rPr>
              <a:t>Solid surface underpinning required for Mobile Homes </a:t>
            </a:r>
          </a:p>
          <a:p>
            <a:pPr marL="45720" indent="0">
              <a:buClr>
                <a:schemeClr val="bg1"/>
              </a:buClr>
              <a:buNone/>
            </a:pPr>
            <a:endParaRPr lang="en-US" sz="2800" dirty="0">
              <a:solidFill>
                <a:schemeClr val="bg1"/>
              </a:solidFill>
            </a:endParaRPr>
          </a:p>
          <a:p>
            <a:endParaRPr lang="en-US" sz="2800" dirty="0"/>
          </a:p>
        </p:txBody>
      </p:sp>
    </p:spTree>
    <p:extLst>
      <p:ext uri="{BB962C8B-B14F-4D97-AF65-F5344CB8AC3E}">
        <p14:creationId xmlns:p14="http://schemas.microsoft.com/office/powerpoint/2010/main" val="95595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3"/>
          <p:cNvSpPr txBox="1">
            <a:spLocks/>
          </p:cNvSpPr>
          <p:nvPr/>
        </p:nvSpPr>
        <p:spPr>
          <a:xfrm>
            <a:off x="1065212" y="838200"/>
            <a:ext cx="10056813" cy="5401759"/>
          </a:xfrm>
          <a:prstGeom prst="rect">
            <a:avLst/>
          </a:prstGeom>
          <a:noFill/>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buNone/>
            </a:pPr>
            <a:r>
              <a:rPr lang="en-US" sz="2800" dirty="0">
                <a:solidFill>
                  <a:schemeClr val="bg1"/>
                </a:solidFill>
              </a:rPr>
              <a:t>Bartow County Government Efforts Continued: </a:t>
            </a:r>
          </a:p>
          <a:p>
            <a:pPr>
              <a:buClrTx/>
            </a:pPr>
            <a:r>
              <a:rPr lang="en-US" sz="2800" dirty="0">
                <a:solidFill>
                  <a:schemeClr val="bg1"/>
                </a:solidFill>
              </a:rPr>
              <a:t>Allatoona Center serving area residents with Resources, Recreation and Trash/Recycling</a:t>
            </a:r>
          </a:p>
          <a:p>
            <a:pPr>
              <a:buClrTx/>
            </a:pPr>
            <a:r>
              <a:rPr lang="en-US" sz="2800" dirty="0">
                <a:solidFill>
                  <a:schemeClr val="bg1"/>
                </a:solidFill>
              </a:rPr>
              <a:t>$3M sewer project completed in 2018 serving the target area, $1M+ expansion in 2021</a:t>
            </a:r>
          </a:p>
          <a:p>
            <a:pPr>
              <a:buClrTx/>
            </a:pPr>
            <a:r>
              <a:rPr lang="en-US" sz="2800" dirty="0">
                <a:solidFill>
                  <a:schemeClr val="bg1"/>
                </a:solidFill>
              </a:rPr>
              <a:t>Road improvement removing dangerous curve and adding sidewalks</a:t>
            </a:r>
          </a:p>
          <a:p>
            <a:pPr>
              <a:buClrTx/>
            </a:pPr>
            <a:r>
              <a:rPr lang="en-US" sz="2800" dirty="0">
                <a:solidFill>
                  <a:schemeClr val="bg1"/>
                </a:solidFill>
              </a:rPr>
              <a:t>GDOT Grant to increase sidewalk access from Allatoona Center to Allatoona Elementary</a:t>
            </a:r>
          </a:p>
          <a:p>
            <a:pPr>
              <a:buClrTx/>
            </a:pPr>
            <a:endParaRPr lang="en-US" sz="2800" dirty="0">
              <a:solidFill>
                <a:schemeClr val="bg1"/>
              </a:solidFill>
            </a:endParaRPr>
          </a:p>
          <a:p>
            <a:pPr marL="45720" indent="0">
              <a:buClr>
                <a:schemeClr val="bg1"/>
              </a:buClr>
              <a:buNone/>
            </a:pPr>
            <a:endParaRPr lang="en-US" sz="2800" dirty="0">
              <a:solidFill>
                <a:schemeClr val="bg1"/>
              </a:solidFill>
            </a:endParaRPr>
          </a:p>
          <a:p>
            <a:endParaRPr lang="en-US" sz="2800" dirty="0"/>
          </a:p>
        </p:txBody>
      </p:sp>
    </p:spTree>
    <p:extLst>
      <p:ext uri="{BB962C8B-B14F-4D97-AF65-F5344CB8AC3E}">
        <p14:creationId xmlns:p14="http://schemas.microsoft.com/office/powerpoint/2010/main" val="41763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404" r="8666"/>
          <a:stretch/>
        </p:blipFill>
        <p:spPr>
          <a:xfrm>
            <a:off x="150812" y="1107311"/>
            <a:ext cx="4909683" cy="4576822"/>
          </a:xfrm>
          <a:prstGeom prst="rect">
            <a:avLst/>
          </a:prstGeom>
        </p:spPr>
      </p:pic>
      <p:sp>
        <p:nvSpPr>
          <p:cNvPr id="6" name="TextBox 5"/>
          <p:cNvSpPr txBox="1"/>
          <p:nvPr/>
        </p:nvSpPr>
        <p:spPr>
          <a:xfrm>
            <a:off x="4875212" y="533400"/>
            <a:ext cx="7239000" cy="486287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chemeClr val="bg1"/>
                </a:solidFill>
              </a:rPr>
              <a:t>Officially Formed in 2018</a:t>
            </a:r>
          </a:p>
          <a:p>
            <a:pPr marL="285750" indent="-285750">
              <a:spcAft>
                <a:spcPts val="1200"/>
              </a:spcAft>
              <a:buFont typeface="Arial" panose="020B0604020202020204" pitchFamily="34" charset="0"/>
              <a:buChar char="•"/>
            </a:pPr>
            <a:r>
              <a:rPr lang="en-US" sz="2800" dirty="0">
                <a:solidFill>
                  <a:schemeClr val="bg1"/>
                </a:solidFill>
              </a:rPr>
              <a:t>The Landbank to date has 2 lots actively being marketed for sale. </a:t>
            </a:r>
          </a:p>
          <a:p>
            <a:pPr marL="285750" indent="-285750">
              <a:spcAft>
                <a:spcPts val="1200"/>
              </a:spcAft>
              <a:buFont typeface="Arial" panose="020B0604020202020204" pitchFamily="34" charset="0"/>
              <a:buChar char="•"/>
            </a:pPr>
            <a:r>
              <a:rPr lang="en-US" sz="2800" dirty="0">
                <a:solidFill>
                  <a:schemeClr val="bg1"/>
                </a:solidFill>
              </a:rPr>
              <a:t>In 2021 the Landbank sold an infill lot within the city of Cartersville for redevelopment as well as a commercial lot in the county. </a:t>
            </a:r>
          </a:p>
          <a:p>
            <a:pPr marL="285750" indent="-285750">
              <a:spcAft>
                <a:spcPts val="1200"/>
              </a:spcAft>
              <a:buFont typeface="Arial" panose="020B0604020202020204" pitchFamily="34" charset="0"/>
              <a:buChar char="•"/>
            </a:pPr>
            <a:r>
              <a:rPr lang="en-US" sz="2800" dirty="0">
                <a:solidFill>
                  <a:schemeClr val="bg1"/>
                </a:solidFill>
              </a:rPr>
              <a:t>The Landbank is currently pursuing opportunities to help develop some workforce housing. </a:t>
            </a:r>
          </a:p>
        </p:txBody>
      </p:sp>
    </p:spTree>
    <p:extLst>
      <p:ext uri="{BB962C8B-B14F-4D97-AF65-F5344CB8AC3E}">
        <p14:creationId xmlns:p14="http://schemas.microsoft.com/office/powerpoint/2010/main" val="319381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usda redi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2" y="171451"/>
            <a:ext cx="6663163" cy="1028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93" y="1295400"/>
            <a:ext cx="11734800" cy="54476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chemeClr val="bg1"/>
                </a:solidFill>
              </a:rPr>
              <a:t>In 2019, Bartow County received a Rural Economic Development Innovation Initiative (REDI) Grant from the USDA </a:t>
            </a:r>
          </a:p>
          <a:p>
            <a:pPr marL="285750" indent="-285750">
              <a:spcAft>
                <a:spcPts val="1200"/>
              </a:spcAft>
              <a:buFont typeface="Arial" panose="020B0604020202020204" pitchFamily="34" charset="0"/>
              <a:buChar char="•"/>
            </a:pPr>
            <a:r>
              <a:rPr lang="en-US" sz="2800" dirty="0">
                <a:solidFill>
                  <a:schemeClr val="bg1"/>
                </a:solidFill>
              </a:rPr>
              <a:t>Partnership with Purdue University and the University of Kentucky for Strategic Planning focused on:</a:t>
            </a:r>
          </a:p>
          <a:p>
            <a:pPr marL="1371600" lvl="2" indent="-457200">
              <a:buFont typeface="Wingdings" panose="05000000000000000000" pitchFamily="2" charset="2"/>
              <a:buChar char="ü"/>
            </a:pPr>
            <a:r>
              <a:rPr lang="en-US" sz="2800" dirty="0">
                <a:solidFill>
                  <a:schemeClr val="bg1"/>
                </a:solidFill>
              </a:rPr>
              <a:t>Rural Broadband Connectivity </a:t>
            </a:r>
          </a:p>
          <a:p>
            <a:pPr marL="1371600" lvl="2" indent="-457200">
              <a:buFont typeface="Wingdings" panose="05000000000000000000" pitchFamily="2" charset="2"/>
              <a:buChar char="ü"/>
            </a:pPr>
            <a:r>
              <a:rPr lang="en-US" sz="2800" dirty="0">
                <a:solidFill>
                  <a:schemeClr val="bg1"/>
                </a:solidFill>
              </a:rPr>
              <a:t>Workforce Development</a:t>
            </a:r>
          </a:p>
          <a:p>
            <a:pPr marL="1371600" lvl="2" indent="-457200">
              <a:spcAft>
                <a:spcPts val="1200"/>
              </a:spcAft>
              <a:buFont typeface="Wingdings" panose="05000000000000000000" pitchFamily="2" charset="2"/>
              <a:buChar char="ü"/>
            </a:pPr>
            <a:r>
              <a:rPr lang="en-US" sz="2800" b="1" dirty="0">
                <a:solidFill>
                  <a:schemeClr val="bg1"/>
                </a:solidFill>
              </a:rPr>
              <a:t>Workforce Housing</a:t>
            </a:r>
          </a:p>
          <a:p>
            <a:pPr marL="285750" indent="-285750">
              <a:spcAft>
                <a:spcPts val="1200"/>
              </a:spcAft>
              <a:buFont typeface="Arial" panose="020B0604020202020204" pitchFamily="34" charset="0"/>
              <a:buChar char="•"/>
            </a:pPr>
            <a:r>
              <a:rPr lang="en-US" sz="2800" dirty="0">
                <a:solidFill>
                  <a:schemeClr val="bg1"/>
                </a:solidFill>
              </a:rPr>
              <a:t>Bartow is the only community in the State of Georgia and one of 47 in the nation</a:t>
            </a:r>
          </a:p>
          <a:p>
            <a:pPr marL="285750" indent="-285750">
              <a:spcAft>
                <a:spcPts val="1200"/>
              </a:spcAft>
              <a:buFont typeface="Arial" panose="020B0604020202020204" pitchFamily="34" charset="0"/>
              <a:buChar char="•"/>
            </a:pPr>
            <a:r>
              <a:rPr lang="en-US" sz="2800" dirty="0">
                <a:solidFill>
                  <a:schemeClr val="bg1"/>
                </a:solidFill>
              </a:rPr>
              <a:t>An effort for community collaboration through the USDA Faith and Opportunity Council </a:t>
            </a:r>
          </a:p>
        </p:txBody>
      </p:sp>
    </p:spTree>
    <p:extLst>
      <p:ext uri="{BB962C8B-B14F-4D97-AF65-F5344CB8AC3E}">
        <p14:creationId xmlns:p14="http://schemas.microsoft.com/office/powerpoint/2010/main" val="3800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CD96-D79F-4946-959E-374676030100}"/>
              </a:ext>
            </a:extLst>
          </p:cNvPr>
          <p:cNvSpPr>
            <a:spLocks noGrp="1"/>
          </p:cNvSpPr>
          <p:nvPr>
            <p:ph type="title"/>
          </p:nvPr>
        </p:nvSpPr>
        <p:spPr>
          <a:xfrm>
            <a:off x="107930" y="1295399"/>
            <a:ext cx="9184660" cy="5481903"/>
          </a:xfrm>
        </p:spPr>
        <p:txBody>
          <a:bodyPr>
            <a:normAutofit fontScale="90000"/>
          </a:bodyPr>
          <a:lstStyle/>
          <a:p>
            <a:r>
              <a:rPr lang="en-US" sz="2200" b="0" i="0" dirty="0">
                <a:solidFill>
                  <a:schemeClr val="bg1"/>
                </a:solidFill>
                <a:effectLst/>
                <a:latin typeface="Arial" panose="020B0604020202020204" pitchFamily="34" charset="0"/>
              </a:rPr>
              <a:t>Purpose:</a:t>
            </a:r>
            <a:br>
              <a:rPr lang="en-US" sz="2200" b="0" i="0" dirty="0">
                <a:solidFill>
                  <a:schemeClr val="bg1"/>
                </a:solidFill>
                <a:effectLst/>
                <a:latin typeface="Arial" panose="020B0604020202020204" pitchFamily="34" charset="0"/>
              </a:rPr>
            </a:br>
            <a:br>
              <a:rPr lang="en-US" sz="2200" b="0" i="0" dirty="0">
                <a:solidFill>
                  <a:schemeClr val="bg1"/>
                </a:solidFill>
                <a:effectLst/>
                <a:latin typeface="Arial" panose="020B0604020202020204" pitchFamily="34" charset="0"/>
              </a:rPr>
            </a:br>
            <a:r>
              <a:rPr lang="en-US" sz="2200" b="0" i="0" dirty="0">
                <a:solidFill>
                  <a:schemeClr val="bg1"/>
                </a:solidFill>
                <a:effectLst/>
                <a:latin typeface="Arial" panose="020B0604020202020204" pitchFamily="34" charset="0"/>
              </a:rPr>
              <a:t>To provide the leadership of Bartow County, its cities, and local institutions interested in sustainable economic development with an in-depth look at the county’s current housing conditions.</a:t>
            </a:r>
            <a:br>
              <a:rPr lang="en-US" sz="2200" b="0" i="0" dirty="0">
                <a:solidFill>
                  <a:schemeClr val="bg1"/>
                </a:solidFill>
                <a:effectLst/>
                <a:latin typeface="Arial" panose="020B0604020202020204" pitchFamily="34" charset="0"/>
              </a:rPr>
            </a:br>
            <a:br>
              <a:rPr lang="en-US" sz="2200" b="0" i="0" dirty="0">
                <a:solidFill>
                  <a:schemeClr val="bg1"/>
                </a:solidFill>
                <a:effectLst/>
                <a:latin typeface="Arial" panose="020B0604020202020204" pitchFamily="34" charset="0"/>
              </a:rPr>
            </a:br>
            <a:r>
              <a:rPr lang="en-US" sz="2200" b="0" i="0" dirty="0">
                <a:solidFill>
                  <a:schemeClr val="bg1"/>
                </a:solidFill>
                <a:effectLst/>
                <a:latin typeface="Courier New" panose="02070309020205020404" pitchFamily="49" charset="0"/>
              </a:rPr>
              <a:t>• </a:t>
            </a:r>
            <a:r>
              <a:rPr lang="en-US" sz="2200" b="0" i="0" dirty="0">
                <a:solidFill>
                  <a:schemeClr val="bg1"/>
                </a:solidFill>
                <a:effectLst/>
                <a:latin typeface="Arial" panose="020B0604020202020204" pitchFamily="34" charset="0"/>
              </a:rPr>
              <a:t>Georgia Conservancy brought on board to lead </a:t>
            </a:r>
            <a:br>
              <a:rPr lang="en-US" sz="2200" b="0" i="0" dirty="0">
                <a:solidFill>
                  <a:schemeClr val="bg1"/>
                </a:solidFill>
                <a:effectLst/>
                <a:latin typeface="Arial" panose="020B0604020202020204" pitchFamily="34" charset="0"/>
              </a:rPr>
            </a:br>
            <a:r>
              <a:rPr lang="en-US" sz="2200" b="0" i="0" dirty="0">
                <a:solidFill>
                  <a:schemeClr val="bg1"/>
                </a:solidFill>
                <a:effectLst/>
                <a:latin typeface="Arial" panose="020B0604020202020204" pitchFamily="34" charset="0"/>
              </a:rPr>
              <a:t>county-wide examination of current housing conditions</a:t>
            </a:r>
            <a:br>
              <a:rPr lang="en-US" sz="2200" b="0" i="0" dirty="0">
                <a:solidFill>
                  <a:schemeClr val="bg1"/>
                </a:solidFill>
                <a:effectLst/>
                <a:latin typeface="Arial" panose="020B0604020202020204" pitchFamily="34" charset="0"/>
              </a:rPr>
            </a:br>
            <a:br>
              <a:rPr lang="en-US" sz="2200" b="0" i="0" dirty="0">
                <a:solidFill>
                  <a:schemeClr val="bg1"/>
                </a:solidFill>
                <a:effectLst/>
                <a:latin typeface="Arial" panose="020B0604020202020204" pitchFamily="34" charset="0"/>
              </a:rPr>
            </a:br>
            <a:r>
              <a:rPr lang="en-US" sz="2200" b="0" i="0" dirty="0">
                <a:solidFill>
                  <a:schemeClr val="bg1"/>
                </a:solidFill>
                <a:effectLst/>
                <a:latin typeface="Courier New" panose="02070309020205020404" pitchFamily="49" charset="0"/>
              </a:rPr>
              <a:t>• </a:t>
            </a:r>
            <a:r>
              <a:rPr lang="en-US" sz="2200" b="0" i="0" dirty="0">
                <a:solidFill>
                  <a:schemeClr val="bg1"/>
                </a:solidFill>
                <a:effectLst/>
                <a:latin typeface="Arial" panose="020B0604020202020204" pitchFamily="34" charset="0"/>
              </a:rPr>
              <a:t>Ft. Valley State University was selected to be the 	technical advisor for the effort</a:t>
            </a:r>
            <a:br>
              <a:rPr lang="en-US" sz="2200" b="0" i="0" dirty="0">
                <a:solidFill>
                  <a:schemeClr val="bg1"/>
                </a:solidFill>
                <a:effectLst/>
                <a:latin typeface="Arial" panose="020B0604020202020204" pitchFamily="34" charset="0"/>
              </a:rPr>
            </a:br>
            <a:br>
              <a:rPr lang="en-US" sz="2200" b="0" i="0" dirty="0">
                <a:solidFill>
                  <a:schemeClr val="bg1"/>
                </a:solidFill>
                <a:effectLst/>
                <a:latin typeface="Arial" panose="020B0604020202020204" pitchFamily="34" charset="0"/>
              </a:rPr>
            </a:br>
            <a:r>
              <a:rPr lang="en-US" sz="2200" b="0" i="0" dirty="0">
                <a:solidFill>
                  <a:schemeClr val="bg1"/>
                </a:solidFill>
                <a:effectLst/>
                <a:latin typeface="Courier New" panose="02070309020205020404" pitchFamily="49" charset="0"/>
              </a:rPr>
              <a:t>• </a:t>
            </a:r>
            <a:r>
              <a:rPr lang="en-US" sz="2200" b="0" i="0" dirty="0">
                <a:solidFill>
                  <a:schemeClr val="bg1"/>
                </a:solidFill>
                <a:effectLst/>
                <a:latin typeface="Arial" panose="020B0604020202020204" pitchFamily="34" charset="0"/>
              </a:rPr>
              <a:t>University of Georgia brought on as technical	partner to study workforce housing in the county AS WELL AS A STUDY OF EXTENDED STAY HOTELS</a:t>
            </a:r>
            <a:br>
              <a:rPr lang="en-US" sz="2200" b="0" i="0" dirty="0">
                <a:solidFill>
                  <a:schemeClr val="bg1"/>
                </a:solidFill>
                <a:effectLst/>
                <a:latin typeface="Arial" panose="020B0604020202020204" pitchFamily="34" charset="0"/>
              </a:rPr>
            </a:br>
            <a:endParaRPr lang="en-US" dirty="0">
              <a:solidFill>
                <a:schemeClr val="bg1"/>
              </a:solidFill>
            </a:endParaRPr>
          </a:p>
        </p:txBody>
      </p:sp>
      <p:pic>
        <p:nvPicPr>
          <p:cNvPr id="1026" name="Picture 2" descr="Georgia Conservancy">
            <a:extLst>
              <a:ext uri="{FF2B5EF4-FFF2-40B4-BE49-F238E27FC236}">
                <a16:creationId xmlns:a16="http://schemas.microsoft.com/office/drawing/2014/main" id="{07FFE580-42D8-4A55-B964-2D483D84A9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60069" y="80697"/>
            <a:ext cx="3120826" cy="1900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B1EAEB-4DFD-43C6-894B-98E6D1E48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732" y="2499282"/>
            <a:ext cx="2857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of Georgia">
            <a:extLst>
              <a:ext uri="{FF2B5EF4-FFF2-40B4-BE49-F238E27FC236}">
                <a16:creationId xmlns:a16="http://schemas.microsoft.com/office/drawing/2014/main" id="{88A0B783-D67A-43D6-9FDD-2E169F1C1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590" y="5946302"/>
            <a:ext cx="2581784" cy="8477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rt Valley State University College of Agriculture - Home | Facebook">
            <a:extLst>
              <a:ext uri="{FF2B5EF4-FFF2-40B4-BE49-F238E27FC236}">
                <a16:creationId xmlns:a16="http://schemas.microsoft.com/office/drawing/2014/main" id="{DD122677-5034-4B8A-8687-0A4256130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6569" y="4203742"/>
            <a:ext cx="1647825" cy="1647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B6C166A-B767-4C62-964A-1DBEC274731E}"/>
              </a:ext>
            </a:extLst>
          </p:cNvPr>
          <p:cNvSpPr txBox="1"/>
          <p:nvPr/>
        </p:nvSpPr>
        <p:spPr>
          <a:xfrm>
            <a:off x="379412" y="199951"/>
            <a:ext cx="6108404" cy="830997"/>
          </a:xfrm>
          <a:prstGeom prst="rect">
            <a:avLst/>
          </a:prstGeom>
          <a:noFill/>
        </p:spPr>
        <p:txBody>
          <a:bodyPr wrap="square">
            <a:spAutoFit/>
          </a:bodyPr>
          <a:lstStyle/>
          <a:p>
            <a:r>
              <a:rPr lang="en-US" sz="4800" b="0" i="0" dirty="0">
                <a:solidFill>
                  <a:schemeClr val="bg1"/>
                </a:solidFill>
                <a:effectLst/>
                <a:latin typeface="Arial" panose="020B0604020202020204" pitchFamily="34" charset="0"/>
              </a:rPr>
              <a:t>HOUSING STUDY</a:t>
            </a:r>
            <a:endParaRPr lang="en-US" sz="4800" dirty="0"/>
          </a:p>
        </p:txBody>
      </p:sp>
    </p:spTree>
    <p:extLst>
      <p:ext uri="{BB962C8B-B14F-4D97-AF65-F5344CB8AC3E}">
        <p14:creationId xmlns:p14="http://schemas.microsoft.com/office/powerpoint/2010/main" val="128529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6063</TotalTime>
  <Words>769</Words>
  <Application>Microsoft Office PowerPoint</Application>
  <PresentationFormat>Custom</PresentationFormat>
  <Paragraphs>87</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Book Antiqua</vt:lpstr>
      <vt:lpstr>Calibri Light</vt:lpstr>
      <vt:lpstr>Century Gothic</vt:lpstr>
      <vt:lpstr>Courier New</vt:lpstr>
      <vt:lpstr>Franklin Gothic Book</vt:lpstr>
      <vt:lpstr>Franklin Gothic Medium</vt:lpstr>
      <vt:lpstr>Wingdings</vt:lpstr>
      <vt:lpstr>Wingdings 3</vt:lpstr>
      <vt:lpstr>Slice</vt:lpstr>
      <vt:lpstr>PowerPoint Presentation</vt:lpstr>
      <vt:lpstr>OUR TEAM:</vt:lpstr>
      <vt:lpstr>Bartow County and Target area:</vt:lpstr>
      <vt:lpstr>Target Area Statistics: Allatoona Community</vt:lpstr>
      <vt:lpstr>Since beginning the gich program</vt:lpstr>
      <vt:lpstr>PowerPoint Presentation</vt:lpstr>
      <vt:lpstr>PowerPoint Presentation</vt:lpstr>
      <vt:lpstr>PowerPoint Presentation</vt:lpstr>
      <vt:lpstr>Purpose:  To provide the leadership of Bartow County, its cities, and local institutions interested in sustainable economic development with an in-depth look at the county’s current housing conditions.  • Georgia Conservancy brought on board to lead  county-wide examination of current housing conditions  • Ft. Valley State University was selected to be the  technical advisor for the effort  • University of Georgia brought on as technical partner to study workforce housing in the county AS WELL AS A STUDY OF EXTENDED STAY HOTELS </vt:lpstr>
      <vt:lpstr>It’s Not all about housing</vt:lpstr>
      <vt:lpstr>PowerPoint Presentation</vt:lpstr>
      <vt:lpstr>PowerPoint Presentation</vt:lpstr>
      <vt:lpstr>PowerPoint Presentation</vt:lpstr>
      <vt:lpstr>Prestwick Development Company</vt:lpstr>
      <vt:lpstr>Company Overview</vt:lpstr>
      <vt:lpstr>Chadwick</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Patrick</dc:creator>
  <cp:lastModifiedBy>Nelson, Patrick</cp:lastModifiedBy>
  <cp:revision>108</cp:revision>
  <dcterms:created xsi:type="dcterms:W3CDTF">2018-01-25T18:32:04Z</dcterms:created>
  <dcterms:modified xsi:type="dcterms:W3CDTF">2022-03-28T12:58:09Z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