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Lst>
  <p:notesMasterIdLst>
    <p:notesMasterId r:id="rId38"/>
  </p:notesMasterIdLst>
  <p:sldIdLst>
    <p:sldId id="330"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8" r:id="rId20"/>
    <p:sldId id="297" r:id="rId21"/>
    <p:sldId id="303" r:id="rId22"/>
    <p:sldId id="296" r:id="rId23"/>
    <p:sldId id="337" r:id="rId24"/>
    <p:sldId id="338" r:id="rId25"/>
    <p:sldId id="339" r:id="rId26"/>
    <p:sldId id="340" r:id="rId27"/>
    <p:sldId id="341" r:id="rId28"/>
    <p:sldId id="316" r:id="rId29"/>
    <p:sldId id="334" r:id="rId30"/>
    <p:sldId id="323" r:id="rId31"/>
    <p:sldId id="326" r:id="rId32"/>
    <p:sldId id="324" r:id="rId33"/>
    <p:sldId id="328" r:id="rId34"/>
    <p:sldId id="357" r:id="rId35"/>
    <p:sldId id="335" r:id="rId36"/>
    <p:sldId id="299"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08081-2CFB-49F9-A57B-F6F2777D812D}" v="9" dt="2024-04-15T15:46:30.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sa Thompson" userId="5ed5ad82-f94f-4f85-a014-55b06ee4c466" providerId="ADAL" clId="{16B08081-2CFB-49F9-A57B-F6F2777D812D}"/>
    <pc:docChg chg="undo custSel addSld delSld modSld">
      <pc:chgData name="Malisa Thompson" userId="5ed5ad82-f94f-4f85-a014-55b06ee4c466" providerId="ADAL" clId="{16B08081-2CFB-49F9-A57B-F6F2777D812D}" dt="2024-04-15T15:56:00.589" v="403" actId="207"/>
      <pc:docMkLst>
        <pc:docMk/>
      </pc:docMkLst>
      <pc:sldChg chg="modSp del mod delDesignElem">
        <pc:chgData name="Malisa Thompson" userId="5ed5ad82-f94f-4f85-a014-55b06ee4c466" providerId="ADAL" clId="{16B08081-2CFB-49F9-A57B-F6F2777D812D}" dt="2024-04-15T15:47:01.542" v="320" actId="47"/>
        <pc:sldMkLst>
          <pc:docMk/>
          <pc:sldMk cId="0" sldId="274"/>
        </pc:sldMkLst>
        <pc:spChg chg="mod">
          <ac:chgData name="Malisa Thompson" userId="5ed5ad82-f94f-4f85-a014-55b06ee4c466" providerId="ADAL" clId="{16B08081-2CFB-49F9-A57B-F6F2777D812D}" dt="2024-04-15T15:46:59.390" v="319" actId="6549"/>
          <ac:spMkLst>
            <pc:docMk/>
            <pc:sldMk cId="0" sldId="274"/>
            <ac:spMk id="2" creationId="{00000000-0000-0000-0000-000000000000}"/>
          </ac:spMkLst>
        </pc:spChg>
      </pc:sldChg>
      <pc:sldChg chg="modSp mod">
        <pc:chgData name="Malisa Thompson" userId="5ed5ad82-f94f-4f85-a014-55b06ee4c466" providerId="ADAL" clId="{16B08081-2CFB-49F9-A57B-F6F2777D812D}" dt="2024-04-15T14:54:25.382" v="267" actId="6549"/>
        <pc:sldMkLst>
          <pc:docMk/>
          <pc:sldMk cId="544963778" sldId="296"/>
        </pc:sldMkLst>
        <pc:spChg chg="mod">
          <ac:chgData name="Malisa Thompson" userId="5ed5ad82-f94f-4f85-a014-55b06ee4c466" providerId="ADAL" clId="{16B08081-2CFB-49F9-A57B-F6F2777D812D}" dt="2024-04-15T14:54:25.382" v="267" actId="6549"/>
          <ac:spMkLst>
            <pc:docMk/>
            <pc:sldMk cId="544963778" sldId="296"/>
            <ac:spMk id="81923" creationId="{00000000-0000-0000-0000-000000000000}"/>
          </ac:spMkLst>
        </pc:spChg>
      </pc:sldChg>
      <pc:sldChg chg="add">
        <pc:chgData name="Malisa Thompson" userId="5ed5ad82-f94f-4f85-a014-55b06ee4c466" providerId="ADAL" clId="{16B08081-2CFB-49F9-A57B-F6F2777D812D}" dt="2024-04-15T14:53:52.779" v="266"/>
        <pc:sldMkLst>
          <pc:docMk/>
          <pc:sldMk cId="2809647575" sldId="297"/>
        </pc:sldMkLst>
      </pc:sldChg>
      <pc:sldChg chg="modSp del mod">
        <pc:chgData name="Malisa Thompson" userId="5ed5ad82-f94f-4f85-a014-55b06ee4c466" providerId="ADAL" clId="{16B08081-2CFB-49F9-A57B-F6F2777D812D}" dt="2024-04-15T14:53:31.253" v="265" actId="2696"/>
        <pc:sldMkLst>
          <pc:docMk/>
          <pc:sldMk cId="3664243945" sldId="297"/>
        </pc:sldMkLst>
        <pc:spChg chg="mod">
          <ac:chgData name="Malisa Thompson" userId="5ed5ad82-f94f-4f85-a014-55b06ee4c466" providerId="ADAL" clId="{16B08081-2CFB-49F9-A57B-F6F2777D812D}" dt="2024-04-15T14:53:13.430" v="264" actId="5793"/>
          <ac:spMkLst>
            <pc:docMk/>
            <pc:sldMk cId="3664243945" sldId="297"/>
            <ac:spMk id="73731" creationId="{00000000-0000-0000-0000-000000000000}"/>
          </ac:spMkLst>
        </pc:spChg>
      </pc:sldChg>
      <pc:sldChg chg="modSp mod">
        <pc:chgData name="Malisa Thompson" userId="5ed5ad82-f94f-4f85-a014-55b06ee4c466" providerId="ADAL" clId="{16B08081-2CFB-49F9-A57B-F6F2777D812D}" dt="2024-04-15T13:55:55.867" v="22" actId="20577"/>
        <pc:sldMkLst>
          <pc:docMk/>
          <pc:sldMk cId="2732122825" sldId="303"/>
        </pc:sldMkLst>
        <pc:spChg chg="mod">
          <ac:chgData name="Malisa Thompson" userId="5ed5ad82-f94f-4f85-a014-55b06ee4c466" providerId="ADAL" clId="{16B08081-2CFB-49F9-A57B-F6F2777D812D}" dt="2024-04-15T13:55:55.867" v="22" actId="20577"/>
          <ac:spMkLst>
            <pc:docMk/>
            <pc:sldMk cId="2732122825" sldId="303"/>
            <ac:spMk id="72709" creationId="{00000000-0000-0000-0000-000000000000}"/>
          </ac:spMkLst>
        </pc:spChg>
      </pc:sldChg>
      <pc:sldChg chg="modSp mod">
        <pc:chgData name="Malisa Thompson" userId="5ed5ad82-f94f-4f85-a014-55b06ee4c466" providerId="ADAL" clId="{16B08081-2CFB-49F9-A57B-F6F2777D812D}" dt="2024-04-15T14:48:01.308" v="242" actId="20577"/>
        <pc:sldMkLst>
          <pc:docMk/>
          <pc:sldMk cId="2015560528" sldId="316"/>
        </pc:sldMkLst>
        <pc:spChg chg="mod">
          <ac:chgData name="Malisa Thompson" userId="5ed5ad82-f94f-4f85-a014-55b06ee4c466" providerId="ADAL" clId="{16B08081-2CFB-49F9-A57B-F6F2777D812D}" dt="2024-04-15T14:48:01.308" v="242" actId="20577"/>
          <ac:spMkLst>
            <pc:docMk/>
            <pc:sldMk cId="2015560528" sldId="316"/>
            <ac:spMk id="4099" creationId="{00000000-0000-0000-0000-000000000000}"/>
          </ac:spMkLst>
        </pc:spChg>
      </pc:sldChg>
      <pc:sldChg chg="modSp del mod">
        <pc:chgData name="Malisa Thompson" userId="5ed5ad82-f94f-4f85-a014-55b06ee4c466" providerId="ADAL" clId="{16B08081-2CFB-49F9-A57B-F6F2777D812D}" dt="2024-04-15T14:58:24.740" v="278" actId="47"/>
        <pc:sldMkLst>
          <pc:docMk/>
          <pc:sldMk cId="244809185" sldId="329"/>
        </pc:sldMkLst>
        <pc:spChg chg="mod">
          <ac:chgData name="Malisa Thompson" userId="5ed5ad82-f94f-4f85-a014-55b06ee4c466" providerId="ADAL" clId="{16B08081-2CFB-49F9-A57B-F6F2777D812D}" dt="2024-04-15T14:45:30.722" v="119" actId="207"/>
          <ac:spMkLst>
            <pc:docMk/>
            <pc:sldMk cId="244809185" sldId="329"/>
            <ac:spMk id="73730" creationId="{00000000-0000-0000-0000-000000000000}"/>
          </ac:spMkLst>
        </pc:spChg>
        <pc:spChg chg="mod">
          <ac:chgData name="Malisa Thompson" userId="5ed5ad82-f94f-4f85-a014-55b06ee4c466" providerId="ADAL" clId="{16B08081-2CFB-49F9-A57B-F6F2777D812D}" dt="2024-04-15T14:45:23.465" v="118" actId="207"/>
          <ac:spMkLst>
            <pc:docMk/>
            <pc:sldMk cId="244809185" sldId="329"/>
            <ac:spMk id="73731" creationId="{00000000-0000-0000-0000-000000000000}"/>
          </ac:spMkLst>
        </pc:spChg>
      </pc:sldChg>
      <pc:sldChg chg="modSp mod">
        <pc:chgData name="Malisa Thompson" userId="5ed5ad82-f94f-4f85-a014-55b06ee4c466" providerId="ADAL" clId="{16B08081-2CFB-49F9-A57B-F6F2777D812D}" dt="2024-04-15T15:04:28.643" v="304" actId="20577"/>
        <pc:sldMkLst>
          <pc:docMk/>
          <pc:sldMk cId="425908026" sldId="330"/>
        </pc:sldMkLst>
        <pc:spChg chg="mod">
          <ac:chgData name="Malisa Thompson" userId="5ed5ad82-f94f-4f85-a014-55b06ee4c466" providerId="ADAL" clId="{16B08081-2CFB-49F9-A57B-F6F2777D812D}" dt="2024-04-15T15:04:28.643" v="304" actId="20577"/>
          <ac:spMkLst>
            <pc:docMk/>
            <pc:sldMk cId="425908026" sldId="330"/>
            <ac:spMk id="6" creationId="{00000000-0000-0000-0000-000000000000}"/>
          </ac:spMkLst>
        </pc:spChg>
      </pc:sldChg>
      <pc:sldChg chg="modSp mod">
        <pc:chgData name="Malisa Thompson" userId="5ed5ad82-f94f-4f85-a014-55b06ee4c466" providerId="ADAL" clId="{16B08081-2CFB-49F9-A57B-F6F2777D812D}" dt="2024-04-15T14:47:47.314" v="241" actId="20577"/>
        <pc:sldMkLst>
          <pc:docMk/>
          <pc:sldMk cId="1051463882" sldId="335"/>
        </pc:sldMkLst>
        <pc:spChg chg="mod">
          <ac:chgData name="Malisa Thompson" userId="5ed5ad82-f94f-4f85-a014-55b06ee4c466" providerId="ADAL" clId="{16B08081-2CFB-49F9-A57B-F6F2777D812D}" dt="2024-04-15T14:47:41.073" v="239" actId="20577"/>
          <ac:spMkLst>
            <pc:docMk/>
            <pc:sldMk cId="1051463882" sldId="335"/>
            <ac:spMk id="30722" creationId="{00000000-0000-0000-0000-000000000000}"/>
          </ac:spMkLst>
        </pc:spChg>
        <pc:spChg chg="mod">
          <ac:chgData name="Malisa Thompson" userId="5ed5ad82-f94f-4f85-a014-55b06ee4c466" providerId="ADAL" clId="{16B08081-2CFB-49F9-A57B-F6F2777D812D}" dt="2024-04-15T14:47:47.314" v="241" actId="20577"/>
          <ac:spMkLst>
            <pc:docMk/>
            <pc:sldMk cId="1051463882" sldId="335"/>
            <ac:spMk id="72707" creationId="{00000000-0000-0000-0000-000000000000}"/>
          </ac:spMkLst>
        </pc:spChg>
      </pc:sldChg>
      <pc:sldChg chg="addSp delSp modSp mod">
        <pc:chgData name="Malisa Thompson" userId="5ed5ad82-f94f-4f85-a014-55b06ee4c466" providerId="ADAL" clId="{16B08081-2CFB-49F9-A57B-F6F2777D812D}" dt="2024-04-15T14:51:33.082" v="246" actId="113"/>
        <pc:sldMkLst>
          <pc:docMk/>
          <pc:sldMk cId="5839553" sldId="340"/>
        </pc:sldMkLst>
        <pc:spChg chg="add mod">
          <ac:chgData name="Malisa Thompson" userId="5ed5ad82-f94f-4f85-a014-55b06ee4c466" providerId="ADAL" clId="{16B08081-2CFB-49F9-A57B-F6F2777D812D}" dt="2024-04-15T14:51:33.082" v="246" actId="113"/>
          <ac:spMkLst>
            <pc:docMk/>
            <pc:sldMk cId="5839553" sldId="340"/>
            <ac:spMk id="3" creationId="{3270C253-E645-A756-09DA-5D181863072E}"/>
          </ac:spMkLst>
        </pc:spChg>
        <pc:spChg chg="del mod">
          <ac:chgData name="Malisa Thompson" userId="5ed5ad82-f94f-4f85-a014-55b06ee4c466" providerId="ADAL" clId="{16B08081-2CFB-49F9-A57B-F6F2777D812D}" dt="2024-04-15T14:51:18.531" v="243" actId="478"/>
          <ac:spMkLst>
            <pc:docMk/>
            <pc:sldMk cId="5839553" sldId="340"/>
            <ac:spMk id="177154" creationId="{00000000-0000-0000-0000-000000000000}"/>
          </ac:spMkLst>
        </pc:spChg>
        <pc:spChg chg="mod">
          <ac:chgData name="Malisa Thompson" userId="5ed5ad82-f94f-4f85-a014-55b06ee4c466" providerId="ADAL" clId="{16B08081-2CFB-49F9-A57B-F6F2777D812D}" dt="2024-04-15T13:36:26.589" v="5" actId="20577"/>
          <ac:spMkLst>
            <pc:docMk/>
            <pc:sldMk cId="5839553" sldId="340"/>
            <ac:spMk id="177156" creationId="{00000000-0000-0000-0000-000000000000}"/>
          </ac:spMkLst>
        </pc:spChg>
      </pc:sldChg>
      <pc:sldChg chg="modSp mod">
        <pc:chgData name="Malisa Thompson" userId="5ed5ad82-f94f-4f85-a014-55b06ee4c466" providerId="ADAL" clId="{16B08081-2CFB-49F9-A57B-F6F2777D812D}" dt="2024-04-15T15:53:17.866" v="387" actId="207"/>
        <pc:sldMkLst>
          <pc:docMk/>
          <pc:sldMk cId="3508443615" sldId="354"/>
        </pc:sldMkLst>
        <pc:spChg chg="mod">
          <ac:chgData name="Malisa Thompson" userId="5ed5ad82-f94f-4f85-a014-55b06ee4c466" providerId="ADAL" clId="{16B08081-2CFB-49F9-A57B-F6F2777D812D}" dt="2024-04-15T15:53:17.866" v="387" actId="207"/>
          <ac:spMkLst>
            <pc:docMk/>
            <pc:sldMk cId="3508443615" sldId="354"/>
            <ac:spMk id="70663" creationId="{00000000-0000-0000-0000-000000000000}"/>
          </ac:spMkLst>
        </pc:spChg>
      </pc:sldChg>
      <pc:sldChg chg="modSp mod">
        <pc:chgData name="Malisa Thompson" userId="5ed5ad82-f94f-4f85-a014-55b06ee4c466" providerId="ADAL" clId="{16B08081-2CFB-49F9-A57B-F6F2777D812D}" dt="2024-04-15T15:53:09.875" v="386" actId="207"/>
        <pc:sldMkLst>
          <pc:docMk/>
          <pc:sldMk cId="1068228792" sldId="355"/>
        </pc:sldMkLst>
        <pc:spChg chg="mod">
          <ac:chgData name="Malisa Thompson" userId="5ed5ad82-f94f-4f85-a014-55b06ee4c466" providerId="ADAL" clId="{16B08081-2CFB-49F9-A57B-F6F2777D812D}" dt="2024-04-15T15:53:09.875" v="386" actId="207"/>
          <ac:spMkLst>
            <pc:docMk/>
            <pc:sldMk cId="1068228792" sldId="355"/>
            <ac:spMk id="71684" creationId="{00000000-0000-0000-0000-000000000000}"/>
          </ac:spMkLst>
        </pc:spChg>
      </pc:sldChg>
      <pc:sldChg chg="addSp delSp modSp mod">
        <pc:chgData name="Malisa Thompson" userId="5ed5ad82-f94f-4f85-a014-55b06ee4c466" providerId="ADAL" clId="{16B08081-2CFB-49F9-A57B-F6F2777D812D}" dt="2024-04-15T15:53:01.857" v="385" actId="207"/>
        <pc:sldMkLst>
          <pc:docMk/>
          <pc:sldMk cId="2263687465" sldId="356"/>
        </pc:sldMkLst>
        <pc:spChg chg="mod">
          <ac:chgData name="Malisa Thompson" userId="5ed5ad82-f94f-4f85-a014-55b06ee4c466" providerId="ADAL" clId="{16B08081-2CFB-49F9-A57B-F6F2777D812D}" dt="2024-04-15T15:53:01.857" v="385" actId="207"/>
          <ac:spMkLst>
            <pc:docMk/>
            <pc:sldMk cId="2263687465" sldId="356"/>
            <ac:spMk id="2" creationId="{00000000-0000-0000-0000-000000000000}"/>
          </ac:spMkLst>
        </pc:spChg>
        <pc:spChg chg="mod">
          <ac:chgData name="Malisa Thompson" userId="5ed5ad82-f94f-4f85-a014-55b06ee4c466" providerId="ADAL" clId="{16B08081-2CFB-49F9-A57B-F6F2777D812D}" dt="2024-04-15T13:55:35.861" v="10" actId="20577"/>
          <ac:spMkLst>
            <pc:docMk/>
            <pc:sldMk cId="2263687465" sldId="356"/>
            <ac:spMk id="3" creationId="{00000000-0000-0000-0000-000000000000}"/>
          </ac:spMkLst>
        </pc:spChg>
        <pc:spChg chg="add del mod">
          <ac:chgData name="Malisa Thompson" userId="5ed5ad82-f94f-4f85-a014-55b06ee4c466" providerId="ADAL" clId="{16B08081-2CFB-49F9-A57B-F6F2777D812D}" dt="2024-04-15T15:47:44.677" v="323" actId="478"/>
          <ac:spMkLst>
            <pc:docMk/>
            <pc:sldMk cId="2263687465" sldId="356"/>
            <ac:spMk id="6" creationId="{20730896-7B86-072C-7C00-3EA1B496EDC5}"/>
          </ac:spMkLst>
        </pc:spChg>
      </pc:sldChg>
      <pc:sldChg chg="addSp new del mod">
        <pc:chgData name="Malisa Thompson" userId="5ed5ad82-f94f-4f85-a014-55b06ee4c466" providerId="ADAL" clId="{16B08081-2CFB-49F9-A57B-F6F2777D812D}" dt="2024-04-15T14:45:45.436" v="120" actId="47"/>
        <pc:sldMkLst>
          <pc:docMk/>
          <pc:sldMk cId="838573078" sldId="357"/>
        </pc:sldMkLst>
        <pc:spChg chg="add">
          <ac:chgData name="Malisa Thompson" userId="5ed5ad82-f94f-4f85-a014-55b06ee4c466" providerId="ADAL" clId="{16B08081-2CFB-49F9-A57B-F6F2777D812D}" dt="2024-04-15T14:42:15.217" v="26" actId="22"/>
          <ac:spMkLst>
            <pc:docMk/>
            <pc:sldMk cId="838573078" sldId="357"/>
            <ac:spMk id="4" creationId="{24DDB0E9-BA5A-1EA6-2C5E-9D260E963BA5}"/>
          </ac:spMkLst>
        </pc:spChg>
      </pc:sldChg>
      <pc:sldChg chg="addSp delSp modSp new mod">
        <pc:chgData name="Malisa Thompson" userId="5ed5ad82-f94f-4f85-a014-55b06ee4c466" providerId="ADAL" clId="{16B08081-2CFB-49F9-A57B-F6F2777D812D}" dt="2024-04-15T14:58:17.285" v="277" actId="478"/>
        <pc:sldMkLst>
          <pc:docMk/>
          <pc:sldMk cId="3036026968" sldId="357"/>
        </pc:sldMkLst>
        <pc:spChg chg="del">
          <ac:chgData name="Malisa Thompson" userId="5ed5ad82-f94f-4f85-a014-55b06ee4c466" providerId="ADAL" clId="{16B08081-2CFB-49F9-A57B-F6F2777D812D}" dt="2024-04-15T14:58:17.285" v="277" actId="478"/>
          <ac:spMkLst>
            <pc:docMk/>
            <pc:sldMk cId="3036026968" sldId="357"/>
            <ac:spMk id="2" creationId="{055DE3BB-DFD8-FC10-EEA8-2F879D6000B9}"/>
          </ac:spMkLst>
        </pc:spChg>
        <pc:picChg chg="add mod">
          <ac:chgData name="Malisa Thompson" userId="5ed5ad82-f94f-4f85-a014-55b06ee4c466" providerId="ADAL" clId="{16B08081-2CFB-49F9-A57B-F6F2777D812D}" dt="2024-04-15T14:58:01.852" v="276" actId="14100"/>
          <ac:picMkLst>
            <pc:docMk/>
            <pc:sldMk cId="3036026968" sldId="357"/>
            <ac:picMk id="4" creationId="{5E84BBFC-40F5-893B-833F-8BC83F049BF7}"/>
          </ac:picMkLst>
        </pc:picChg>
      </pc:sldChg>
      <pc:sldChg chg="addSp modSp new del mod">
        <pc:chgData name="Malisa Thompson" userId="5ed5ad82-f94f-4f85-a014-55b06ee4c466" providerId="ADAL" clId="{16B08081-2CFB-49F9-A57B-F6F2777D812D}" dt="2024-04-15T15:45:51.330" v="315" actId="47"/>
        <pc:sldMkLst>
          <pc:docMk/>
          <pc:sldMk cId="3964838" sldId="358"/>
        </pc:sldMkLst>
        <pc:graphicFrameChg chg="add mod">
          <ac:chgData name="Malisa Thompson" userId="5ed5ad82-f94f-4f85-a014-55b06ee4c466" providerId="ADAL" clId="{16B08081-2CFB-49F9-A57B-F6F2777D812D}" dt="2024-04-15T15:45:32.765" v="314"/>
          <ac:graphicFrameMkLst>
            <pc:docMk/>
            <pc:sldMk cId="3964838" sldId="358"/>
            <ac:graphicFrameMk id="3" creationId="{BAAC73EB-52F0-49BA-B74C-61BDA9037F03}"/>
          </ac:graphicFrameMkLst>
        </pc:graphicFrameChg>
      </pc:sldChg>
      <pc:sldChg chg="addSp modSp new mod modNotesTx">
        <pc:chgData name="Malisa Thompson" userId="5ed5ad82-f94f-4f85-a014-55b06ee4c466" providerId="ADAL" clId="{16B08081-2CFB-49F9-A57B-F6F2777D812D}" dt="2024-04-15T15:56:00.589" v="403" actId="207"/>
        <pc:sldMkLst>
          <pc:docMk/>
          <pc:sldMk cId="1998416737" sldId="358"/>
        </pc:sldMkLst>
        <pc:spChg chg="mod">
          <ac:chgData name="Malisa Thompson" userId="5ed5ad82-f94f-4f85-a014-55b06ee4c466" providerId="ADAL" clId="{16B08081-2CFB-49F9-A57B-F6F2777D812D}" dt="2024-04-15T15:54:41.578" v="402" actId="255"/>
          <ac:spMkLst>
            <pc:docMk/>
            <pc:sldMk cId="1998416737" sldId="358"/>
            <ac:spMk id="2" creationId="{9BDFCF47-53A8-5653-8367-53AAE439F3A0}"/>
          </ac:spMkLst>
        </pc:spChg>
        <pc:spChg chg="add mod">
          <ac:chgData name="Malisa Thompson" userId="5ed5ad82-f94f-4f85-a014-55b06ee4c466" providerId="ADAL" clId="{16B08081-2CFB-49F9-A57B-F6F2777D812D}" dt="2024-04-15T15:56:00.589" v="403" actId="207"/>
          <ac:spMkLst>
            <pc:docMk/>
            <pc:sldMk cId="1998416737" sldId="358"/>
            <ac:spMk id="4" creationId="{DB3F1F28-583E-B3D5-E992-F864E1BFA276}"/>
          </ac:spMkLst>
        </pc:spChg>
      </pc:sldChg>
      <pc:sldChg chg="new del">
        <pc:chgData name="Malisa Thompson" userId="5ed5ad82-f94f-4f85-a014-55b06ee4c466" providerId="ADAL" clId="{16B08081-2CFB-49F9-A57B-F6F2777D812D}" dt="2024-04-15T15:43:45.499" v="306" actId="47"/>
        <pc:sldMkLst>
          <pc:docMk/>
          <pc:sldMk cId="2688138498"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23A6497-BB87-4603-A77A-2B983DA3BD0D}" type="datetimeFigureOut">
              <a:rPr lang="en-US" smtClean="0"/>
              <a:t>4/15/2024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72D1310-2276-4895-ADFC-7AADC6FAFF19}" type="slidenum">
              <a:rPr lang="en-US" smtClean="0"/>
              <a:t>‹#›</a:t>
            </a:fld>
            <a:endParaRPr lang="en-US" dirty="0"/>
          </a:p>
        </p:txBody>
      </p:sp>
    </p:spTree>
    <p:extLst>
      <p:ext uri="{BB962C8B-B14F-4D97-AF65-F5344CB8AC3E}">
        <p14:creationId xmlns:p14="http://schemas.microsoft.com/office/powerpoint/2010/main" val="321163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1</a:t>
            </a:fld>
            <a:endParaRPr lang="en-US" dirty="0"/>
          </a:p>
        </p:txBody>
      </p:sp>
    </p:spTree>
    <p:extLst>
      <p:ext uri="{BB962C8B-B14F-4D97-AF65-F5344CB8AC3E}">
        <p14:creationId xmlns:p14="http://schemas.microsoft.com/office/powerpoint/2010/main" val="4009832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10</a:t>
            </a:fld>
            <a:endParaRPr lang="en-US" dirty="0"/>
          </a:p>
        </p:txBody>
      </p:sp>
    </p:spTree>
    <p:extLst>
      <p:ext uri="{BB962C8B-B14F-4D97-AF65-F5344CB8AC3E}">
        <p14:creationId xmlns:p14="http://schemas.microsoft.com/office/powerpoint/2010/main" val="2418579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Unpaved roads</a:t>
            </a:r>
          </a:p>
        </p:txBody>
      </p:sp>
      <p:sp>
        <p:nvSpPr>
          <p:cNvPr id="4" name="Slide Number Placeholder 3"/>
          <p:cNvSpPr>
            <a:spLocks noGrp="1"/>
          </p:cNvSpPr>
          <p:nvPr>
            <p:ph type="sldNum" sz="quarter" idx="5"/>
          </p:nvPr>
        </p:nvSpPr>
        <p:spPr/>
        <p:txBody>
          <a:bodyPr/>
          <a:lstStyle/>
          <a:p>
            <a:fld id="{972D1310-2276-4895-ADFC-7AADC6FAFF19}" type="slidenum">
              <a:rPr lang="en-US" smtClean="0"/>
              <a:t>11</a:t>
            </a:fld>
            <a:endParaRPr lang="en-US" dirty="0"/>
          </a:p>
        </p:txBody>
      </p:sp>
    </p:spTree>
    <p:extLst>
      <p:ext uri="{BB962C8B-B14F-4D97-AF65-F5344CB8AC3E}">
        <p14:creationId xmlns:p14="http://schemas.microsoft.com/office/powerpoint/2010/main" val="341214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12</a:t>
            </a:fld>
            <a:endParaRPr lang="en-US" dirty="0"/>
          </a:p>
        </p:txBody>
      </p:sp>
    </p:spTree>
    <p:extLst>
      <p:ext uri="{BB962C8B-B14F-4D97-AF65-F5344CB8AC3E}">
        <p14:creationId xmlns:p14="http://schemas.microsoft.com/office/powerpoint/2010/main" val="275142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13</a:t>
            </a:fld>
            <a:endParaRPr lang="en-US" dirty="0"/>
          </a:p>
        </p:txBody>
      </p:sp>
    </p:spTree>
    <p:extLst>
      <p:ext uri="{BB962C8B-B14F-4D97-AF65-F5344CB8AC3E}">
        <p14:creationId xmlns:p14="http://schemas.microsoft.com/office/powerpoint/2010/main" val="13496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14</a:t>
            </a:fld>
            <a:endParaRPr lang="en-US"/>
          </a:p>
        </p:txBody>
      </p:sp>
    </p:spTree>
    <p:extLst>
      <p:ext uri="{BB962C8B-B14F-4D97-AF65-F5344CB8AC3E}">
        <p14:creationId xmlns:p14="http://schemas.microsoft.com/office/powerpoint/2010/main" val="34840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15</a:t>
            </a:fld>
            <a:endParaRPr lang="en-US"/>
          </a:p>
        </p:txBody>
      </p:sp>
    </p:spTree>
    <p:extLst>
      <p:ext uri="{BB962C8B-B14F-4D97-AF65-F5344CB8AC3E}">
        <p14:creationId xmlns:p14="http://schemas.microsoft.com/office/powerpoint/2010/main" val="111554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programs have a annual rolling application one may apply throughout the year.</a:t>
            </a:r>
          </a:p>
          <a:p>
            <a:r>
              <a:rPr lang="en-US" dirty="0"/>
              <a:t>EIP- provides incentives for businesses that will create jobs</a:t>
            </a:r>
          </a:p>
          <a:p>
            <a:r>
              <a:rPr lang="en-US" dirty="0"/>
              <a:t>RFP: Addresses slum and blight</a:t>
            </a:r>
          </a:p>
          <a:p>
            <a:r>
              <a:rPr lang="en-US" dirty="0"/>
              <a:t>ITAD-provides funding to meet the urgent needs of a community</a:t>
            </a:r>
          </a:p>
          <a:p>
            <a:r>
              <a:rPr lang="en-US" dirty="0"/>
              <a:t>Due each year First Friday in June.  PER, Procurement for Architect/Engineer, public hearings regarding citizen participation and environmental review.</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16</a:t>
            </a:fld>
            <a:endParaRPr lang="en-US"/>
          </a:p>
        </p:txBody>
      </p:sp>
    </p:spTree>
    <p:extLst>
      <p:ext uri="{BB962C8B-B14F-4D97-AF65-F5344CB8AC3E}">
        <p14:creationId xmlns:p14="http://schemas.microsoft.com/office/powerpoint/2010/main" val="2438815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Nunito Light" pitchFamily="2" charset="0"/>
              </a:rPr>
              <a:t>The match must be cash</a:t>
            </a:r>
            <a:r>
              <a:rPr lang="en-US" sz="1800" b="0" i="0" u="none" strike="noStrike" dirty="0">
                <a:solidFill>
                  <a:srgbClr val="000000"/>
                </a:solidFill>
                <a:effectLst/>
                <a:latin typeface="Nunito Light" pitchFamily="2" charset="0"/>
              </a:rPr>
              <a:t>, </a:t>
            </a:r>
            <a:r>
              <a:rPr lang="en-US" sz="1800" b="0" i="1" u="none" strike="noStrike" dirty="0">
                <a:solidFill>
                  <a:srgbClr val="000000"/>
                </a:solidFill>
                <a:effectLst/>
                <a:latin typeface="Nunito Light" pitchFamily="2" charset="0"/>
              </a:rPr>
              <a:t>whether loans, bond proceeds, grants, or appropriated funds</a:t>
            </a:r>
            <a:r>
              <a:rPr lang="en-US" sz="1800" b="0" i="0" u="none" strike="noStrike" dirty="0">
                <a:solidFill>
                  <a:srgbClr val="000000"/>
                </a:solidFill>
                <a:effectLst/>
                <a:latin typeface="Nunito Light" pitchFamily="2" charset="0"/>
              </a:rPr>
              <a:t>. The source can be either private or other non-CDBG public funds. “In Kind” Services are not considered cash. (CHIP funds are not eligible for match)</a:t>
            </a:r>
            <a:r>
              <a:rPr lang="en-US" sz="1800" b="0" i="0" dirty="0">
                <a:solidFill>
                  <a:srgbClr val="444444"/>
                </a:solidFill>
                <a:effectLst/>
                <a:latin typeface="Nunito Light" pitchFamily="2"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Nunito Light" pitchFamily="2" charset="0"/>
              </a:rPr>
              <a:t>$750,000 required match of $22,500</a:t>
            </a:r>
            <a:r>
              <a:rPr lang="en-US" sz="1800" b="0" i="0" dirty="0">
                <a:solidFill>
                  <a:srgbClr val="444444"/>
                </a:solidFill>
                <a:effectLst/>
                <a:latin typeface="Nunito Light" pitchFamily="2"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Nunito Light" pitchFamily="2" charset="0"/>
              </a:rPr>
              <a:t>$1,000,000 required match of $22,500 + 25,000 = $47,500</a:t>
            </a:r>
            <a:r>
              <a:rPr lang="en-US" sz="1800" b="0" i="0" dirty="0">
                <a:solidFill>
                  <a:srgbClr val="444444"/>
                </a:solidFill>
                <a:effectLst/>
                <a:latin typeface="Nunito Light" pitchFamily="2"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72D1310-2276-4895-ADFC-7AADC6FAFF19}" type="slidenum">
              <a:rPr lang="en-US" smtClean="0"/>
              <a:t>17</a:t>
            </a:fld>
            <a:endParaRPr lang="en-US" dirty="0"/>
          </a:p>
        </p:txBody>
      </p:sp>
    </p:spTree>
    <p:extLst>
      <p:ext uri="{BB962C8B-B14F-4D97-AF65-F5344CB8AC3E}">
        <p14:creationId xmlns:p14="http://schemas.microsoft.com/office/powerpoint/2010/main" val="1463679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2D1310-2276-4895-ADFC-7AADC6FAFF19}" type="slidenum">
              <a:rPr lang="en-US" smtClean="0"/>
              <a:t>18</a:t>
            </a:fld>
            <a:endParaRPr lang="en-US" dirty="0"/>
          </a:p>
        </p:txBody>
      </p:sp>
    </p:spTree>
    <p:extLst>
      <p:ext uri="{BB962C8B-B14F-4D97-AF65-F5344CB8AC3E}">
        <p14:creationId xmlns:p14="http://schemas.microsoft.com/office/powerpoint/2010/main" val="420949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19</a:t>
            </a:fld>
            <a:endParaRPr lang="en-US" dirty="0"/>
          </a:p>
        </p:txBody>
      </p:sp>
    </p:spTree>
    <p:extLst>
      <p:ext uri="{BB962C8B-B14F-4D97-AF65-F5344CB8AC3E}">
        <p14:creationId xmlns:p14="http://schemas.microsoft.com/office/powerpoint/2010/main" val="198072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Dilapidated housing structures</a:t>
            </a:r>
          </a:p>
        </p:txBody>
      </p:sp>
      <p:sp>
        <p:nvSpPr>
          <p:cNvPr id="4" name="Slide Number Placeholder 3"/>
          <p:cNvSpPr>
            <a:spLocks noGrp="1"/>
          </p:cNvSpPr>
          <p:nvPr>
            <p:ph type="sldNum" sz="quarter" idx="5"/>
          </p:nvPr>
        </p:nvSpPr>
        <p:spPr/>
        <p:txBody>
          <a:bodyPr/>
          <a:lstStyle/>
          <a:p>
            <a:fld id="{972D1310-2276-4895-ADFC-7AADC6FAFF19}" type="slidenum">
              <a:rPr lang="en-US" smtClean="0"/>
              <a:t>2</a:t>
            </a:fld>
            <a:endParaRPr lang="en-US" dirty="0"/>
          </a:p>
        </p:txBody>
      </p:sp>
    </p:spTree>
    <p:extLst>
      <p:ext uri="{BB962C8B-B14F-4D97-AF65-F5344CB8AC3E}">
        <p14:creationId xmlns:p14="http://schemas.microsoft.com/office/powerpoint/2010/main" val="273221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Buildings that will provide services for low to moderate income person.  A building for local government use is not eligible.</a:t>
            </a:r>
          </a:p>
          <a:p>
            <a:endParaRPr lang="en-US" dirty="0"/>
          </a:p>
          <a:p>
            <a:r>
              <a:rPr lang="en-US" dirty="0"/>
              <a:t>Multi activity consists of Public infrastructure and housing or a building and housing is eligible.</a:t>
            </a:r>
          </a:p>
        </p:txBody>
      </p:sp>
      <p:sp>
        <p:nvSpPr>
          <p:cNvPr id="4" name="Slide Number Placeholder 3"/>
          <p:cNvSpPr>
            <a:spLocks noGrp="1"/>
          </p:cNvSpPr>
          <p:nvPr>
            <p:ph type="sldNum" sz="quarter" idx="5"/>
          </p:nvPr>
        </p:nvSpPr>
        <p:spPr/>
        <p:txBody>
          <a:bodyPr/>
          <a:lstStyle/>
          <a:p>
            <a:fld id="{972D1310-2276-4895-ADFC-7AADC6FAFF19}" type="slidenum">
              <a:rPr lang="en-US" smtClean="0"/>
              <a:t>20</a:t>
            </a:fld>
            <a:endParaRPr lang="en-US" dirty="0"/>
          </a:p>
        </p:txBody>
      </p:sp>
    </p:spTree>
    <p:extLst>
      <p:ext uri="{BB962C8B-B14F-4D97-AF65-F5344CB8AC3E}">
        <p14:creationId xmlns:p14="http://schemas.microsoft.com/office/powerpoint/2010/main" val="1111995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CDBG funds can only be used to pay for Code enforcement-salaries of employees who perform activities in a Targeted area and  the CDBG funds must be expended within 2 years.  There more than likely will be a need for continued Code Enforcement for your community,  Therefore the local government should consider budgeting and finding additional funding for code enforcement.</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21</a:t>
            </a:fld>
            <a:endParaRPr lang="en-US"/>
          </a:p>
        </p:txBody>
      </p:sp>
    </p:spTree>
    <p:extLst>
      <p:ext uri="{BB962C8B-B14F-4D97-AF65-F5344CB8AC3E}">
        <p14:creationId xmlns:p14="http://schemas.microsoft.com/office/powerpoint/2010/main" val="1196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Interim asst items which are ineligible and low cost such as over grown lots along with an area that has a lot of </a:t>
            </a:r>
            <a:r>
              <a:rPr lang="en-US" dirty="0" err="1"/>
              <a:t>debri</a:t>
            </a:r>
            <a:r>
              <a:rPr lang="en-US" dirty="0"/>
              <a:t> that needs removing before you can actually began working in the area. potholes, lighting fencing etc.</a:t>
            </a:r>
          </a:p>
          <a:p>
            <a:r>
              <a:rPr lang="en-US" dirty="0"/>
              <a:t>Architectural Barriers –those barriers that restrict the mobility and accessibility of a public facility or privately owned </a:t>
            </a:r>
            <a:r>
              <a:rPr lang="en-US" dirty="0" err="1"/>
              <a:t>bldgs</a:t>
            </a:r>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1761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3DAB9-9CBE-40BF-98F8-CAAEE55B8599}"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338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be able to get everything done through one application therefore you would want to consider phasing.</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1FE3DAB9-9CBE-40BF-98F8-CAAEE55B8599}" type="slidenum">
              <a:rPr lang="en-US" smtClean="0"/>
              <a:pPr/>
              <a:t>24</a:t>
            </a:fld>
            <a:endParaRPr lang="en-US"/>
          </a:p>
        </p:txBody>
      </p:sp>
    </p:spTree>
    <p:extLst>
      <p:ext uri="{BB962C8B-B14F-4D97-AF65-F5344CB8AC3E}">
        <p14:creationId xmlns:p14="http://schemas.microsoft.com/office/powerpoint/2010/main" val="95923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p>
        </p:txBody>
      </p:sp>
      <p:sp>
        <p:nvSpPr>
          <p:cNvPr id="33796" name="Slide Number Placeholder 4"/>
          <p:cNvSpPr>
            <a:spLocks noGrp="1"/>
          </p:cNvSpPr>
          <p:nvPr>
            <p:ph type="sldNum" sz="quarter" idx="5"/>
          </p:nvPr>
        </p:nvSpPr>
        <p:spPr>
          <a:noFill/>
        </p:spPr>
        <p:txBody>
          <a:bodyPr/>
          <a:lstStyle/>
          <a:p>
            <a:fld id="{4D0CB6D9-6356-4EF1-B578-1FB4E28A25AE}" type="slidenum">
              <a:rPr lang="en-US" smtClean="0"/>
              <a:pPr/>
              <a:t>25</a:t>
            </a:fld>
            <a:endParaRPr lang="en-US"/>
          </a:p>
        </p:txBody>
      </p:sp>
    </p:spTree>
    <p:extLst>
      <p:ext uri="{BB962C8B-B14F-4D97-AF65-F5344CB8AC3E}">
        <p14:creationId xmlns:p14="http://schemas.microsoft.com/office/powerpoint/2010/main" val="2152773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p>
        </p:txBody>
      </p:sp>
      <p:sp>
        <p:nvSpPr>
          <p:cNvPr id="33796" name="Slide Number Placeholder 4"/>
          <p:cNvSpPr>
            <a:spLocks noGrp="1"/>
          </p:cNvSpPr>
          <p:nvPr>
            <p:ph type="sldNum" sz="quarter" idx="5"/>
          </p:nvPr>
        </p:nvSpPr>
        <p:spPr>
          <a:noFill/>
        </p:spPr>
        <p:txBody>
          <a:bodyPr/>
          <a:lstStyle/>
          <a:p>
            <a:fld id="{4D0CB6D9-6356-4EF1-B578-1FB4E28A25AE}" type="slidenum">
              <a:rPr lang="en-US" smtClean="0"/>
              <a:pPr/>
              <a:t>26</a:t>
            </a:fld>
            <a:endParaRPr lang="en-US"/>
          </a:p>
        </p:txBody>
      </p:sp>
    </p:spTree>
    <p:extLst>
      <p:ext uri="{BB962C8B-B14F-4D97-AF65-F5344CB8AC3E}">
        <p14:creationId xmlns:p14="http://schemas.microsoft.com/office/powerpoint/2010/main" val="2980664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p:spPr>
        <p:txBody>
          <a:bodyPr/>
          <a:lstStyle/>
          <a:p>
            <a:endParaRPr lang="en-US"/>
          </a:p>
        </p:txBody>
      </p:sp>
      <p:sp>
        <p:nvSpPr>
          <p:cNvPr id="34820" name="Slide Number Placeholder 4"/>
          <p:cNvSpPr>
            <a:spLocks noGrp="1"/>
          </p:cNvSpPr>
          <p:nvPr>
            <p:ph type="sldNum" sz="quarter" idx="5"/>
          </p:nvPr>
        </p:nvSpPr>
        <p:spPr>
          <a:noFill/>
        </p:spPr>
        <p:txBody>
          <a:bodyPr/>
          <a:lstStyle/>
          <a:p>
            <a:fld id="{33ADE933-7EBA-4B98-B897-FEF2A8F20F21}" type="slidenum">
              <a:rPr lang="en-US" smtClean="0"/>
              <a:pPr/>
              <a:t>27</a:t>
            </a:fld>
            <a:endParaRPr lang="en-US"/>
          </a:p>
        </p:txBody>
      </p:sp>
    </p:spTree>
    <p:extLst>
      <p:ext uri="{BB962C8B-B14F-4D97-AF65-F5344CB8AC3E}">
        <p14:creationId xmlns:p14="http://schemas.microsoft.com/office/powerpoint/2010/main" val="3732133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28</a:t>
            </a:fld>
            <a:endParaRPr lang="en-US" dirty="0"/>
          </a:p>
        </p:txBody>
      </p:sp>
    </p:spTree>
    <p:extLst>
      <p:ext uri="{BB962C8B-B14F-4D97-AF65-F5344CB8AC3E}">
        <p14:creationId xmlns:p14="http://schemas.microsoft.com/office/powerpoint/2010/main" val="3973088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29</a:t>
            </a:fld>
            <a:endParaRPr lang="en-US" dirty="0"/>
          </a:p>
        </p:txBody>
      </p:sp>
    </p:spTree>
    <p:extLst>
      <p:ext uri="{BB962C8B-B14F-4D97-AF65-F5344CB8AC3E}">
        <p14:creationId xmlns:p14="http://schemas.microsoft.com/office/powerpoint/2010/main" val="55296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Vacant lots</a:t>
            </a:r>
          </a:p>
        </p:txBody>
      </p:sp>
      <p:sp>
        <p:nvSpPr>
          <p:cNvPr id="4" name="Slide Number Placeholder 3"/>
          <p:cNvSpPr>
            <a:spLocks noGrp="1"/>
          </p:cNvSpPr>
          <p:nvPr>
            <p:ph type="sldNum" sz="quarter" idx="5"/>
          </p:nvPr>
        </p:nvSpPr>
        <p:spPr/>
        <p:txBody>
          <a:bodyPr/>
          <a:lstStyle/>
          <a:p>
            <a:fld id="{972D1310-2276-4895-ADFC-7AADC6FAFF19}" type="slidenum">
              <a:rPr lang="en-US" smtClean="0"/>
              <a:t>3</a:t>
            </a:fld>
            <a:endParaRPr lang="en-US" dirty="0"/>
          </a:p>
        </p:txBody>
      </p:sp>
    </p:spTree>
    <p:extLst>
      <p:ext uri="{BB962C8B-B14F-4D97-AF65-F5344CB8AC3E}">
        <p14:creationId xmlns:p14="http://schemas.microsoft.com/office/powerpoint/2010/main" val="1945429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30</a:t>
            </a:fld>
            <a:endParaRPr lang="en-US" dirty="0"/>
          </a:p>
        </p:txBody>
      </p:sp>
    </p:spTree>
    <p:extLst>
      <p:ext uri="{BB962C8B-B14F-4D97-AF65-F5344CB8AC3E}">
        <p14:creationId xmlns:p14="http://schemas.microsoft.com/office/powerpoint/2010/main" val="2563655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31</a:t>
            </a:fld>
            <a:endParaRPr lang="en-US" dirty="0"/>
          </a:p>
        </p:txBody>
      </p:sp>
    </p:spTree>
    <p:extLst>
      <p:ext uri="{BB962C8B-B14F-4D97-AF65-F5344CB8AC3E}">
        <p14:creationId xmlns:p14="http://schemas.microsoft.com/office/powerpoint/2010/main" val="1770336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33</a:t>
            </a:fld>
            <a:endParaRPr lang="en-US" dirty="0"/>
          </a:p>
        </p:txBody>
      </p:sp>
    </p:spTree>
    <p:extLst>
      <p:ext uri="{BB962C8B-B14F-4D97-AF65-F5344CB8AC3E}">
        <p14:creationId xmlns:p14="http://schemas.microsoft.com/office/powerpoint/2010/main" val="367463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34</a:t>
            </a:fld>
            <a:endParaRPr lang="en-US" dirty="0"/>
          </a:p>
        </p:txBody>
      </p:sp>
    </p:spTree>
    <p:extLst>
      <p:ext uri="{BB962C8B-B14F-4D97-AF65-F5344CB8AC3E}">
        <p14:creationId xmlns:p14="http://schemas.microsoft.com/office/powerpoint/2010/main" val="146137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Deteriorated roads/streets within neighborhoods</a:t>
            </a:r>
          </a:p>
        </p:txBody>
      </p:sp>
      <p:sp>
        <p:nvSpPr>
          <p:cNvPr id="4" name="Slide Number Placeholder 3"/>
          <p:cNvSpPr>
            <a:spLocks noGrp="1"/>
          </p:cNvSpPr>
          <p:nvPr>
            <p:ph type="sldNum" sz="quarter" idx="5"/>
          </p:nvPr>
        </p:nvSpPr>
        <p:spPr/>
        <p:txBody>
          <a:bodyPr/>
          <a:lstStyle/>
          <a:p>
            <a:fld id="{972D1310-2276-4895-ADFC-7AADC6FAFF19}" type="slidenum">
              <a:rPr lang="en-US" smtClean="0"/>
              <a:t>4</a:t>
            </a:fld>
            <a:endParaRPr lang="en-US" dirty="0"/>
          </a:p>
        </p:txBody>
      </p:sp>
    </p:spTree>
    <p:extLst>
      <p:ext uri="{BB962C8B-B14F-4D97-AF65-F5344CB8AC3E}">
        <p14:creationId xmlns:p14="http://schemas.microsoft.com/office/powerpoint/2010/main" val="3634053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5</a:t>
            </a:fld>
            <a:endParaRPr lang="en-US" dirty="0"/>
          </a:p>
        </p:txBody>
      </p:sp>
    </p:spTree>
    <p:extLst>
      <p:ext uri="{BB962C8B-B14F-4D97-AF65-F5344CB8AC3E}">
        <p14:creationId xmlns:p14="http://schemas.microsoft.com/office/powerpoint/2010/main" val="23950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6</a:t>
            </a:fld>
            <a:endParaRPr lang="en-US" dirty="0"/>
          </a:p>
        </p:txBody>
      </p:sp>
    </p:spTree>
    <p:extLst>
      <p:ext uri="{BB962C8B-B14F-4D97-AF65-F5344CB8AC3E}">
        <p14:creationId xmlns:p14="http://schemas.microsoft.com/office/powerpoint/2010/main" val="354513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the presentation we will see how CDBG was used to transform problems like this.</a:t>
            </a:r>
          </a:p>
        </p:txBody>
      </p:sp>
      <p:sp>
        <p:nvSpPr>
          <p:cNvPr id="4" name="Slide Number Placeholder 3"/>
          <p:cNvSpPr>
            <a:spLocks noGrp="1"/>
          </p:cNvSpPr>
          <p:nvPr>
            <p:ph type="sldNum" sz="quarter" idx="5"/>
          </p:nvPr>
        </p:nvSpPr>
        <p:spPr/>
        <p:txBody>
          <a:bodyPr/>
          <a:lstStyle/>
          <a:p>
            <a:fld id="{972D1310-2276-4895-ADFC-7AADC6FAFF19}" type="slidenum">
              <a:rPr lang="en-US" smtClean="0"/>
              <a:t>7</a:t>
            </a:fld>
            <a:endParaRPr lang="en-US" dirty="0"/>
          </a:p>
        </p:txBody>
      </p:sp>
    </p:spTree>
    <p:extLst>
      <p:ext uri="{BB962C8B-B14F-4D97-AF65-F5344CB8AC3E}">
        <p14:creationId xmlns:p14="http://schemas.microsoft.com/office/powerpoint/2010/main" val="11874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8</a:t>
            </a:fld>
            <a:endParaRPr lang="en-US" dirty="0"/>
          </a:p>
        </p:txBody>
      </p:sp>
    </p:spTree>
    <p:extLst>
      <p:ext uri="{BB962C8B-B14F-4D97-AF65-F5344CB8AC3E}">
        <p14:creationId xmlns:p14="http://schemas.microsoft.com/office/powerpoint/2010/main" val="324752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1310-2276-4895-ADFC-7AADC6FAFF19}" type="slidenum">
              <a:rPr lang="en-US" smtClean="0"/>
              <a:t>9</a:t>
            </a:fld>
            <a:endParaRPr lang="en-US" dirty="0"/>
          </a:p>
        </p:txBody>
      </p:sp>
    </p:spTree>
    <p:extLst>
      <p:ext uri="{BB962C8B-B14F-4D97-AF65-F5344CB8AC3E}">
        <p14:creationId xmlns:p14="http://schemas.microsoft.com/office/powerpoint/2010/main" val="324502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1"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89154"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hasCustomPrompt="1"/>
          </p:nvPr>
        </p:nvSpPr>
        <p:spPr>
          <a:xfrm>
            <a:off x="1827688" y="1676400"/>
            <a:ext cx="8636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pic>
        <p:nvPicPr>
          <p:cNvPr id="12" name="Picture 10" descr="C:\Users\jessica.reynolds\Desktop\DCApeachLogo1verBlackR.png"/>
          <p:cNvPicPr>
            <a:picLocks noChangeAspect="1" noChangeArrowheads="1"/>
          </p:cNvPicPr>
          <p:nvPr/>
        </p:nvPicPr>
        <p:blipFill>
          <a:blip r:embed="rId2" cstate="print"/>
          <a:srcRect/>
          <a:stretch>
            <a:fillRect/>
          </a:stretch>
        </p:blipFill>
        <p:spPr bwMode="auto">
          <a:xfrm>
            <a:off x="10083554" y="3810000"/>
            <a:ext cx="1528038" cy="1752600"/>
          </a:xfrm>
          <a:prstGeom prst="rect">
            <a:avLst/>
          </a:prstGeom>
          <a:noFill/>
        </p:spPr>
      </p:pic>
      <p:sp>
        <p:nvSpPr>
          <p:cNvPr id="3" name="Text Placeholder 2"/>
          <p:cNvSpPr>
            <a:spLocks noGrp="1"/>
          </p:cNvSpPr>
          <p:nvPr>
            <p:ph type="body" sz="quarter" idx="10" hasCustomPrompt="1"/>
          </p:nvPr>
        </p:nvSpPr>
        <p:spPr>
          <a:xfrm>
            <a:off x="89154" y="6043614"/>
            <a:ext cx="2999232"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107496520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615196993"/>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6459869" y="1589567"/>
            <a:ext cx="51816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4/15/2024</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396720197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4/15/2024</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331930750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4/15/2024</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lstStyle>
          <a:p>
            <a:fld id="{6BBE7942-5B1B-4E74-B3CD-25BF9B0ABE25}" type="slidenum">
              <a:rPr lang="en-US" smtClean="0">
                <a:solidFill>
                  <a:srgbClr val="8A7967"/>
                </a:solidFill>
              </a:rPr>
              <a:pPr/>
              <a:t>‹#›</a:t>
            </a:fld>
            <a:endParaRPr lang="en-US" dirty="0">
              <a:solidFill>
                <a:srgbClr val="8A7967"/>
              </a:solidFill>
            </a:endParaRPr>
          </a:p>
        </p:txBody>
      </p:sp>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12800" y="1905000"/>
            <a:ext cx="10193867" cy="1955800"/>
          </a:xfrm>
          <a:prstGeom prst="rect">
            <a:avLst/>
          </a:prstGeom>
        </p:spPr>
      </p:pic>
    </p:spTree>
    <p:extLst>
      <p:ext uri="{BB962C8B-B14F-4D97-AF65-F5344CB8AC3E}">
        <p14:creationId xmlns:p14="http://schemas.microsoft.com/office/powerpoint/2010/main" val="2429593592"/>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4/15/2024</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7112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137642890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hasCustomPrompt="1"/>
          </p:nvPr>
        </p:nvSpPr>
        <p:spPr>
          <a:xfrm>
            <a:off x="1827688" y="1676400"/>
            <a:ext cx="8636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2514962994"/>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4/15/2024</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816864" y="1600200"/>
            <a:ext cx="108712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193586529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32802348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6459869" y="1589567"/>
            <a:ext cx="51816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4/15/2024</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323755218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4/15/2024</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36160806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baseline="0"/>
            </a:lvl1pPr>
          </a:lstStyle>
          <a:p>
            <a:r>
              <a:rPr kumimoji="0" lang="en-US"/>
              <a:t>Click to edit Master title style</a:t>
            </a:r>
            <a:endParaRPr kumimoji="0" lang="en-US" dirty="0"/>
          </a:p>
        </p:txBody>
      </p:sp>
      <p:sp>
        <p:nvSpPr>
          <p:cNvPr id="4" name="Date Placeholder 3"/>
          <p:cNvSpPr>
            <a:spLocks noGrp="1"/>
          </p:cNvSpPr>
          <p:nvPr>
            <p:ph type="dt" sz="half" idx="10"/>
          </p:nvPr>
        </p:nvSpPr>
        <p:spPr/>
        <p:txBody>
          <a:bodyPr/>
          <a:lstStyle/>
          <a:p>
            <a:fld id="{5CA969B9-A6D6-490D-8099-0E40A55EEB3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75A7B21-ED1C-43CE-BC4A-F3180BABE061}" type="slidenum">
              <a:rPr lang="en-US" smtClean="0"/>
              <a:t>‹#›</a:t>
            </a:fld>
            <a:endParaRPr lang="en-US" dirty="0"/>
          </a:p>
        </p:txBody>
      </p:sp>
      <p:sp>
        <p:nvSpPr>
          <p:cNvPr id="8" name="Content Placeholder 7"/>
          <p:cNvSpPr>
            <a:spLocks noGrp="1"/>
          </p:cNvSpPr>
          <p:nvPr>
            <p:ph sz="quarter" idx="1"/>
          </p:nvPr>
        </p:nvSpPr>
        <p:spPr>
          <a:xfrm>
            <a:off x="816864" y="1600200"/>
            <a:ext cx="108712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extLst>
      <p:ext uri="{BB962C8B-B14F-4D97-AF65-F5344CB8AC3E}">
        <p14:creationId xmlns:p14="http://schemas.microsoft.com/office/powerpoint/2010/main" val="3185120654"/>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4/15/2024</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lstStyle>
          <a:p>
            <a:fld id="{6BBE7942-5B1B-4E74-B3CD-25BF9B0ABE25}" type="slidenum">
              <a:rPr lang="en-US" smtClean="0">
                <a:solidFill>
                  <a:srgbClr val="8A7967"/>
                </a:solidFill>
              </a:rPr>
              <a:pPr/>
              <a:t>‹#›</a:t>
            </a:fld>
            <a:endParaRPr lang="en-US" dirty="0">
              <a:solidFill>
                <a:srgbClr val="8A7967"/>
              </a:solidFill>
            </a:endParaRPr>
          </a:p>
        </p:txBody>
      </p:sp>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12800" y="1905000"/>
            <a:ext cx="10193867" cy="1955800"/>
          </a:xfrm>
          <a:prstGeom prst="rect">
            <a:avLst/>
          </a:prstGeom>
        </p:spPr>
      </p:pic>
    </p:spTree>
    <p:extLst>
      <p:ext uri="{BB962C8B-B14F-4D97-AF65-F5344CB8AC3E}">
        <p14:creationId xmlns:p14="http://schemas.microsoft.com/office/powerpoint/2010/main" val="325458722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4/15/2024</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7112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16101620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1"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1828801"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975A7B21-ED1C-43CE-BC4A-F3180BABE061}" type="slidenum">
              <a:rPr lang="en-US" smtClean="0"/>
              <a:t>‹#›</a:t>
            </a:fld>
            <a:endParaRPr lang="en-US" dirty="0"/>
          </a:p>
        </p:txBody>
      </p:sp>
    </p:spTree>
    <p:extLst>
      <p:ext uri="{BB962C8B-B14F-4D97-AF65-F5344CB8AC3E}">
        <p14:creationId xmlns:p14="http://schemas.microsoft.com/office/powerpoint/2010/main" val="179254180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11" name="Content Placeholder 10"/>
          <p:cNvSpPr>
            <a:spLocks noGrp="1"/>
          </p:cNvSpPr>
          <p:nvPr>
            <p:ph sz="quarter" idx="2"/>
          </p:nvPr>
        </p:nvSpPr>
        <p:spPr>
          <a:xfrm>
            <a:off x="6459869" y="1589567"/>
            <a:ext cx="51816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8" name="Date Placeholder 7"/>
          <p:cNvSpPr>
            <a:spLocks noGrp="1"/>
          </p:cNvSpPr>
          <p:nvPr>
            <p:ph type="dt" sz="half" idx="15"/>
          </p:nvPr>
        </p:nvSpPr>
        <p:spPr/>
        <p:txBody>
          <a:bodyPr rtlCol="0"/>
          <a:lstStyle/>
          <a:p>
            <a:fld id="{5CA969B9-A6D6-490D-8099-0E40A55EEB36}" type="datetimeFigureOut">
              <a:rPr lang="en-US" smtClean="0"/>
              <a:t>4/15/2024</a:t>
            </a:fld>
            <a:endParaRPr lang="en-US" dirty="0"/>
          </a:p>
        </p:txBody>
      </p:sp>
      <p:sp>
        <p:nvSpPr>
          <p:cNvPr id="10" name="Slide Number Placeholder 9"/>
          <p:cNvSpPr>
            <a:spLocks noGrp="1"/>
          </p:cNvSpPr>
          <p:nvPr>
            <p:ph type="sldNum" sz="quarter" idx="16"/>
          </p:nvPr>
        </p:nvSpPr>
        <p:spPr/>
        <p:txBody>
          <a:bodyPr rtlCol="0"/>
          <a:lstStyle/>
          <a:p>
            <a:fld id="{975A7B21-ED1C-43CE-BC4A-F3180BABE06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extLst>
      <p:ext uri="{BB962C8B-B14F-4D97-AF65-F5344CB8AC3E}">
        <p14:creationId xmlns:p14="http://schemas.microsoft.com/office/powerpoint/2010/main" val="318929474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CA969B9-A6D6-490D-8099-0E40A55EEB36}" type="datetimeFigureOut">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975A7B21-ED1C-43CE-BC4A-F3180BABE061}" type="slidenum">
              <a:rPr lang="en-US" smtClean="0"/>
              <a:t>‹#›</a:t>
            </a:fld>
            <a:endParaRPr lang="en-US" dirty="0"/>
          </a:p>
        </p:txBody>
      </p:sp>
    </p:spTree>
    <p:extLst>
      <p:ext uri="{BB962C8B-B14F-4D97-AF65-F5344CB8AC3E}">
        <p14:creationId xmlns:p14="http://schemas.microsoft.com/office/powerpoint/2010/main" val="219039034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969B9-A6D6-490D-8099-0E40A55EEB36}" type="datetimeFigureOut">
              <a:rPr lang="en-US" smtClean="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 y="6248400"/>
            <a:ext cx="711200" cy="381000"/>
          </a:xfrm>
        </p:spPr>
        <p:txBody>
          <a:bodyPr/>
          <a:lstStyle>
            <a:lvl1pPr>
              <a:defRPr>
                <a:solidFill>
                  <a:schemeClr val="tx2"/>
                </a:solidFill>
              </a:defRPr>
            </a:lvl1pPr>
          </a:lstStyle>
          <a:p>
            <a:fld id="{975A7B21-ED1C-43CE-BC4A-F3180BABE061}" type="slidenum">
              <a:rPr lang="en-US" smtClean="0"/>
              <a:t>‹#›</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575" y="2114553"/>
            <a:ext cx="7650476" cy="2304047"/>
          </a:xfrm>
          <a:prstGeom prst="rect">
            <a:avLst/>
          </a:prstGeom>
        </p:spPr>
      </p:pic>
    </p:spTree>
    <p:extLst>
      <p:ext uri="{BB962C8B-B14F-4D97-AF65-F5344CB8AC3E}">
        <p14:creationId xmlns:p14="http://schemas.microsoft.com/office/powerpoint/2010/main" val="238147027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CA969B9-A6D6-490D-8099-0E40A55EEB36}"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75A7B21-ED1C-43CE-BC4A-F3180BABE061}" type="slidenum">
              <a:rPr lang="en-US" smtClean="0"/>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1"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extLst>
      <p:ext uri="{BB962C8B-B14F-4D97-AF65-F5344CB8AC3E}">
        <p14:creationId xmlns:p14="http://schemas.microsoft.com/office/powerpoint/2010/main" val="310688588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1" y="5162550"/>
            <a:ext cx="3771900" cy="781050"/>
          </a:xfrm>
          <a:prstGeom prst="rect">
            <a:avLst/>
          </a:prstGeom>
        </p:spPr>
      </p:pic>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89153" y="6044184"/>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hasCustomPrompt="1"/>
          </p:nvPr>
        </p:nvSpPr>
        <p:spPr>
          <a:xfrm>
            <a:off x="1827688" y="1676400"/>
            <a:ext cx="8636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3149600" y="6050037"/>
            <a:ext cx="89408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89153" y="6043615"/>
            <a:ext cx="2999232"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2219199916"/>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4/15/2024</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816864" y="1600200"/>
            <a:ext cx="108712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379043825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4" name="Date Placeholder 13"/>
          <p:cNvSpPr>
            <a:spLocks noGrp="1"/>
          </p:cNvSpPr>
          <p:nvPr>
            <p:ph type="dt" sz="half" idx="2"/>
          </p:nvPr>
        </p:nvSpPr>
        <p:spPr>
          <a:xfrm>
            <a:off x="8128000" y="6248402"/>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CA969B9-A6D6-490D-8099-0E40A55EEB36}" type="datetimeFigureOut">
              <a:rPr lang="en-US" smtClean="0"/>
              <a:t>4/15/2024</a:t>
            </a:fld>
            <a:endParaRPr lang="en-US" dirty="0"/>
          </a:p>
        </p:txBody>
      </p:sp>
      <p:sp>
        <p:nvSpPr>
          <p:cNvPr id="3" name="Footer Placeholder 2"/>
          <p:cNvSpPr>
            <a:spLocks noGrp="1"/>
          </p:cNvSpPr>
          <p:nvPr>
            <p:ph type="ftr" sz="quarter" idx="3"/>
          </p:nvPr>
        </p:nvSpPr>
        <p:spPr>
          <a:xfrm>
            <a:off x="812801" y="6248208"/>
            <a:ext cx="7228110"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1"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1"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75A7B21-ED1C-43CE-BC4A-F3180BABE061}" type="slidenum">
              <a:rPr lang="en-US" smtClean="0"/>
              <a:t>‹#›</a:t>
            </a:fld>
            <a:endParaRPr lang="en-US" dirty="0"/>
          </a:p>
        </p:txBody>
      </p:sp>
    </p:spTree>
    <p:extLst>
      <p:ext uri="{BB962C8B-B14F-4D97-AF65-F5344CB8AC3E}">
        <p14:creationId xmlns:p14="http://schemas.microsoft.com/office/powerpoint/2010/main" val="3095255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med">
    <p:fade/>
  </p:transition>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solidFill>
                  <a:srgbClr val="8A7967"/>
                </a:solidFill>
              </a:rPr>
              <a:pPr/>
              <a:t>4/15/2024</a:t>
            </a:fld>
            <a:endParaRPr lang="en-US" dirty="0">
              <a:solidFill>
                <a:srgbClr val="8A7967"/>
              </a:solidFill>
            </a:endParaRPr>
          </a:p>
        </p:txBody>
      </p:sp>
      <p:sp>
        <p:nvSpPr>
          <p:cNvPr id="3" name="Footer Placeholder 2"/>
          <p:cNvSpPr>
            <a:spLocks noGrp="1"/>
          </p:cNvSpPr>
          <p:nvPr>
            <p:ph type="ftr" sz="quarter" idx="3"/>
          </p:nvPr>
        </p:nvSpPr>
        <p:spPr>
          <a:xfrm>
            <a:off x="812801"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8A7967"/>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401575340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3"/>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solidFill>
                  <a:srgbClr val="8A7967"/>
                </a:solidFill>
              </a:rPr>
              <a:pPr/>
              <a:t>4/15/2024</a:t>
            </a:fld>
            <a:endParaRPr lang="en-US" dirty="0">
              <a:solidFill>
                <a:srgbClr val="8A7967"/>
              </a:solidFill>
            </a:endParaRPr>
          </a:p>
        </p:txBody>
      </p:sp>
      <p:sp>
        <p:nvSpPr>
          <p:cNvPr id="3" name="Footer Placeholder 2"/>
          <p:cNvSpPr>
            <a:spLocks noGrp="1"/>
          </p:cNvSpPr>
          <p:nvPr>
            <p:ph type="ftr" sz="quarter" idx="3"/>
          </p:nvPr>
        </p:nvSpPr>
        <p:spPr>
          <a:xfrm>
            <a:off x="812801" y="6248209"/>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8A7967"/>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Tree>
    <p:extLst>
      <p:ext uri="{BB962C8B-B14F-4D97-AF65-F5344CB8AC3E}">
        <p14:creationId xmlns:p14="http://schemas.microsoft.com/office/powerpoint/2010/main" val="21493062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6.png"/><Relationship Id="rId7"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4.png"/><Relationship Id="rId9"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glenn.misner@dca.ga.gov"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89944" y="2606039"/>
            <a:ext cx="8455997" cy="1828324"/>
          </a:xfrm>
        </p:spPr>
        <p:txBody>
          <a:bodyPr>
            <a:normAutofit fontScale="90000"/>
          </a:bodyPr>
          <a:lstStyle/>
          <a:p>
            <a:r>
              <a:rPr lang="en-US" dirty="0"/>
              <a:t>The</a:t>
            </a:r>
            <a:br>
              <a:rPr lang="en-US" u="sng" dirty="0"/>
            </a:br>
            <a:r>
              <a:rPr lang="en-US" dirty="0">
                <a:solidFill>
                  <a:schemeClr val="accent2">
                    <a:lumMod val="60000"/>
                    <a:lumOff val="40000"/>
                  </a:schemeClr>
                </a:solidFill>
              </a:rPr>
              <a:t>C</a:t>
            </a:r>
            <a:r>
              <a:rPr lang="en-US" dirty="0"/>
              <a:t>ommunity </a:t>
            </a:r>
            <a:r>
              <a:rPr lang="en-US" dirty="0">
                <a:solidFill>
                  <a:schemeClr val="accent2">
                    <a:lumMod val="60000"/>
                    <a:lumOff val="40000"/>
                  </a:schemeClr>
                </a:solidFill>
              </a:rPr>
              <a:t>D</a:t>
            </a:r>
            <a:r>
              <a:rPr lang="en-US" dirty="0"/>
              <a:t>evelopment </a:t>
            </a:r>
            <a:r>
              <a:rPr lang="en-US" dirty="0">
                <a:solidFill>
                  <a:schemeClr val="accent2">
                    <a:lumMod val="60000"/>
                    <a:lumOff val="40000"/>
                  </a:schemeClr>
                </a:solidFill>
              </a:rPr>
              <a:t>B</a:t>
            </a:r>
            <a:r>
              <a:rPr lang="en-US" dirty="0"/>
              <a:t>lock </a:t>
            </a:r>
            <a:r>
              <a:rPr lang="en-US" dirty="0">
                <a:solidFill>
                  <a:schemeClr val="accent2">
                    <a:lumMod val="60000"/>
                    <a:lumOff val="40000"/>
                  </a:schemeClr>
                </a:solidFill>
              </a:rPr>
              <a:t>G</a:t>
            </a:r>
            <a:r>
              <a:rPr lang="en-US" dirty="0"/>
              <a:t>rant Program</a:t>
            </a:r>
          </a:p>
        </p:txBody>
      </p:sp>
      <p:sp>
        <p:nvSpPr>
          <p:cNvPr id="5" name="Subtitle 4"/>
          <p:cNvSpPr>
            <a:spLocks noGrp="1"/>
          </p:cNvSpPr>
          <p:nvPr>
            <p:ph type="subTitle" idx="1"/>
          </p:nvPr>
        </p:nvSpPr>
        <p:spPr/>
        <p:txBody>
          <a:bodyPr/>
          <a:lstStyle/>
          <a:p>
            <a:r>
              <a:rPr lang="en-US" dirty="0"/>
              <a:t>Malisa Thompson</a:t>
            </a:r>
          </a:p>
        </p:txBody>
      </p:sp>
      <p:sp>
        <p:nvSpPr>
          <p:cNvPr id="6" name="Text Placeholder 5"/>
          <p:cNvSpPr>
            <a:spLocks noGrp="1"/>
          </p:cNvSpPr>
          <p:nvPr>
            <p:ph type="body" sz="quarter" idx="10"/>
          </p:nvPr>
        </p:nvSpPr>
        <p:spPr/>
        <p:txBody>
          <a:bodyPr/>
          <a:lstStyle/>
          <a:p>
            <a:r>
              <a:rPr lang="en-US" dirty="0" err="1"/>
              <a:t>Aprch</a:t>
            </a:r>
            <a:r>
              <a:rPr lang="en-US" dirty="0"/>
              <a:t> 16, 2024</a:t>
            </a:r>
          </a:p>
        </p:txBody>
      </p:sp>
      <p:pic>
        <p:nvPicPr>
          <p:cNvPr id="2" name="Picture 1"/>
          <p:cNvPicPr>
            <a:picLocks noChangeAspect="1"/>
          </p:cNvPicPr>
          <p:nvPr/>
        </p:nvPicPr>
        <p:blipFill>
          <a:blip r:embed="rId3"/>
          <a:stretch>
            <a:fillRect/>
          </a:stretch>
        </p:blipFill>
        <p:spPr>
          <a:xfrm>
            <a:off x="4122928" y="314732"/>
            <a:ext cx="3496676" cy="2056868"/>
          </a:xfrm>
          <a:prstGeom prst="rect">
            <a:avLst/>
          </a:prstGeom>
        </p:spPr>
      </p:pic>
    </p:spTree>
    <p:extLst>
      <p:ext uri="{BB962C8B-B14F-4D97-AF65-F5344CB8AC3E}">
        <p14:creationId xmlns:p14="http://schemas.microsoft.com/office/powerpoint/2010/main" val="42590802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3047598" y="1651886"/>
            <a:ext cx="6409732" cy="4827558"/>
          </a:xfrm>
          <a:prstGeom prst="rect">
            <a:avLst/>
          </a:prstGeom>
        </p:spPr>
      </p:pic>
    </p:spTree>
    <p:extLst>
      <p:ext uri="{BB962C8B-B14F-4D97-AF65-F5344CB8AC3E}">
        <p14:creationId xmlns:p14="http://schemas.microsoft.com/office/powerpoint/2010/main" val="92465930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3"/>
          <a:stretch>
            <a:fillRect/>
          </a:stretch>
        </p:blipFill>
        <p:spPr>
          <a:xfrm>
            <a:off x="2990850" y="1676401"/>
            <a:ext cx="6553200" cy="4736456"/>
          </a:xfrm>
          <a:prstGeom prst="rect">
            <a:avLst/>
          </a:prstGeom>
        </p:spPr>
      </p:pic>
    </p:spTree>
    <p:extLst>
      <p:ext uri="{BB962C8B-B14F-4D97-AF65-F5344CB8AC3E}">
        <p14:creationId xmlns:p14="http://schemas.microsoft.com/office/powerpoint/2010/main" val="4074567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2743200" y="1752600"/>
            <a:ext cx="6579228" cy="4876799"/>
          </a:xfrm>
          <a:prstGeom prst="rect">
            <a:avLst/>
          </a:prstGeom>
        </p:spPr>
      </p:pic>
    </p:spTree>
    <p:extLst>
      <p:ext uri="{BB962C8B-B14F-4D97-AF65-F5344CB8AC3E}">
        <p14:creationId xmlns:p14="http://schemas.microsoft.com/office/powerpoint/2010/main" val="304528847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790825" y="1657350"/>
            <a:ext cx="6496050" cy="4905375"/>
          </a:xfrm>
        </p:spPr>
      </p:pic>
    </p:spTree>
    <p:extLst>
      <p:ext uri="{BB962C8B-B14F-4D97-AF65-F5344CB8AC3E}">
        <p14:creationId xmlns:p14="http://schemas.microsoft.com/office/powerpoint/2010/main" val="383246654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p:txBody>
          <a:bodyPr>
            <a:normAutofit/>
          </a:bodyPr>
          <a:lstStyle/>
          <a:p>
            <a:pPr>
              <a:buFont typeface="Wingdings" panose="05000000000000000000" pitchFamily="2" charset="2"/>
              <a:buChar char="q"/>
            </a:pPr>
            <a:r>
              <a:rPr lang="en-US" altLang="en-US" sz="2800" dirty="0"/>
              <a:t>Community Development Block Grant (CDBG) enacted by Congress as Title I of Housing and Community Development Act of 1974</a:t>
            </a:r>
          </a:p>
          <a:p>
            <a:pPr marL="0" indent="0">
              <a:buNone/>
            </a:pPr>
            <a:endParaRPr lang="en-US" altLang="en-US" sz="2800" dirty="0"/>
          </a:p>
          <a:p>
            <a:pPr>
              <a:buFont typeface="Wingdings" panose="05000000000000000000" pitchFamily="2" charset="2"/>
              <a:buChar char="q"/>
            </a:pPr>
            <a:r>
              <a:rPr lang="en-US" altLang="en-US" sz="2800" dirty="0"/>
              <a:t>The primary objective of CDBG is “the development of viable communities through improvement of living conditions, housing and the expansion of economic opportunities in cities and counties, principally for persons of low-and moderate income.”</a:t>
            </a:r>
          </a:p>
          <a:p>
            <a:endParaRPr lang="en-US" altLang="en-US" sz="2100" dirty="0"/>
          </a:p>
        </p:txBody>
      </p:sp>
      <p:sp>
        <p:nvSpPr>
          <p:cNvPr id="70663" name="Rectangle 7"/>
          <p:cNvSpPr>
            <a:spLocks noGrp="1" noRot="1" noChangeArrowheads="1"/>
          </p:cNvSpPr>
          <p:nvPr>
            <p:ph type="title"/>
          </p:nvPr>
        </p:nvSpPr>
        <p:spPr>
          <a:xfrm>
            <a:off x="1828800" y="228600"/>
            <a:ext cx="8461248" cy="85725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One tool that can help…….CDBG</a:t>
            </a:r>
          </a:p>
        </p:txBody>
      </p:sp>
    </p:spTree>
    <p:extLst>
      <p:ext uri="{BB962C8B-B14F-4D97-AF65-F5344CB8AC3E}">
        <p14:creationId xmlns:p14="http://schemas.microsoft.com/office/powerpoint/2010/main" val="350844361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a:xfrm>
            <a:off x="2136648" y="2096036"/>
            <a:ext cx="8153400" cy="4533364"/>
          </a:xfrm>
        </p:spPr>
        <p:txBody>
          <a:bodyPr>
            <a:normAutofit/>
          </a:bodyPr>
          <a:lstStyle/>
          <a:p>
            <a:pPr>
              <a:lnSpc>
                <a:spcPct val="90000"/>
              </a:lnSpc>
              <a:buFont typeface="Wingdings" panose="05000000000000000000" pitchFamily="2" charset="2"/>
              <a:buChar char="q"/>
            </a:pPr>
            <a:r>
              <a:rPr lang="en-US" altLang="en-US" sz="2800" dirty="0"/>
              <a:t>Local governments can implement a broad range of activities as long as they further the National Objectives of the Act</a:t>
            </a:r>
          </a:p>
          <a:p>
            <a:pPr>
              <a:lnSpc>
                <a:spcPct val="90000"/>
              </a:lnSpc>
              <a:buFont typeface="Wingdings" panose="05000000000000000000" pitchFamily="2" charset="2"/>
              <a:buChar char="q"/>
            </a:pPr>
            <a:endParaRPr lang="en-US" altLang="en-US" sz="2800" dirty="0"/>
          </a:p>
          <a:p>
            <a:pPr>
              <a:lnSpc>
                <a:spcPct val="90000"/>
              </a:lnSpc>
              <a:buFont typeface="Wingdings" panose="05000000000000000000" pitchFamily="2" charset="2"/>
              <a:buChar char="q"/>
            </a:pPr>
            <a:r>
              <a:rPr lang="en-US" altLang="en-US" sz="2800" dirty="0"/>
              <a:t>National Objectives are:</a:t>
            </a:r>
          </a:p>
          <a:p>
            <a:pPr lvl="1">
              <a:lnSpc>
                <a:spcPct val="90000"/>
              </a:lnSpc>
            </a:pPr>
            <a:r>
              <a:rPr lang="en-US" altLang="en-US" sz="2800" dirty="0"/>
              <a:t>Majority benefit to low and moderate income persons through services and job creation </a:t>
            </a:r>
          </a:p>
          <a:p>
            <a:pPr lvl="1">
              <a:lnSpc>
                <a:spcPct val="90000"/>
              </a:lnSpc>
            </a:pPr>
            <a:r>
              <a:rPr lang="en-US" altLang="en-US" sz="2800" dirty="0"/>
              <a:t>Prevention or elimination of slums and blight</a:t>
            </a:r>
          </a:p>
          <a:p>
            <a:pPr lvl="1">
              <a:lnSpc>
                <a:spcPct val="90000"/>
              </a:lnSpc>
            </a:pPr>
            <a:r>
              <a:rPr lang="en-US" altLang="en-US" sz="2800" dirty="0"/>
              <a:t>Meeting urgent needs that pose a threat to the health and welfare of the community</a:t>
            </a:r>
          </a:p>
          <a:p>
            <a:pPr>
              <a:lnSpc>
                <a:spcPct val="90000"/>
              </a:lnSpc>
            </a:pPr>
            <a:endParaRPr lang="en-US" altLang="en-US" sz="2100" dirty="0"/>
          </a:p>
        </p:txBody>
      </p:sp>
      <p:sp>
        <p:nvSpPr>
          <p:cNvPr id="71684" name="Rectangle 4"/>
          <p:cNvSpPr>
            <a:spLocks noGrp="1" noRot="1" noChangeArrowheads="1"/>
          </p:cNvSpPr>
          <p:nvPr>
            <p:ph type="title"/>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dirty="0">
                <a:solidFill>
                  <a:schemeClr val="tx1"/>
                </a:solidFill>
              </a:rPr>
              <a:t>CDBG</a:t>
            </a:r>
          </a:p>
        </p:txBody>
      </p:sp>
    </p:spTree>
    <p:extLst>
      <p:ext uri="{BB962C8B-B14F-4D97-AF65-F5344CB8AC3E}">
        <p14:creationId xmlns:p14="http://schemas.microsoft.com/office/powerpoint/2010/main" val="106822879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CDBG Annual Competition</a:t>
            </a:r>
          </a:p>
        </p:txBody>
      </p:sp>
      <p:sp>
        <p:nvSpPr>
          <p:cNvPr id="3" name="Content Placeholder 2"/>
          <p:cNvSpPr>
            <a:spLocks noGrp="1"/>
          </p:cNvSpPr>
          <p:nvPr>
            <p:ph sz="quarter" idx="1"/>
          </p:nvPr>
        </p:nvSpPr>
        <p:spPr>
          <a:xfrm>
            <a:off x="1676399" y="1600200"/>
            <a:ext cx="9248775" cy="5029200"/>
          </a:xfrm>
        </p:spPr>
        <p:txBody>
          <a:bodyPr>
            <a:normAutofit/>
          </a:bodyPr>
          <a:lstStyle/>
          <a:p>
            <a:pPr marL="0" indent="0">
              <a:buNone/>
            </a:pPr>
            <a:r>
              <a:rPr lang="en-US" dirty="0">
                <a:solidFill>
                  <a:schemeClr val="accent4">
                    <a:lumMod val="50000"/>
                  </a:schemeClr>
                </a:solidFill>
              </a:rPr>
              <a:t>Funding Available	</a:t>
            </a:r>
          </a:p>
          <a:p>
            <a:pPr marL="0" indent="0">
              <a:buNone/>
            </a:pPr>
            <a:r>
              <a:rPr lang="en-US" sz="2800" dirty="0">
                <a:solidFill>
                  <a:schemeClr val="accent4">
                    <a:lumMod val="50000"/>
                  </a:schemeClr>
                </a:solidFill>
              </a:rPr>
              <a:t>Single Activity CDBG (Annual Competition)</a:t>
            </a:r>
          </a:p>
          <a:p>
            <a:pPr marL="0" indent="0">
              <a:buNone/>
            </a:pPr>
            <a:r>
              <a:rPr lang="en-US" sz="2400" dirty="0">
                <a:solidFill>
                  <a:schemeClr val="accent4">
                    <a:lumMod val="50000"/>
                  </a:schemeClr>
                </a:solidFill>
              </a:rPr>
              <a:t>	Employment Incentive Program*</a:t>
            </a:r>
            <a:r>
              <a:rPr lang="en-US" sz="2800" dirty="0">
                <a:solidFill>
                  <a:schemeClr val="accent4">
                    <a:lumMod val="50000"/>
                  </a:schemeClr>
                </a:solidFill>
              </a:rPr>
              <a:t>			$1,000,000</a:t>
            </a:r>
          </a:p>
          <a:p>
            <a:pPr marL="0" indent="0">
              <a:buNone/>
            </a:pPr>
            <a:r>
              <a:rPr lang="en-US" sz="2400" dirty="0">
                <a:solidFill>
                  <a:schemeClr val="accent4">
                    <a:lumMod val="50000"/>
                  </a:schemeClr>
                </a:solidFill>
              </a:rPr>
              <a:t>	Redevelopment Fund Program*</a:t>
            </a:r>
          </a:p>
          <a:p>
            <a:pPr marL="0" indent="0">
              <a:buNone/>
            </a:pPr>
            <a:r>
              <a:rPr lang="en-US" sz="2400" dirty="0">
                <a:solidFill>
                  <a:schemeClr val="accent4">
                    <a:lumMod val="50000"/>
                  </a:schemeClr>
                </a:solidFill>
              </a:rPr>
              <a:t>	Immediate Threat and Danger*</a:t>
            </a:r>
          </a:p>
          <a:p>
            <a:pPr marL="0" indent="0">
              <a:buNone/>
            </a:pPr>
            <a:r>
              <a:rPr lang="en-US" sz="2800" dirty="0">
                <a:solidFill>
                  <a:schemeClr val="accent4">
                    <a:lumMod val="50000"/>
                  </a:schemeClr>
                </a:solidFill>
              </a:rPr>
              <a:t>		</a:t>
            </a:r>
            <a:r>
              <a:rPr lang="en-US" sz="2000" b="1" i="1" dirty="0">
                <a:solidFill>
                  <a:schemeClr val="accent4">
                    <a:lumMod val="50000"/>
                  </a:schemeClr>
                </a:solidFill>
              </a:rPr>
              <a:t>*Set-aside programs</a:t>
            </a:r>
          </a:p>
          <a:p>
            <a:pPr marL="0" indent="0">
              <a:buNone/>
            </a:pPr>
            <a:endParaRPr lang="en-US" sz="2800" dirty="0">
              <a:solidFill>
                <a:schemeClr val="accent4">
                  <a:lumMod val="50000"/>
                </a:schemeClr>
              </a:solidFill>
            </a:endParaRPr>
          </a:p>
          <a:p>
            <a:pPr marL="0" indent="0">
              <a:buNone/>
            </a:pPr>
            <a:r>
              <a:rPr lang="en-US" sz="2800" dirty="0">
                <a:solidFill>
                  <a:schemeClr val="accent4">
                    <a:lumMod val="50000"/>
                  </a:schemeClr>
                </a:solidFill>
              </a:rPr>
              <a:t>Multi-Activity ------------------------------------	$1,250,000</a:t>
            </a:r>
          </a:p>
        </p:txBody>
      </p:sp>
      <p:cxnSp>
        <p:nvCxnSpPr>
          <p:cNvPr id="5" name="Straight Connector 4"/>
          <p:cNvCxnSpPr/>
          <p:nvPr/>
        </p:nvCxnSpPr>
        <p:spPr>
          <a:xfrm>
            <a:off x="7975948" y="2419717"/>
            <a:ext cx="680581" cy="629303"/>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H="1">
            <a:off x="7970729" y="3049020"/>
            <a:ext cx="685800" cy="57854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6368746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CF47-53A8-5653-8367-53AAE439F3A0}"/>
              </a:ext>
            </a:extLst>
          </p:cNvPr>
          <p:cNvSpPr>
            <a:spLocks noGrp="1"/>
          </p:cNvSpPr>
          <p:nvPr>
            <p:ph type="title"/>
          </p:nvPr>
        </p:nvSpPr>
        <p:spPr/>
        <p:txBody>
          <a:bodyPr>
            <a:normAutofit/>
          </a:bodyPr>
          <a:lstStyle/>
          <a:p>
            <a:r>
              <a:rPr lang="en-US" sz="4800" dirty="0">
                <a:solidFill>
                  <a:schemeClr val="tx1"/>
                </a:solidFill>
              </a:rPr>
              <a:t>Local Match Requirements</a:t>
            </a:r>
          </a:p>
        </p:txBody>
      </p:sp>
      <p:sp>
        <p:nvSpPr>
          <p:cNvPr id="4" name="TextBox 3">
            <a:extLst>
              <a:ext uri="{FF2B5EF4-FFF2-40B4-BE49-F238E27FC236}">
                <a16:creationId xmlns:a16="http://schemas.microsoft.com/office/drawing/2014/main" id="{DB3F1F28-583E-B3D5-E992-F864E1BFA276}"/>
              </a:ext>
            </a:extLst>
          </p:cNvPr>
          <p:cNvSpPr txBox="1"/>
          <p:nvPr/>
        </p:nvSpPr>
        <p:spPr>
          <a:xfrm>
            <a:off x="482885" y="2227245"/>
            <a:ext cx="11013897" cy="3970318"/>
          </a:xfrm>
          <a:prstGeom prst="rect">
            <a:avLst/>
          </a:prstGeom>
          <a:noFill/>
        </p:spPr>
        <p:txBody>
          <a:bodyPr wrap="square">
            <a:spAutoFit/>
          </a:bodyPr>
          <a:lstStyle/>
          <a:p>
            <a:pPr algn="l" rtl="0" fontAlgn="base"/>
            <a:r>
              <a:rPr lang="en-US" sz="2800" b="0" i="0" u="sng" strike="noStrike" dirty="0">
                <a:solidFill>
                  <a:schemeClr val="accent4">
                    <a:lumMod val="50000"/>
                  </a:schemeClr>
                </a:solidFill>
                <a:effectLst/>
                <a:latin typeface="Calibri" panose="020F0502020204030204" pitchFamily="34" charset="0"/>
              </a:rPr>
              <a:t>Local Match Requirements (except single-activity housing projects): </a:t>
            </a:r>
          </a:p>
          <a:p>
            <a:pPr algn="l" rtl="0" fontAlgn="base"/>
            <a:r>
              <a:rPr lang="en-US" sz="2800" b="0" i="0" u="sng" dirty="0">
                <a:solidFill>
                  <a:schemeClr val="accent4">
                    <a:lumMod val="50000"/>
                  </a:schemeClr>
                </a:solidFill>
                <a:effectLst/>
                <a:latin typeface="Calibri" panose="020F0502020204030204" pitchFamily="34" charset="0"/>
              </a:rPr>
              <a:t>​</a:t>
            </a:r>
            <a:endParaRPr lang="en-US" sz="2800" b="0" i="0" u="sng" dirty="0">
              <a:solidFill>
                <a:schemeClr val="accent4">
                  <a:lumMod val="50000"/>
                </a:schemeClr>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chemeClr val="accent4">
                    <a:lumMod val="50000"/>
                  </a:schemeClr>
                </a:solidFill>
                <a:effectLst/>
                <a:latin typeface="Calibri" panose="020F0502020204030204" pitchFamily="34" charset="0"/>
              </a:rPr>
              <a:t>0% match requirement for grant requests of $300,000 and less</a:t>
            </a:r>
            <a:r>
              <a:rPr lang="en-US" sz="2800" b="0" i="0" dirty="0">
                <a:solidFill>
                  <a:schemeClr val="accent4">
                    <a:lumMod val="50000"/>
                  </a:schemeClr>
                </a:solidFill>
                <a:effectLst/>
                <a:latin typeface="Calibri" panose="020F0502020204030204" pitchFamily="34" charset="0"/>
              </a:rPr>
              <a:t>​</a:t>
            </a:r>
          </a:p>
          <a:p>
            <a:pPr lvl="1" fontAlgn="base"/>
            <a:endParaRPr lang="en-US" sz="2800" b="0" i="0" dirty="0">
              <a:solidFill>
                <a:schemeClr val="accent4">
                  <a:lumMod val="50000"/>
                </a:schemeClr>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chemeClr val="accent4">
                    <a:lumMod val="50000"/>
                  </a:schemeClr>
                </a:solidFill>
                <a:effectLst/>
                <a:latin typeface="Calibri" panose="020F0502020204030204" pitchFamily="34" charset="0"/>
              </a:rPr>
              <a:t>5% match requirement for grant requests of $300,001 to $750,000</a:t>
            </a:r>
          </a:p>
          <a:p>
            <a:pPr lvl="1" fontAlgn="base"/>
            <a:r>
              <a:rPr lang="en-US" sz="2800" dirty="0">
                <a:solidFill>
                  <a:schemeClr val="accent4">
                    <a:lumMod val="50000"/>
                  </a:schemeClr>
                </a:solidFill>
                <a:latin typeface="Calibri" panose="020F0502020204030204" pitchFamily="34" charset="0"/>
              </a:rPr>
              <a:t>	</a:t>
            </a:r>
            <a:r>
              <a:rPr lang="en-US" sz="2800" b="0" i="0" dirty="0">
                <a:solidFill>
                  <a:schemeClr val="accent4">
                    <a:lumMod val="50000"/>
                  </a:schemeClr>
                </a:solidFill>
                <a:effectLst/>
                <a:latin typeface="Calibri" panose="020F0502020204030204" pitchFamily="34" charset="0"/>
              </a:rPr>
              <a:t>​</a:t>
            </a:r>
            <a:endParaRPr lang="en-US" sz="2800" b="0" i="0" dirty="0">
              <a:solidFill>
                <a:schemeClr val="accent4">
                  <a:lumMod val="50000"/>
                </a:schemeClr>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chemeClr val="accent4">
                    <a:lumMod val="50000"/>
                  </a:schemeClr>
                </a:solidFill>
                <a:effectLst/>
                <a:latin typeface="Calibri" panose="020F0502020204030204" pitchFamily="34" charset="0"/>
              </a:rPr>
              <a:t>10% match requirement for grant requests of $750,001 to $1,000,000</a:t>
            </a:r>
          </a:p>
          <a:p>
            <a:pPr lvl="1" fontAlgn="base"/>
            <a:r>
              <a:rPr lang="en-US" sz="2800" b="0" i="0" dirty="0">
                <a:solidFill>
                  <a:schemeClr val="accent4">
                    <a:lumMod val="50000"/>
                  </a:schemeClr>
                </a:solidFill>
                <a:effectLst/>
                <a:latin typeface="Calibri" panose="020F0502020204030204" pitchFamily="34" charset="0"/>
              </a:rPr>
              <a:t>​</a:t>
            </a:r>
            <a:endParaRPr lang="en-US" sz="2800" b="0" i="0" dirty="0">
              <a:solidFill>
                <a:schemeClr val="accent4">
                  <a:lumMod val="50000"/>
                </a:schemeClr>
              </a:solidFill>
              <a:effectLst/>
              <a:latin typeface="Arial" panose="020B0604020202020204" pitchFamily="34" charset="0"/>
            </a:endParaRPr>
          </a:p>
          <a:p>
            <a:pPr lvl="1" fontAlgn="base">
              <a:buFont typeface="Arial" panose="020B0604020202020204" pitchFamily="34" charset="0"/>
              <a:buChar char="•"/>
            </a:pPr>
            <a:r>
              <a:rPr lang="en-US" sz="2800" b="0" i="0" u="none" strike="noStrike" dirty="0">
                <a:solidFill>
                  <a:schemeClr val="accent4">
                    <a:lumMod val="50000"/>
                  </a:schemeClr>
                </a:solidFill>
                <a:effectLst/>
                <a:latin typeface="Calibri" panose="020F0502020204030204" pitchFamily="34" charset="0"/>
              </a:rPr>
              <a:t>15% match requirement for grant requests of $1,000,001 or more</a:t>
            </a:r>
            <a:r>
              <a:rPr lang="en-US" sz="2800" b="0" i="0" dirty="0">
                <a:solidFill>
                  <a:schemeClr val="accent4">
                    <a:lumMod val="50000"/>
                  </a:schemeClr>
                </a:solidFill>
                <a:effectLst/>
                <a:latin typeface="Calibri" panose="020F0502020204030204" pitchFamily="34" charset="0"/>
              </a:rPr>
              <a:t>​</a:t>
            </a:r>
            <a:endParaRPr lang="en-US" sz="2800" b="0" i="0" dirty="0">
              <a:solidFill>
                <a:schemeClr val="accent4">
                  <a:lumMod val="50000"/>
                </a:schemeClr>
              </a:solidFill>
              <a:effectLst/>
              <a:latin typeface="Arial" panose="020B0604020202020204" pitchFamily="34" charset="0"/>
            </a:endParaRPr>
          </a:p>
        </p:txBody>
      </p:sp>
    </p:spTree>
    <p:extLst>
      <p:ext uri="{BB962C8B-B14F-4D97-AF65-F5344CB8AC3E}">
        <p14:creationId xmlns:p14="http://schemas.microsoft.com/office/powerpoint/2010/main" val="199841673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1905000" y="304800"/>
            <a:ext cx="7772400" cy="1143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73731" name="Rectangle 3"/>
          <p:cNvSpPr>
            <a:spLocks noGrp="1" noChangeArrowheads="1"/>
          </p:cNvSpPr>
          <p:nvPr>
            <p:ph type="body" idx="1"/>
          </p:nvPr>
        </p:nvSpPr>
        <p:spPr>
          <a:xfrm>
            <a:off x="1026017" y="1976102"/>
            <a:ext cx="9530366" cy="454060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lvl="2">
              <a:lnSpc>
                <a:spcPct val="90000"/>
              </a:lnSpc>
              <a:buFont typeface="Wingdings" panose="05000000000000000000" pitchFamily="2" charset="2"/>
              <a:buChar char="q"/>
            </a:pPr>
            <a:r>
              <a:rPr lang="en-US" altLang="en-US" sz="2800" dirty="0">
                <a:solidFill>
                  <a:schemeClr val="accent4">
                    <a:lumMod val="50000"/>
                  </a:schemeClr>
                </a:solidFill>
              </a:rPr>
              <a:t>   Apply for Annual Competition </a:t>
            </a:r>
          </a:p>
          <a:p>
            <a:pPr lvl="2">
              <a:lnSpc>
                <a:spcPct val="90000"/>
              </a:lnSpc>
              <a:buFont typeface="Monotype Sorts" pitchFamily="2" charset="2"/>
              <a:buNone/>
            </a:pPr>
            <a:r>
              <a:rPr lang="en-US" altLang="en-US" sz="2800" dirty="0">
                <a:solidFill>
                  <a:schemeClr val="accent4">
                    <a:lumMod val="50000"/>
                  </a:schemeClr>
                </a:solidFill>
              </a:rPr>
              <a:t>	   – Applications due First Friday in April</a:t>
            </a:r>
          </a:p>
          <a:p>
            <a:pPr lvl="2">
              <a:lnSpc>
                <a:spcPct val="90000"/>
              </a:lnSpc>
              <a:buFont typeface="Wingdings" panose="05000000000000000000" pitchFamily="2" charset="2"/>
              <a:buChar char="q"/>
            </a:pPr>
            <a:r>
              <a:rPr lang="en-US" altLang="en-US" sz="2800" dirty="0">
                <a:solidFill>
                  <a:schemeClr val="accent4">
                    <a:lumMod val="50000"/>
                  </a:schemeClr>
                </a:solidFill>
              </a:rPr>
              <a:t>   Set–aside programs accept applications year-round</a:t>
            </a:r>
          </a:p>
          <a:p>
            <a:pPr lvl="2">
              <a:lnSpc>
                <a:spcPct val="90000"/>
              </a:lnSpc>
              <a:buFont typeface="Wingdings" panose="05000000000000000000" pitchFamily="2" charset="2"/>
              <a:buChar char="q"/>
            </a:pPr>
            <a:r>
              <a:rPr lang="en-US" altLang="en-US" sz="2800" dirty="0">
                <a:solidFill>
                  <a:schemeClr val="accent4">
                    <a:lumMod val="50000"/>
                  </a:schemeClr>
                </a:solidFill>
              </a:rPr>
              <a:t>  Applicant </a:t>
            </a:r>
            <a:r>
              <a:rPr lang="en-US" altLang="en-US" sz="2800" b="1" dirty="0">
                <a:solidFill>
                  <a:schemeClr val="accent4">
                    <a:lumMod val="50000"/>
                  </a:schemeClr>
                </a:solidFill>
              </a:rPr>
              <a:t>must</a:t>
            </a:r>
            <a:r>
              <a:rPr lang="en-US" altLang="en-US" sz="2800" dirty="0">
                <a:solidFill>
                  <a:schemeClr val="accent4">
                    <a:lumMod val="50000"/>
                  </a:schemeClr>
                </a:solidFill>
              </a:rPr>
              <a:t> be Local Government</a:t>
            </a:r>
          </a:p>
          <a:p>
            <a:pPr lvl="3">
              <a:lnSpc>
                <a:spcPct val="90000"/>
              </a:lnSpc>
              <a:buFont typeface="Wingdings" panose="05000000000000000000" pitchFamily="2" charset="2"/>
              <a:buChar char="q"/>
            </a:pPr>
            <a:r>
              <a:rPr lang="en-US" altLang="en-US" sz="2500" dirty="0">
                <a:solidFill>
                  <a:schemeClr val="accent4">
                    <a:lumMod val="50000"/>
                  </a:schemeClr>
                </a:solidFill>
              </a:rPr>
              <a:t> Grant application writing/Administration</a:t>
            </a:r>
          </a:p>
          <a:p>
            <a:pPr marL="1143000" lvl="3" indent="0">
              <a:lnSpc>
                <a:spcPct val="90000"/>
              </a:lnSpc>
              <a:buNone/>
            </a:pPr>
            <a:r>
              <a:rPr lang="en-US" altLang="en-US" sz="2500" dirty="0">
                <a:solidFill>
                  <a:schemeClr val="accent4">
                    <a:lumMod val="50000"/>
                  </a:schemeClr>
                </a:solidFill>
              </a:rPr>
              <a:t>	- Local Government</a:t>
            </a:r>
          </a:p>
          <a:p>
            <a:pPr marL="1143000" lvl="3" indent="0">
              <a:lnSpc>
                <a:spcPct val="90000"/>
              </a:lnSpc>
              <a:buNone/>
            </a:pPr>
            <a:r>
              <a:rPr lang="en-US" altLang="en-US" sz="2500" dirty="0">
                <a:solidFill>
                  <a:schemeClr val="accent4">
                    <a:lumMod val="50000"/>
                  </a:schemeClr>
                </a:solidFill>
              </a:rPr>
              <a:t>	- RC’s</a:t>
            </a:r>
          </a:p>
          <a:p>
            <a:pPr marL="1143000" lvl="3" indent="0">
              <a:lnSpc>
                <a:spcPct val="90000"/>
              </a:lnSpc>
              <a:buNone/>
            </a:pPr>
            <a:r>
              <a:rPr lang="en-US" altLang="en-US" sz="2500" dirty="0">
                <a:solidFill>
                  <a:schemeClr val="accent4">
                    <a:lumMod val="50000"/>
                  </a:schemeClr>
                </a:solidFill>
              </a:rPr>
              <a:t>	- Private Administrators</a:t>
            </a:r>
          </a:p>
          <a:p>
            <a:pPr lvl="2">
              <a:lnSpc>
                <a:spcPct val="90000"/>
              </a:lnSpc>
              <a:buFont typeface="Monotype Sorts" pitchFamily="2" charset="2"/>
              <a:buNone/>
            </a:pPr>
            <a:endParaRPr lang="en-US" altLang="en-US" sz="1800" dirty="0">
              <a:solidFill>
                <a:schemeClr val="accent4">
                  <a:lumMod val="50000"/>
                </a:schemeClr>
              </a:solidFill>
            </a:endParaRPr>
          </a:p>
          <a:p>
            <a:pPr lvl="2">
              <a:lnSpc>
                <a:spcPct val="90000"/>
              </a:lnSpc>
              <a:buFont typeface="Monotype Sorts" pitchFamily="2" charset="2"/>
              <a:buNone/>
            </a:pPr>
            <a:r>
              <a:rPr lang="en-US" altLang="en-US" sz="2000" dirty="0">
                <a:solidFill>
                  <a:schemeClr val="accent4">
                    <a:lumMod val="50000"/>
                  </a:schemeClr>
                </a:solidFill>
              </a:rPr>
              <a:t>Funds </a:t>
            </a:r>
            <a:r>
              <a:rPr lang="en-US" altLang="en-US" sz="2000" u="sng" dirty="0">
                <a:solidFill>
                  <a:schemeClr val="accent4">
                    <a:lumMod val="50000"/>
                  </a:schemeClr>
                </a:solidFill>
              </a:rPr>
              <a:t>may</a:t>
            </a:r>
            <a:r>
              <a:rPr lang="en-US" altLang="en-US" sz="2000" dirty="0">
                <a:solidFill>
                  <a:schemeClr val="accent4">
                    <a:lumMod val="50000"/>
                  </a:schemeClr>
                </a:solidFill>
              </a:rPr>
              <a:t> be channeled through Development Authorities, Non-Profits or other CBO’s</a:t>
            </a:r>
          </a:p>
        </p:txBody>
      </p:sp>
    </p:spTree>
    <p:extLst>
      <p:ext uri="{BB962C8B-B14F-4D97-AF65-F5344CB8AC3E}">
        <p14:creationId xmlns:p14="http://schemas.microsoft.com/office/powerpoint/2010/main" val="280964757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Rot="1" noChangeArrowheads="1"/>
          </p:cNvSpPr>
          <p:nvPr>
            <p:ph type="title"/>
          </p:nvPr>
        </p:nvSpPr>
        <p:spPr>
          <a:xfrm>
            <a:off x="1905000" y="304800"/>
            <a:ext cx="7772400" cy="1143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72709" name="Rectangle 5"/>
          <p:cNvSpPr>
            <a:spLocks noGrp="1" noChangeArrowheads="1"/>
          </p:cNvSpPr>
          <p:nvPr>
            <p:ph type="body" idx="1"/>
          </p:nvPr>
        </p:nvSpPr>
        <p:spPr>
          <a:xfrm>
            <a:off x="816864" y="1600199"/>
            <a:ext cx="10871200" cy="5109693"/>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10000"/>
          </a:bodyPr>
          <a:lstStyle/>
          <a:p>
            <a:pPr>
              <a:lnSpc>
                <a:spcPct val="80000"/>
              </a:lnSpc>
            </a:pPr>
            <a:r>
              <a:rPr lang="en-US" altLang="en-US" sz="3200" dirty="0">
                <a:solidFill>
                  <a:schemeClr val="accent4">
                    <a:lumMod val="50000"/>
                  </a:schemeClr>
                </a:solidFill>
              </a:rPr>
              <a:t>Types of Grants – Annual Competition</a:t>
            </a:r>
          </a:p>
          <a:p>
            <a:pPr lvl="1">
              <a:lnSpc>
                <a:spcPct val="80000"/>
              </a:lnSpc>
            </a:pPr>
            <a:r>
              <a:rPr lang="en-US" altLang="en-US" sz="3200" dirty="0">
                <a:solidFill>
                  <a:schemeClr val="accent4">
                    <a:lumMod val="50000"/>
                  </a:schemeClr>
                </a:solidFill>
              </a:rPr>
              <a:t>Single Activity: up to $1,000,000</a:t>
            </a:r>
          </a:p>
          <a:p>
            <a:pPr lvl="2">
              <a:lnSpc>
                <a:spcPct val="80000"/>
              </a:lnSpc>
            </a:pPr>
            <a:r>
              <a:rPr lang="en-US" altLang="en-US" sz="3200" dirty="0">
                <a:solidFill>
                  <a:schemeClr val="accent4">
                    <a:lumMod val="50000"/>
                  </a:schemeClr>
                </a:solidFill>
              </a:rPr>
              <a:t>Neighborhood Revitalization</a:t>
            </a:r>
          </a:p>
          <a:p>
            <a:pPr lvl="3">
              <a:lnSpc>
                <a:spcPct val="80000"/>
              </a:lnSpc>
              <a:buFont typeface="Wingdings" panose="05000000000000000000" pitchFamily="2" charset="2"/>
              <a:buChar char="Ø"/>
            </a:pPr>
            <a:r>
              <a:rPr lang="en-US" altLang="en-US" sz="2800" dirty="0">
                <a:solidFill>
                  <a:schemeClr val="accent4">
                    <a:lumMod val="50000"/>
                  </a:schemeClr>
                </a:solidFill>
              </a:rPr>
              <a:t>Rehabilitation</a:t>
            </a:r>
          </a:p>
          <a:p>
            <a:pPr lvl="3">
              <a:lnSpc>
                <a:spcPct val="80000"/>
              </a:lnSpc>
              <a:buFont typeface="Wingdings" panose="05000000000000000000" pitchFamily="2" charset="2"/>
              <a:buChar char="Ø"/>
            </a:pPr>
            <a:r>
              <a:rPr lang="en-US" altLang="en-US" sz="2800" dirty="0">
                <a:solidFill>
                  <a:schemeClr val="accent4">
                    <a:lumMod val="50000"/>
                  </a:schemeClr>
                </a:solidFill>
              </a:rPr>
              <a:t>Reconstruction</a:t>
            </a:r>
          </a:p>
          <a:p>
            <a:pPr lvl="3">
              <a:lnSpc>
                <a:spcPct val="80000"/>
              </a:lnSpc>
              <a:buFont typeface="Wingdings" panose="05000000000000000000" pitchFamily="2" charset="2"/>
              <a:buChar char="Ø"/>
            </a:pPr>
            <a:r>
              <a:rPr lang="en-US" altLang="en-US" sz="2800" dirty="0">
                <a:solidFill>
                  <a:schemeClr val="accent4">
                    <a:lumMod val="50000"/>
                  </a:schemeClr>
                </a:solidFill>
              </a:rPr>
              <a:t>Acquisition</a:t>
            </a:r>
          </a:p>
          <a:p>
            <a:pPr lvl="3">
              <a:lnSpc>
                <a:spcPct val="80000"/>
              </a:lnSpc>
              <a:buFont typeface="Wingdings" panose="05000000000000000000" pitchFamily="2" charset="2"/>
              <a:buChar char="Ø"/>
            </a:pPr>
            <a:r>
              <a:rPr lang="en-US" altLang="en-US" sz="2800" dirty="0">
                <a:solidFill>
                  <a:schemeClr val="accent4">
                    <a:lumMod val="50000"/>
                  </a:schemeClr>
                </a:solidFill>
              </a:rPr>
              <a:t>Relocation	</a:t>
            </a:r>
          </a:p>
          <a:p>
            <a:pPr lvl="3">
              <a:lnSpc>
                <a:spcPct val="80000"/>
              </a:lnSpc>
              <a:buFont typeface="Wingdings" panose="05000000000000000000" pitchFamily="2" charset="2"/>
              <a:buChar char="Ø"/>
            </a:pPr>
            <a:r>
              <a:rPr lang="en-US" altLang="en-US" sz="2800" dirty="0">
                <a:solidFill>
                  <a:schemeClr val="accent4">
                    <a:lumMod val="50000"/>
                  </a:schemeClr>
                </a:solidFill>
              </a:rPr>
              <a:t>Demolition</a:t>
            </a:r>
          </a:p>
          <a:p>
            <a:pPr marL="1143000" lvl="3" indent="0">
              <a:lnSpc>
                <a:spcPct val="80000"/>
              </a:lnSpc>
              <a:buNone/>
            </a:pPr>
            <a:endParaRPr lang="en-US" altLang="en-US" sz="1000" dirty="0">
              <a:solidFill>
                <a:schemeClr val="accent4">
                  <a:lumMod val="50000"/>
                </a:schemeClr>
              </a:solidFill>
            </a:endParaRPr>
          </a:p>
          <a:p>
            <a:pPr lvl="2">
              <a:lnSpc>
                <a:spcPct val="80000"/>
              </a:lnSpc>
            </a:pPr>
            <a:r>
              <a:rPr lang="en-US" altLang="en-US" sz="3200" dirty="0">
                <a:solidFill>
                  <a:schemeClr val="accent4">
                    <a:lumMod val="50000"/>
                  </a:schemeClr>
                </a:solidFill>
              </a:rPr>
              <a:t>Infrastructure Improvements</a:t>
            </a:r>
          </a:p>
          <a:p>
            <a:pPr lvl="3">
              <a:lnSpc>
                <a:spcPct val="80000"/>
              </a:lnSpc>
              <a:buFont typeface="Wingdings" panose="05000000000000000000" pitchFamily="2" charset="2"/>
              <a:buChar char="Ø"/>
            </a:pPr>
            <a:r>
              <a:rPr lang="en-US" altLang="en-US" sz="2800" dirty="0">
                <a:solidFill>
                  <a:schemeClr val="accent4">
                    <a:lumMod val="50000"/>
                  </a:schemeClr>
                </a:solidFill>
              </a:rPr>
              <a:t>Sewer</a:t>
            </a:r>
          </a:p>
          <a:p>
            <a:pPr lvl="3">
              <a:lnSpc>
                <a:spcPct val="80000"/>
              </a:lnSpc>
              <a:buFont typeface="Wingdings" panose="05000000000000000000" pitchFamily="2" charset="2"/>
              <a:buChar char="Ø"/>
            </a:pPr>
            <a:r>
              <a:rPr lang="en-US" altLang="en-US" sz="2800" dirty="0">
                <a:solidFill>
                  <a:schemeClr val="accent4">
                    <a:lumMod val="50000"/>
                  </a:schemeClr>
                </a:solidFill>
              </a:rPr>
              <a:t>Water</a:t>
            </a:r>
          </a:p>
          <a:p>
            <a:pPr lvl="3">
              <a:lnSpc>
                <a:spcPct val="80000"/>
              </a:lnSpc>
              <a:buFont typeface="Wingdings" panose="05000000000000000000" pitchFamily="2" charset="2"/>
              <a:buChar char="Ø"/>
            </a:pPr>
            <a:r>
              <a:rPr lang="en-US" altLang="en-US" sz="2800" dirty="0">
                <a:solidFill>
                  <a:schemeClr val="accent4">
                    <a:lumMod val="50000"/>
                  </a:schemeClr>
                </a:solidFill>
              </a:rPr>
              <a:t>Streets</a:t>
            </a:r>
          </a:p>
          <a:p>
            <a:pPr lvl="3">
              <a:lnSpc>
                <a:spcPct val="80000"/>
              </a:lnSpc>
              <a:buFont typeface="Wingdings" panose="05000000000000000000" pitchFamily="2" charset="2"/>
              <a:buChar char="Ø"/>
            </a:pPr>
            <a:r>
              <a:rPr lang="en-US" altLang="en-US" sz="2800" dirty="0">
                <a:solidFill>
                  <a:schemeClr val="accent4">
                    <a:lumMod val="50000"/>
                  </a:schemeClr>
                </a:solidFill>
              </a:rPr>
              <a:t>Drainage</a:t>
            </a:r>
          </a:p>
        </p:txBody>
      </p:sp>
    </p:spTree>
    <p:extLst>
      <p:ext uri="{BB962C8B-B14F-4D97-AF65-F5344CB8AC3E}">
        <p14:creationId xmlns:p14="http://schemas.microsoft.com/office/powerpoint/2010/main" val="273212282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familiar???</a:t>
            </a:r>
          </a:p>
        </p:txBody>
      </p:sp>
      <p:pic>
        <p:nvPicPr>
          <p:cNvPr id="4" name="Content Placeholder 3"/>
          <p:cNvPicPr>
            <a:picLocks noGrp="1" noChangeAspect="1"/>
          </p:cNvPicPr>
          <p:nvPr>
            <p:ph sz="quarter" idx="1"/>
          </p:nvPr>
        </p:nvPicPr>
        <p:blipFill>
          <a:blip r:embed="rId3"/>
          <a:stretch>
            <a:fillRect/>
          </a:stretch>
        </p:blipFill>
        <p:spPr>
          <a:xfrm>
            <a:off x="2590800" y="1524000"/>
            <a:ext cx="7885380" cy="5224412"/>
          </a:xfrm>
          <a:prstGeom prst="rect">
            <a:avLst/>
          </a:prstGeom>
        </p:spPr>
      </p:pic>
    </p:spTree>
    <p:extLst>
      <p:ext uri="{BB962C8B-B14F-4D97-AF65-F5344CB8AC3E}">
        <p14:creationId xmlns:p14="http://schemas.microsoft.com/office/powerpoint/2010/main" val="277920143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1905000" y="304800"/>
            <a:ext cx="7772400" cy="1143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dirty="0">
                <a:solidFill>
                  <a:schemeClr val="tx1"/>
                </a:solidFill>
              </a:rPr>
              <a:t>CDBG</a:t>
            </a:r>
          </a:p>
        </p:txBody>
      </p:sp>
      <p:sp>
        <p:nvSpPr>
          <p:cNvPr id="81923" name="Rectangle 3"/>
          <p:cNvSpPr>
            <a:spLocks noGrp="1" noChangeArrowheads="1"/>
          </p:cNvSpPr>
          <p:nvPr>
            <p:ph type="body" idx="1"/>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pPr>
            <a:r>
              <a:rPr lang="en-US" altLang="en-US" sz="2800" dirty="0">
                <a:solidFill>
                  <a:schemeClr val="accent4">
                    <a:lumMod val="50000"/>
                  </a:schemeClr>
                </a:solidFill>
              </a:rPr>
              <a:t>Types of Grants – Annual Competition</a:t>
            </a:r>
          </a:p>
          <a:p>
            <a:pPr lvl="1">
              <a:lnSpc>
                <a:spcPct val="80000"/>
              </a:lnSpc>
            </a:pPr>
            <a:r>
              <a:rPr lang="en-US" altLang="en-US" sz="3600" dirty="0">
                <a:solidFill>
                  <a:schemeClr val="accent4">
                    <a:lumMod val="50000"/>
                  </a:schemeClr>
                </a:solidFill>
              </a:rPr>
              <a:t>Single Activity: up to $1,000,000</a:t>
            </a:r>
          </a:p>
          <a:p>
            <a:pPr lvl="2">
              <a:lnSpc>
                <a:spcPct val="80000"/>
              </a:lnSpc>
            </a:pPr>
            <a:r>
              <a:rPr lang="en-US" altLang="en-US" sz="3200" dirty="0">
                <a:solidFill>
                  <a:schemeClr val="accent4">
                    <a:lumMod val="50000"/>
                  </a:schemeClr>
                </a:solidFill>
              </a:rPr>
              <a:t>Public Buildings</a:t>
            </a:r>
          </a:p>
          <a:p>
            <a:pPr lvl="3">
              <a:lnSpc>
                <a:spcPct val="80000"/>
              </a:lnSpc>
              <a:buFont typeface="Wingdings" panose="05000000000000000000" pitchFamily="2" charset="2"/>
              <a:buChar char="Ø"/>
            </a:pPr>
            <a:r>
              <a:rPr lang="en-US" altLang="en-US" sz="2800" dirty="0">
                <a:solidFill>
                  <a:schemeClr val="accent4">
                    <a:lumMod val="50000"/>
                  </a:schemeClr>
                </a:solidFill>
              </a:rPr>
              <a:t>Health Departments</a:t>
            </a:r>
          </a:p>
          <a:p>
            <a:pPr lvl="3">
              <a:lnSpc>
                <a:spcPct val="80000"/>
              </a:lnSpc>
              <a:buFont typeface="Wingdings" panose="05000000000000000000" pitchFamily="2" charset="2"/>
              <a:buChar char="Ø"/>
            </a:pPr>
            <a:r>
              <a:rPr lang="en-US" altLang="en-US" sz="2800" dirty="0">
                <a:solidFill>
                  <a:schemeClr val="accent4">
                    <a:lumMod val="50000"/>
                  </a:schemeClr>
                </a:solidFill>
              </a:rPr>
              <a:t>Senior Centers</a:t>
            </a:r>
          </a:p>
          <a:p>
            <a:pPr lvl="3">
              <a:lnSpc>
                <a:spcPct val="80000"/>
              </a:lnSpc>
              <a:buFont typeface="Wingdings" panose="05000000000000000000" pitchFamily="2" charset="2"/>
              <a:buChar char="Ø"/>
            </a:pPr>
            <a:r>
              <a:rPr lang="en-US" altLang="en-US" sz="2800" dirty="0">
                <a:solidFill>
                  <a:schemeClr val="accent4">
                    <a:lumMod val="50000"/>
                  </a:schemeClr>
                </a:solidFill>
              </a:rPr>
              <a:t>Community Centers</a:t>
            </a:r>
          </a:p>
          <a:p>
            <a:pPr lvl="3">
              <a:lnSpc>
                <a:spcPct val="80000"/>
              </a:lnSpc>
              <a:buFont typeface="Wingdings" panose="05000000000000000000" pitchFamily="2" charset="2"/>
              <a:buChar char="Ø"/>
            </a:pPr>
            <a:r>
              <a:rPr lang="en-US" altLang="en-US" sz="2800" dirty="0">
                <a:solidFill>
                  <a:schemeClr val="accent4">
                    <a:lumMod val="50000"/>
                  </a:schemeClr>
                </a:solidFill>
              </a:rPr>
              <a:t>Head start</a:t>
            </a:r>
          </a:p>
          <a:p>
            <a:pPr lvl="3">
              <a:lnSpc>
                <a:spcPct val="80000"/>
              </a:lnSpc>
              <a:buFont typeface="Wingdings" panose="05000000000000000000" pitchFamily="2" charset="2"/>
              <a:buNone/>
            </a:pPr>
            <a:endParaRPr lang="en-US" altLang="en-US" sz="1800" dirty="0">
              <a:solidFill>
                <a:schemeClr val="accent4">
                  <a:lumMod val="50000"/>
                </a:schemeClr>
              </a:solidFill>
            </a:endParaRPr>
          </a:p>
          <a:p>
            <a:pPr lvl="2">
              <a:lnSpc>
                <a:spcPct val="80000"/>
              </a:lnSpc>
              <a:buFont typeface="Monotype Sorts" pitchFamily="2" charset="2"/>
              <a:buNone/>
            </a:pPr>
            <a:endParaRPr lang="en-US" altLang="en-US" sz="2000" dirty="0">
              <a:solidFill>
                <a:schemeClr val="accent4">
                  <a:lumMod val="50000"/>
                </a:schemeClr>
              </a:solidFill>
            </a:endParaRPr>
          </a:p>
        </p:txBody>
      </p:sp>
    </p:spTree>
    <p:extLst>
      <p:ext uri="{BB962C8B-B14F-4D97-AF65-F5344CB8AC3E}">
        <p14:creationId xmlns:p14="http://schemas.microsoft.com/office/powerpoint/2010/main" val="54496377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01384" y="0"/>
            <a:ext cx="9180816" cy="1676400"/>
          </a:xfrm>
        </p:spPr>
        <p:txBody>
          <a:bodyPr/>
          <a:lstStyle/>
          <a:p>
            <a:r>
              <a:rPr lang="en-US" sz="2800" u="sng" dirty="0">
                <a:solidFill>
                  <a:srgbClr val="FF0000"/>
                </a:solidFill>
              </a:rPr>
              <a:t>Eligible Activities</a:t>
            </a:r>
            <a:br>
              <a:rPr lang="en-US" sz="2800" u="sng" dirty="0"/>
            </a:br>
            <a:r>
              <a:rPr lang="en-US" sz="2800" dirty="0">
                <a:solidFill>
                  <a:schemeClr val="accent4">
                    <a:lumMod val="50000"/>
                  </a:schemeClr>
                </a:solidFill>
              </a:rPr>
              <a:t>Single Activity Neighborhood Revitalization</a:t>
            </a:r>
            <a:br>
              <a:rPr lang="en-US" sz="2800" dirty="0">
                <a:solidFill>
                  <a:schemeClr val="accent4">
                    <a:lumMod val="50000"/>
                  </a:schemeClr>
                </a:solidFill>
              </a:rPr>
            </a:br>
            <a:r>
              <a:rPr lang="en-US" sz="2000" dirty="0">
                <a:solidFill>
                  <a:schemeClr val="accent4">
                    <a:lumMod val="50000"/>
                  </a:schemeClr>
                </a:solidFill>
              </a:rPr>
              <a:t>Maximum $1,000,000.</a:t>
            </a:r>
            <a:br>
              <a:rPr lang="en-US" sz="2400" dirty="0"/>
            </a:br>
            <a:endParaRPr lang="en-US" sz="2400" dirty="0"/>
          </a:p>
        </p:txBody>
      </p:sp>
      <p:sp>
        <p:nvSpPr>
          <p:cNvPr id="122883" name="Rectangle 3"/>
          <p:cNvSpPr>
            <a:spLocks noGrp="1" noChangeArrowheads="1"/>
          </p:cNvSpPr>
          <p:nvPr>
            <p:ph sz="quarter" idx="1"/>
          </p:nvPr>
        </p:nvSpPr>
        <p:spPr>
          <a:xfrm>
            <a:off x="1828800" y="1676400"/>
            <a:ext cx="9269128" cy="5022783"/>
          </a:xfrm>
        </p:spPr>
        <p:txBody>
          <a:bodyPr>
            <a:noAutofit/>
          </a:bodyPr>
          <a:lstStyle/>
          <a:p>
            <a:r>
              <a:rPr lang="en-US" sz="2800" b="1" u="sng" dirty="0">
                <a:solidFill>
                  <a:schemeClr val="accent4">
                    <a:lumMod val="50000"/>
                  </a:schemeClr>
                </a:solidFill>
              </a:rPr>
              <a:t>Rehabilitation </a:t>
            </a:r>
            <a:r>
              <a:rPr lang="en-US" sz="2800" b="1" dirty="0">
                <a:solidFill>
                  <a:schemeClr val="accent4">
                    <a:lumMod val="50000"/>
                  </a:schemeClr>
                </a:solidFill>
              </a:rPr>
              <a:t>– To repair and/or bring to Code existing substandard housing unit – Owner or Renter*</a:t>
            </a:r>
          </a:p>
          <a:p>
            <a:pPr marL="365760" lvl="1" indent="0">
              <a:buNone/>
            </a:pPr>
            <a:r>
              <a:rPr lang="en-US" sz="2500" b="1" dirty="0">
                <a:solidFill>
                  <a:schemeClr val="accent4">
                    <a:lumMod val="50000"/>
                  </a:schemeClr>
                </a:solidFill>
              </a:rPr>
              <a:t>   *Requires 50/50 match from landlord &amp; rental agreement</a:t>
            </a:r>
          </a:p>
          <a:p>
            <a:r>
              <a:rPr lang="en-US" sz="2800" b="1" u="sng" dirty="0">
                <a:solidFill>
                  <a:schemeClr val="accent4">
                    <a:lumMod val="50000"/>
                  </a:schemeClr>
                </a:solidFill>
              </a:rPr>
              <a:t>Reconstruction</a:t>
            </a:r>
            <a:r>
              <a:rPr lang="en-US" sz="2800" b="1" dirty="0">
                <a:solidFill>
                  <a:schemeClr val="accent4">
                    <a:lumMod val="50000"/>
                  </a:schemeClr>
                </a:solidFill>
              </a:rPr>
              <a:t> – Where unfeasible to Rehab, Demolish and construct new unit on same site – </a:t>
            </a:r>
            <a:r>
              <a:rPr lang="en-US" sz="2800" b="1" i="1" dirty="0">
                <a:solidFill>
                  <a:schemeClr val="accent4">
                    <a:lumMod val="50000"/>
                  </a:schemeClr>
                </a:solidFill>
              </a:rPr>
              <a:t>Owner Occupied ONLY</a:t>
            </a:r>
            <a:r>
              <a:rPr lang="en-US" sz="2800" b="1" dirty="0">
                <a:solidFill>
                  <a:schemeClr val="accent4">
                    <a:lumMod val="50000"/>
                  </a:schemeClr>
                </a:solidFill>
              </a:rPr>
              <a:t>.</a:t>
            </a:r>
          </a:p>
          <a:p>
            <a:r>
              <a:rPr lang="en-US" sz="2800" b="1" u="sng" dirty="0">
                <a:solidFill>
                  <a:schemeClr val="accent4">
                    <a:lumMod val="50000"/>
                  </a:schemeClr>
                </a:solidFill>
              </a:rPr>
              <a:t>Acquisition</a:t>
            </a:r>
            <a:r>
              <a:rPr lang="en-US" sz="2800" b="1" dirty="0">
                <a:solidFill>
                  <a:schemeClr val="accent4">
                    <a:lumMod val="50000"/>
                  </a:schemeClr>
                </a:solidFill>
              </a:rPr>
              <a:t> - of Real Property</a:t>
            </a:r>
          </a:p>
          <a:p>
            <a:r>
              <a:rPr lang="en-US" sz="2800" b="1" u="sng" dirty="0">
                <a:solidFill>
                  <a:schemeClr val="accent4">
                    <a:lumMod val="50000"/>
                  </a:schemeClr>
                </a:solidFill>
              </a:rPr>
              <a:t>Disposition</a:t>
            </a:r>
            <a:r>
              <a:rPr lang="en-US" sz="2800" b="1" dirty="0">
                <a:solidFill>
                  <a:schemeClr val="accent4">
                    <a:lumMod val="50000"/>
                  </a:schemeClr>
                </a:solidFill>
              </a:rPr>
              <a:t> – Costs Incidental to Disposing of Property Acquired with CDBG Funds</a:t>
            </a:r>
          </a:p>
          <a:p>
            <a:r>
              <a:rPr lang="en-US" sz="2800" b="1" u="sng" dirty="0">
                <a:solidFill>
                  <a:schemeClr val="accent4">
                    <a:lumMod val="50000"/>
                  </a:schemeClr>
                </a:solidFill>
              </a:rPr>
              <a:t>Code Enforcement – but…</a:t>
            </a:r>
          </a:p>
          <a:p>
            <a:endParaRPr lang="en-US" sz="3200" b="1" dirty="0">
              <a:solidFill>
                <a:schemeClr val="tx1"/>
              </a:solidFill>
            </a:endParaRPr>
          </a:p>
        </p:txBody>
      </p:sp>
    </p:spTree>
    <p:extLst>
      <p:ext uri="{BB962C8B-B14F-4D97-AF65-F5344CB8AC3E}">
        <p14:creationId xmlns:p14="http://schemas.microsoft.com/office/powerpoint/2010/main" val="3381721336"/>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133600" y="-228600"/>
            <a:ext cx="8001000" cy="2057400"/>
          </a:xfrm>
        </p:spPr>
        <p:txBody>
          <a:bodyPr/>
          <a:lstStyle/>
          <a:p>
            <a:r>
              <a:rPr lang="en-US" sz="2800" u="sng" dirty="0">
                <a:solidFill>
                  <a:srgbClr val="FF0000"/>
                </a:solidFill>
              </a:rPr>
              <a:t>Eligible Activities</a:t>
            </a:r>
            <a:br>
              <a:rPr lang="en-US" u="sng" dirty="0"/>
            </a:br>
            <a:r>
              <a:rPr lang="en-US" sz="2800" dirty="0">
                <a:solidFill>
                  <a:schemeClr val="accent4">
                    <a:lumMod val="50000"/>
                  </a:schemeClr>
                </a:solidFill>
              </a:rPr>
              <a:t>Single Activity Neighborhood Revitalization</a:t>
            </a:r>
            <a:br>
              <a:rPr lang="en-US" sz="2800" dirty="0">
                <a:solidFill>
                  <a:schemeClr val="accent4">
                    <a:lumMod val="50000"/>
                  </a:schemeClr>
                </a:solidFill>
              </a:rPr>
            </a:br>
            <a:r>
              <a:rPr lang="en-US" sz="2000" dirty="0">
                <a:solidFill>
                  <a:schemeClr val="accent4">
                    <a:lumMod val="50000"/>
                  </a:schemeClr>
                </a:solidFill>
              </a:rPr>
              <a:t>Maximum $1,000,000.</a:t>
            </a:r>
            <a:br>
              <a:rPr lang="en-US" sz="2000" dirty="0"/>
            </a:br>
            <a:endParaRPr lang="en-US" sz="2000" dirty="0"/>
          </a:p>
        </p:txBody>
      </p:sp>
      <p:sp>
        <p:nvSpPr>
          <p:cNvPr id="173059" name="Rectangle 3"/>
          <p:cNvSpPr>
            <a:spLocks noGrp="1" noChangeArrowheads="1"/>
          </p:cNvSpPr>
          <p:nvPr>
            <p:ph sz="quarter" idx="1"/>
          </p:nvPr>
        </p:nvSpPr>
        <p:spPr>
          <a:xfrm>
            <a:off x="1905000" y="2362200"/>
            <a:ext cx="8001000" cy="3810000"/>
          </a:xfrm>
        </p:spPr>
        <p:txBody>
          <a:bodyPr/>
          <a:lstStyle/>
          <a:p>
            <a:pPr>
              <a:lnSpc>
                <a:spcPct val="90000"/>
              </a:lnSpc>
            </a:pPr>
            <a:r>
              <a:rPr lang="en-US" sz="3200" b="1" u="sng" dirty="0">
                <a:solidFill>
                  <a:schemeClr val="accent4">
                    <a:lumMod val="50000"/>
                  </a:schemeClr>
                </a:solidFill>
              </a:rPr>
              <a:t>Clearance </a:t>
            </a:r>
            <a:r>
              <a:rPr lang="en-US" sz="3200" b="1" dirty="0">
                <a:solidFill>
                  <a:schemeClr val="accent4">
                    <a:lumMod val="50000"/>
                  </a:schemeClr>
                </a:solidFill>
              </a:rPr>
              <a:t>– Of Dilapidated Structures, out-buildings, etc.</a:t>
            </a:r>
          </a:p>
          <a:p>
            <a:pPr>
              <a:lnSpc>
                <a:spcPct val="90000"/>
              </a:lnSpc>
            </a:pPr>
            <a:r>
              <a:rPr lang="en-US" sz="3200" b="1" u="sng" dirty="0">
                <a:solidFill>
                  <a:schemeClr val="accent4">
                    <a:lumMod val="50000"/>
                  </a:schemeClr>
                </a:solidFill>
              </a:rPr>
              <a:t>Interim Assistance</a:t>
            </a:r>
            <a:r>
              <a:rPr lang="en-US" sz="3200" b="1" dirty="0">
                <a:solidFill>
                  <a:schemeClr val="accent4">
                    <a:lumMod val="50000"/>
                  </a:schemeClr>
                </a:solidFill>
              </a:rPr>
              <a:t> </a:t>
            </a:r>
          </a:p>
          <a:p>
            <a:pPr>
              <a:lnSpc>
                <a:spcPct val="90000"/>
              </a:lnSpc>
            </a:pPr>
            <a:r>
              <a:rPr lang="en-US" sz="3200" b="1" u="sng" dirty="0">
                <a:solidFill>
                  <a:schemeClr val="accent4">
                    <a:lumMod val="50000"/>
                  </a:schemeClr>
                </a:solidFill>
              </a:rPr>
              <a:t>Relocation</a:t>
            </a:r>
            <a:r>
              <a:rPr lang="en-US" sz="3200" b="1" dirty="0">
                <a:solidFill>
                  <a:schemeClr val="accent4">
                    <a:lumMod val="50000"/>
                  </a:schemeClr>
                </a:solidFill>
              </a:rPr>
              <a:t> – Temporary or Permanent</a:t>
            </a:r>
          </a:p>
          <a:p>
            <a:pPr lvl="1">
              <a:lnSpc>
                <a:spcPct val="90000"/>
              </a:lnSpc>
            </a:pPr>
            <a:r>
              <a:rPr lang="en-US" sz="3200" b="1" dirty="0">
                <a:solidFill>
                  <a:schemeClr val="accent4">
                    <a:lumMod val="50000"/>
                  </a:schemeClr>
                </a:solidFill>
              </a:rPr>
              <a:t>Temp Relocation is NOT mandatory for Owner occupied units</a:t>
            </a:r>
          </a:p>
          <a:p>
            <a:pPr>
              <a:lnSpc>
                <a:spcPct val="90000"/>
              </a:lnSpc>
            </a:pPr>
            <a:r>
              <a:rPr lang="en-US" sz="3200" b="1" u="sng" dirty="0">
                <a:solidFill>
                  <a:schemeClr val="accent4">
                    <a:lumMod val="50000"/>
                  </a:schemeClr>
                </a:solidFill>
              </a:rPr>
              <a:t>Removal of Architectural Barriers</a:t>
            </a:r>
          </a:p>
          <a:p>
            <a:pPr>
              <a:lnSpc>
                <a:spcPct val="90000"/>
              </a:lnSpc>
            </a:pPr>
            <a:endParaRPr lang="en-US" sz="2800" b="1" u="sng" dirty="0">
              <a:solidFill>
                <a:schemeClr val="tx1"/>
              </a:solidFill>
            </a:endParaRPr>
          </a:p>
        </p:txBody>
      </p:sp>
      <p:sp>
        <p:nvSpPr>
          <p:cNvPr id="173060" name="Line 4"/>
          <p:cNvSpPr>
            <a:spLocks noChangeShapeType="1"/>
          </p:cNvSpPr>
          <p:nvPr/>
        </p:nvSpPr>
        <p:spPr bwMode="auto">
          <a:xfrm>
            <a:off x="2362200" y="16764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2267058762"/>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133600" y="-228600"/>
            <a:ext cx="8001000" cy="2057400"/>
          </a:xfrm>
        </p:spPr>
        <p:txBody>
          <a:bodyPr/>
          <a:lstStyle/>
          <a:p>
            <a:r>
              <a:rPr lang="en-US" sz="2800" u="sng" dirty="0">
                <a:solidFill>
                  <a:srgbClr val="FF0000"/>
                </a:solidFill>
              </a:rPr>
              <a:t>Eligible Activities</a:t>
            </a:r>
            <a:br>
              <a:rPr lang="en-US" u="sng" dirty="0"/>
            </a:br>
            <a:r>
              <a:rPr lang="en-US" sz="2800" dirty="0">
                <a:solidFill>
                  <a:schemeClr val="accent4">
                    <a:lumMod val="50000"/>
                  </a:schemeClr>
                </a:solidFill>
              </a:rPr>
              <a:t>Single Activity Neighborhood Revitalization</a:t>
            </a:r>
            <a:br>
              <a:rPr lang="en-US" sz="2800" dirty="0">
                <a:solidFill>
                  <a:schemeClr val="accent4">
                    <a:lumMod val="50000"/>
                  </a:schemeClr>
                </a:solidFill>
              </a:rPr>
            </a:br>
            <a:r>
              <a:rPr lang="en-US" sz="2000" dirty="0">
                <a:solidFill>
                  <a:schemeClr val="accent4">
                    <a:lumMod val="50000"/>
                  </a:schemeClr>
                </a:solidFill>
              </a:rPr>
              <a:t>Maximum $1,000,000</a:t>
            </a:r>
            <a:br>
              <a:rPr lang="en-US" sz="2000" dirty="0"/>
            </a:br>
            <a:endParaRPr lang="en-US" sz="2000" dirty="0"/>
          </a:p>
        </p:txBody>
      </p:sp>
      <p:sp>
        <p:nvSpPr>
          <p:cNvPr id="173059" name="Rectangle 3"/>
          <p:cNvSpPr>
            <a:spLocks noGrp="1" noChangeArrowheads="1"/>
          </p:cNvSpPr>
          <p:nvPr>
            <p:ph sz="quarter" idx="1"/>
          </p:nvPr>
        </p:nvSpPr>
        <p:spPr>
          <a:xfrm>
            <a:off x="1905000" y="1909719"/>
            <a:ext cx="8001000" cy="4510331"/>
          </a:xfrm>
        </p:spPr>
        <p:txBody>
          <a:bodyPr>
            <a:normAutofit/>
          </a:bodyPr>
          <a:lstStyle/>
          <a:p>
            <a:pPr>
              <a:lnSpc>
                <a:spcPct val="90000"/>
              </a:lnSpc>
            </a:pPr>
            <a:r>
              <a:rPr lang="en-US" sz="3200" b="1" u="sng" dirty="0">
                <a:solidFill>
                  <a:schemeClr val="accent4">
                    <a:lumMod val="50000"/>
                  </a:schemeClr>
                </a:solidFill>
              </a:rPr>
              <a:t>Home Buyer Assistance</a:t>
            </a:r>
          </a:p>
          <a:p>
            <a:pPr lvl="1">
              <a:lnSpc>
                <a:spcPct val="90000"/>
              </a:lnSpc>
            </a:pPr>
            <a:r>
              <a:rPr lang="en-US" sz="3200" dirty="0">
                <a:solidFill>
                  <a:schemeClr val="accent4">
                    <a:lumMod val="50000"/>
                  </a:schemeClr>
                </a:solidFill>
              </a:rPr>
              <a:t>Down Payment</a:t>
            </a:r>
          </a:p>
          <a:p>
            <a:pPr lvl="1">
              <a:lnSpc>
                <a:spcPct val="90000"/>
              </a:lnSpc>
            </a:pPr>
            <a:r>
              <a:rPr lang="en-US" sz="3200" dirty="0">
                <a:solidFill>
                  <a:schemeClr val="accent4">
                    <a:lumMod val="50000"/>
                  </a:schemeClr>
                </a:solidFill>
              </a:rPr>
              <a:t>Closing costs</a:t>
            </a:r>
          </a:p>
          <a:p>
            <a:pPr lvl="1">
              <a:lnSpc>
                <a:spcPct val="90000"/>
              </a:lnSpc>
            </a:pPr>
            <a:r>
              <a:rPr lang="en-US" sz="3200" dirty="0">
                <a:solidFill>
                  <a:schemeClr val="accent4">
                    <a:lumMod val="50000"/>
                  </a:schemeClr>
                </a:solidFill>
              </a:rPr>
              <a:t>Principle Reduction Payment</a:t>
            </a:r>
          </a:p>
          <a:p>
            <a:pPr lvl="1">
              <a:lnSpc>
                <a:spcPct val="90000"/>
              </a:lnSpc>
            </a:pPr>
            <a:r>
              <a:rPr lang="en-US" sz="3200" dirty="0">
                <a:solidFill>
                  <a:schemeClr val="accent4">
                    <a:lumMod val="50000"/>
                  </a:schemeClr>
                </a:solidFill>
              </a:rPr>
              <a:t>Interest buy-down</a:t>
            </a:r>
          </a:p>
          <a:p>
            <a:pPr lvl="1">
              <a:lnSpc>
                <a:spcPct val="90000"/>
              </a:lnSpc>
              <a:buFont typeface="Arial" charset="0"/>
              <a:buNone/>
            </a:pPr>
            <a:endParaRPr lang="en-US" b="1" dirty="0">
              <a:solidFill>
                <a:schemeClr val="accent4">
                  <a:lumMod val="50000"/>
                </a:schemeClr>
              </a:solidFill>
            </a:endParaRPr>
          </a:p>
          <a:p>
            <a:pPr lvl="1">
              <a:lnSpc>
                <a:spcPct val="90000"/>
              </a:lnSpc>
              <a:buFont typeface="Arial" charset="0"/>
              <a:buNone/>
            </a:pPr>
            <a:r>
              <a:rPr lang="en-US" b="1" dirty="0">
                <a:solidFill>
                  <a:schemeClr val="accent4">
                    <a:lumMod val="50000"/>
                  </a:schemeClr>
                </a:solidFill>
              </a:rPr>
              <a:t>NOTE: </a:t>
            </a:r>
            <a:r>
              <a:rPr lang="en-US" i="1" dirty="0">
                <a:solidFill>
                  <a:schemeClr val="accent4">
                    <a:lumMod val="50000"/>
                  </a:schemeClr>
                </a:solidFill>
              </a:rPr>
              <a:t>DCA policy mandates use of </a:t>
            </a:r>
            <a:r>
              <a:rPr lang="en-US" b="1" i="1" dirty="0">
                <a:solidFill>
                  <a:schemeClr val="accent4">
                    <a:lumMod val="50000"/>
                  </a:schemeClr>
                </a:solidFill>
              </a:rPr>
              <a:t>fixed rate mortgages </a:t>
            </a:r>
            <a:r>
              <a:rPr lang="en-US" i="1" dirty="0">
                <a:solidFill>
                  <a:schemeClr val="accent4">
                    <a:lumMod val="50000"/>
                  </a:schemeClr>
                </a:solidFill>
              </a:rPr>
              <a:t>on all CDBG funded projects</a:t>
            </a:r>
          </a:p>
          <a:p>
            <a:pPr>
              <a:lnSpc>
                <a:spcPct val="90000"/>
              </a:lnSpc>
            </a:pPr>
            <a:endParaRPr lang="en-US" sz="2800" b="1" u="sng" dirty="0">
              <a:solidFill>
                <a:schemeClr val="tx1"/>
              </a:solidFill>
            </a:endParaRPr>
          </a:p>
        </p:txBody>
      </p:sp>
      <p:sp>
        <p:nvSpPr>
          <p:cNvPr id="173060" name="Line 4"/>
          <p:cNvSpPr>
            <a:spLocks noChangeShapeType="1"/>
          </p:cNvSpPr>
          <p:nvPr/>
        </p:nvSpPr>
        <p:spPr bwMode="auto">
          <a:xfrm>
            <a:off x="2362200" y="1676400"/>
            <a:ext cx="7391400" cy="0"/>
          </a:xfrm>
          <a:prstGeom prst="line">
            <a:avLst/>
          </a:prstGeom>
          <a:noFill/>
          <a:ln w="9525">
            <a:solidFill>
              <a:schemeClr val="accent1"/>
            </a:solidFill>
            <a:round/>
            <a:headEnd/>
            <a:tailEnd/>
          </a:ln>
          <a:effectLst/>
        </p:spPr>
        <p:txBody>
          <a:bodyPr/>
          <a:lstStyle/>
          <a:p>
            <a:endParaRPr lang="en-US"/>
          </a:p>
        </p:txBody>
      </p:sp>
    </p:spTree>
    <p:extLst>
      <p:ext uri="{BB962C8B-B14F-4D97-AF65-F5344CB8AC3E}">
        <p14:creationId xmlns:p14="http://schemas.microsoft.com/office/powerpoint/2010/main" val="2511808077"/>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p:cNvSpPr>
            <a:spLocks noGrp="1" noChangeArrowheads="1"/>
          </p:cNvSpPr>
          <p:nvPr>
            <p:ph sz="quarter" idx="1"/>
          </p:nvPr>
        </p:nvSpPr>
        <p:spPr>
          <a:xfrm>
            <a:off x="1981200" y="1948862"/>
            <a:ext cx="8305800" cy="4240056"/>
          </a:xfrm>
        </p:spPr>
        <p:txBody>
          <a:bodyPr>
            <a:normAutofit/>
          </a:bodyPr>
          <a:lstStyle/>
          <a:p>
            <a:pPr marL="609600" indent="-609600">
              <a:lnSpc>
                <a:spcPct val="90000"/>
              </a:lnSpc>
              <a:buNone/>
            </a:pPr>
            <a:endParaRPr lang="en-US" sz="1300" dirty="0"/>
          </a:p>
          <a:p>
            <a:pPr algn="ctr">
              <a:lnSpc>
                <a:spcPct val="90000"/>
              </a:lnSpc>
              <a:buFont typeface="Monotype Sorts" pitchFamily="2" charset="2"/>
              <a:buNone/>
            </a:pPr>
            <a:r>
              <a:rPr lang="en-US" altLang="en-US" sz="3200" b="1" dirty="0">
                <a:solidFill>
                  <a:schemeClr val="accent4">
                    <a:lumMod val="50000"/>
                  </a:schemeClr>
                </a:solidFill>
              </a:rPr>
              <a:t>Multi-Activity</a:t>
            </a:r>
          </a:p>
          <a:p>
            <a:pPr algn="ctr">
              <a:lnSpc>
                <a:spcPct val="90000"/>
              </a:lnSpc>
              <a:buFont typeface="Monotype Sorts" pitchFamily="2" charset="2"/>
              <a:buNone/>
            </a:pPr>
            <a:r>
              <a:rPr lang="en-US" altLang="en-US" sz="3200" b="1" dirty="0">
                <a:solidFill>
                  <a:schemeClr val="accent4">
                    <a:lumMod val="50000"/>
                  </a:schemeClr>
                </a:solidFill>
              </a:rPr>
              <a:t>“Comprehensive Neighborhood Revitalization”</a:t>
            </a:r>
          </a:p>
          <a:p>
            <a:pPr>
              <a:lnSpc>
                <a:spcPct val="90000"/>
              </a:lnSpc>
              <a:buClr>
                <a:srgbClr val="92D050"/>
              </a:buClr>
              <a:buFont typeface="Wingdings" panose="05000000000000000000" pitchFamily="2" charset="2"/>
              <a:buChar char="q"/>
            </a:pPr>
            <a:r>
              <a:rPr lang="en-US" altLang="en-US" sz="2800" dirty="0">
                <a:solidFill>
                  <a:schemeClr val="accent4">
                    <a:lumMod val="50000"/>
                  </a:schemeClr>
                </a:solidFill>
              </a:rPr>
              <a:t>Includes Housing AND Public Facilities Activities</a:t>
            </a:r>
          </a:p>
          <a:p>
            <a:pPr>
              <a:lnSpc>
                <a:spcPct val="90000"/>
              </a:lnSpc>
              <a:buClr>
                <a:srgbClr val="92D050"/>
              </a:buClr>
              <a:buFont typeface="Wingdings" panose="05000000000000000000" pitchFamily="2" charset="2"/>
              <a:buChar char="q"/>
            </a:pPr>
            <a:r>
              <a:rPr lang="en-US" altLang="en-US" sz="2800" dirty="0">
                <a:solidFill>
                  <a:schemeClr val="accent4">
                    <a:lumMod val="50000"/>
                  </a:schemeClr>
                </a:solidFill>
              </a:rPr>
              <a:t>Limit of $1,250,000</a:t>
            </a:r>
          </a:p>
          <a:p>
            <a:pPr>
              <a:lnSpc>
                <a:spcPct val="90000"/>
              </a:lnSpc>
              <a:buClr>
                <a:srgbClr val="92D050"/>
              </a:buClr>
              <a:buFont typeface="Wingdings" panose="05000000000000000000" pitchFamily="2" charset="2"/>
              <a:buChar char="q"/>
            </a:pPr>
            <a:r>
              <a:rPr lang="en-US" altLang="en-US" sz="2800" dirty="0">
                <a:solidFill>
                  <a:schemeClr val="accent4">
                    <a:lumMod val="50000"/>
                  </a:schemeClr>
                </a:solidFill>
              </a:rPr>
              <a:t>Inter-related Activities</a:t>
            </a:r>
          </a:p>
          <a:p>
            <a:pPr>
              <a:lnSpc>
                <a:spcPct val="90000"/>
              </a:lnSpc>
              <a:buClr>
                <a:srgbClr val="92D050"/>
              </a:buClr>
              <a:buFont typeface="Wingdings" panose="05000000000000000000" pitchFamily="2" charset="2"/>
              <a:buChar char="q"/>
            </a:pPr>
            <a:r>
              <a:rPr lang="en-US" altLang="en-US" sz="2800" dirty="0">
                <a:solidFill>
                  <a:schemeClr val="accent4">
                    <a:lumMod val="50000"/>
                  </a:schemeClr>
                </a:solidFill>
              </a:rPr>
              <a:t>Same Target Area</a:t>
            </a:r>
          </a:p>
          <a:p>
            <a:pPr>
              <a:lnSpc>
                <a:spcPct val="90000"/>
              </a:lnSpc>
              <a:buClr>
                <a:srgbClr val="92D050"/>
              </a:buClr>
              <a:buFont typeface="Wingdings" panose="05000000000000000000" pitchFamily="2" charset="2"/>
              <a:buChar char="q"/>
            </a:pPr>
            <a:r>
              <a:rPr lang="en-US" altLang="en-US" sz="2800" dirty="0">
                <a:solidFill>
                  <a:schemeClr val="accent4">
                    <a:lumMod val="50000"/>
                  </a:schemeClr>
                </a:solidFill>
              </a:rPr>
              <a:t>Comprehensive (Meets all/most of the Needs in the Target Area)</a:t>
            </a:r>
          </a:p>
          <a:p>
            <a:pPr marL="1714591" lvl="3" indent="-457200">
              <a:lnSpc>
                <a:spcPct val="90000"/>
              </a:lnSpc>
              <a:buFont typeface="Arial" pitchFamily="34" charset="0"/>
              <a:buChar char="•"/>
            </a:pPr>
            <a:endParaRPr lang="en-US" sz="2575" b="1" dirty="0">
              <a:solidFill>
                <a:schemeClr val="tx1"/>
              </a:solidFill>
            </a:endParaRPr>
          </a:p>
          <a:p>
            <a:pPr marL="1371600" lvl="2" indent="-457200">
              <a:lnSpc>
                <a:spcPct val="90000"/>
              </a:lnSpc>
              <a:buFont typeface="Arial" pitchFamily="34" charset="0"/>
              <a:buChar char="•"/>
            </a:pPr>
            <a:endParaRPr lang="en-US" sz="2800" dirty="0"/>
          </a:p>
        </p:txBody>
      </p:sp>
      <p:sp>
        <p:nvSpPr>
          <p:cNvPr id="177157" name="Line 5"/>
          <p:cNvSpPr>
            <a:spLocks noChangeShapeType="1"/>
          </p:cNvSpPr>
          <p:nvPr/>
        </p:nvSpPr>
        <p:spPr bwMode="auto">
          <a:xfrm>
            <a:off x="2438400" y="1752600"/>
            <a:ext cx="7391400" cy="0"/>
          </a:xfrm>
          <a:prstGeom prst="line">
            <a:avLst/>
          </a:prstGeom>
          <a:noFill/>
          <a:ln w="9525">
            <a:solidFill>
              <a:schemeClr val="accent1"/>
            </a:solidFill>
            <a:round/>
            <a:headEnd/>
            <a:tailEnd/>
          </a:ln>
          <a:effectLst/>
        </p:spPr>
        <p:txBody>
          <a:bodyPr/>
          <a:lstStyle/>
          <a:p>
            <a:endParaRPr lang="en-US"/>
          </a:p>
        </p:txBody>
      </p:sp>
      <p:sp>
        <p:nvSpPr>
          <p:cNvPr id="3" name="Title 2">
            <a:extLst>
              <a:ext uri="{FF2B5EF4-FFF2-40B4-BE49-F238E27FC236}">
                <a16:creationId xmlns:a16="http://schemas.microsoft.com/office/drawing/2014/main" id="{3270C253-E645-A756-09DA-5D181863072E}"/>
              </a:ext>
            </a:extLst>
          </p:cNvPr>
          <p:cNvSpPr>
            <a:spLocks noGrp="1"/>
          </p:cNvSpPr>
          <p:nvPr>
            <p:ph type="title"/>
          </p:nvPr>
        </p:nvSpPr>
        <p:spPr/>
        <p:txBody>
          <a:bodyPr>
            <a:normAutofit fontScale="90000"/>
          </a:bodyPr>
          <a:lstStyle/>
          <a:p>
            <a:pPr lvl="1">
              <a:lnSpc>
                <a:spcPct val="80000"/>
              </a:lnSpc>
            </a:pPr>
            <a:r>
              <a:rPr lang="en-US" altLang="en-US" sz="3600" b="1" dirty="0">
                <a:solidFill>
                  <a:schemeClr val="accent4">
                    <a:lumMod val="50000"/>
                  </a:schemeClr>
                </a:solidFill>
              </a:rPr>
              <a:t>Multi-Activity: up to $1,250,000</a:t>
            </a:r>
            <a:br>
              <a:rPr lang="en-US" altLang="en-US" sz="3600" b="1" dirty="0">
                <a:solidFill>
                  <a:schemeClr val="accent4">
                    <a:lumMod val="50000"/>
                  </a:schemeClr>
                </a:solidFill>
              </a:rPr>
            </a:br>
            <a:r>
              <a:rPr lang="en-US" altLang="en-US" sz="2800" b="1" dirty="0">
                <a:solidFill>
                  <a:schemeClr val="accent4">
                    <a:lumMod val="50000"/>
                  </a:schemeClr>
                </a:solidFill>
              </a:rPr>
              <a:t>Neighborhood Revitalization PLUS Infrastructure/Building Activities</a:t>
            </a:r>
            <a:br>
              <a:rPr lang="en-US" altLang="en-US" sz="2800" b="1" dirty="0">
                <a:solidFill>
                  <a:schemeClr val="accent4">
                    <a:lumMod val="50000"/>
                  </a:schemeClr>
                </a:solidFill>
              </a:rPr>
            </a:br>
            <a:endParaRPr lang="en-US" b="1" dirty="0"/>
          </a:p>
        </p:txBody>
      </p:sp>
    </p:spTree>
    <p:extLst>
      <p:ext uri="{BB962C8B-B14F-4D97-AF65-F5344CB8AC3E}">
        <p14:creationId xmlns:p14="http://schemas.microsoft.com/office/powerpoint/2010/main" val="5839553"/>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5994" y="477078"/>
            <a:ext cx="8836898" cy="2057400"/>
          </a:xfrm>
        </p:spPr>
        <p:txBody>
          <a:bodyPr>
            <a:normAutofit fontScale="90000"/>
          </a:bodyPr>
          <a:lstStyle/>
          <a:p>
            <a:r>
              <a:rPr lang="en-US" sz="4900" u="sng" dirty="0">
                <a:solidFill>
                  <a:schemeClr val="accent4">
                    <a:lumMod val="50000"/>
                  </a:schemeClr>
                </a:solidFill>
              </a:rPr>
              <a:t>R</a:t>
            </a:r>
            <a:r>
              <a:rPr lang="en-US" sz="4900" dirty="0">
                <a:solidFill>
                  <a:schemeClr val="accent4">
                    <a:lumMod val="50000"/>
                  </a:schemeClr>
                </a:solidFill>
              </a:rPr>
              <a:t>evitalization </a:t>
            </a:r>
            <a:r>
              <a:rPr lang="en-US" sz="4900" u="sng" dirty="0">
                <a:solidFill>
                  <a:schemeClr val="accent4">
                    <a:lumMod val="50000"/>
                  </a:schemeClr>
                </a:solidFill>
              </a:rPr>
              <a:t>A</a:t>
            </a:r>
            <a:r>
              <a:rPr lang="en-US" sz="4900" dirty="0">
                <a:solidFill>
                  <a:schemeClr val="accent4">
                    <a:lumMod val="50000"/>
                  </a:schemeClr>
                </a:solidFill>
              </a:rPr>
              <a:t>rea </a:t>
            </a:r>
            <a:r>
              <a:rPr lang="en-US" sz="4900" u="sng" dirty="0">
                <a:solidFill>
                  <a:schemeClr val="accent4">
                    <a:lumMod val="50000"/>
                  </a:schemeClr>
                </a:solidFill>
              </a:rPr>
              <a:t>S</a:t>
            </a:r>
            <a:r>
              <a:rPr lang="en-US" sz="4900" dirty="0">
                <a:solidFill>
                  <a:schemeClr val="accent4">
                    <a:lumMod val="50000"/>
                  </a:schemeClr>
                </a:solidFill>
              </a:rPr>
              <a:t>trategies</a:t>
            </a:r>
            <a:br>
              <a:rPr lang="en-US" dirty="0">
                <a:solidFill>
                  <a:schemeClr val="accent4">
                    <a:lumMod val="50000"/>
                  </a:schemeClr>
                </a:solidFill>
              </a:rPr>
            </a:br>
            <a:r>
              <a:rPr lang="en-US" dirty="0">
                <a:solidFill>
                  <a:schemeClr val="accent4">
                    <a:lumMod val="50000"/>
                  </a:schemeClr>
                </a:solidFill>
              </a:rPr>
              <a:t> </a:t>
            </a:r>
            <a:br>
              <a:rPr lang="en-US" dirty="0">
                <a:solidFill>
                  <a:schemeClr val="accent4">
                    <a:lumMod val="50000"/>
                  </a:schemeClr>
                </a:solidFill>
              </a:rPr>
            </a:br>
            <a:r>
              <a:rPr lang="en-US" dirty="0">
                <a:solidFill>
                  <a:schemeClr val="accent4">
                    <a:lumMod val="50000"/>
                  </a:schemeClr>
                </a:solidFill>
              </a:rPr>
              <a:t>DCA designation that rewards efforts demonstrating:</a:t>
            </a:r>
          </a:p>
        </p:txBody>
      </p:sp>
      <p:sp>
        <p:nvSpPr>
          <p:cNvPr id="4099" name="Rectangle 3"/>
          <p:cNvSpPr>
            <a:spLocks noGrp="1" noChangeArrowheads="1"/>
          </p:cNvSpPr>
          <p:nvPr>
            <p:ph idx="1"/>
          </p:nvPr>
        </p:nvSpPr>
        <p:spPr>
          <a:xfrm>
            <a:off x="4470824" y="2667000"/>
            <a:ext cx="7008574" cy="3733800"/>
          </a:xfrm>
        </p:spPr>
        <p:txBody>
          <a:bodyPr/>
          <a:lstStyle/>
          <a:p>
            <a:pPr>
              <a:lnSpc>
                <a:spcPct val="90000"/>
              </a:lnSpc>
            </a:pPr>
            <a:r>
              <a:rPr lang="en-US" b="0" dirty="0">
                <a:solidFill>
                  <a:schemeClr val="accent4">
                    <a:lumMod val="50000"/>
                  </a:schemeClr>
                </a:solidFill>
              </a:rPr>
              <a:t>Long-term vision for the area</a:t>
            </a:r>
          </a:p>
          <a:p>
            <a:pPr>
              <a:lnSpc>
                <a:spcPct val="90000"/>
              </a:lnSpc>
            </a:pPr>
            <a:r>
              <a:rPr lang="en-US" b="0" dirty="0">
                <a:solidFill>
                  <a:schemeClr val="accent4">
                    <a:lumMod val="50000"/>
                  </a:schemeClr>
                </a:solidFill>
              </a:rPr>
              <a:t>Well-defined area that included comprehensive activities</a:t>
            </a:r>
          </a:p>
          <a:p>
            <a:pPr>
              <a:lnSpc>
                <a:spcPct val="90000"/>
              </a:lnSpc>
            </a:pPr>
            <a:r>
              <a:rPr lang="en-US" b="0" dirty="0">
                <a:solidFill>
                  <a:schemeClr val="accent4">
                    <a:lumMod val="50000"/>
                  </a:schemeClr>
                </a:solidFill>
              </a:rPr>
              <a:t>Grassroots involvement from area residents</a:t>
            </a:r>
          </a:p>
          <a:p>
            <a:pPr>
              <a:lnSpc>
                <a:spcPct val="90000"/>
              </a:lnSpc>
            </a:pPr>
            <a:r>
              <a:rPr lang="en-US" b="0" dirty="0">
                <a:solidFill>
                  <a:schemeClr val="accent4">
                    <a:lumMod val="50000"/>
                  </a:schemeClr>
                </a:solidFill>
              </a:rPr>
              <a:t>Commitment from other funding partners</a:t>
            </a:r>
          </a:p>
          <a:p>
            <a:pPr>
              <a:lnSpc>
                <a:spcPct val="90000"/>
              </a:lnSpc>
            </a:pPr>
            <a:r>
              <a:rPr lang="en-US" b="0" dirty="0">
                <a:solidFill>
                  <a:schemeClr val="accent4">
                    <a:lumMod val="50000"/>
                  </a:schemeClr>
                </a:solidFill>
              </a:rPr>
              <a:t>Documented commitment from funders and stakeholders</a:t>
            </a:r>
          </a:p>
          <a:p>
            <a:pPr>
              <a:lnSpc>
                <a:spcPct val="90000"/>
              </a:lnSpc>
            </a:pPr>
            <a:endParaRPr lang="en-US" b="0" dirty="0"/>
          </a:p>
        </p:txBody>
      </p:sp>
      <p:pic>
        <p:nvPicPr>
          <p:cNvPr id="4100" name="Picture 5" descr="C:\Documents and Settings\maryalice.applegate\Local Settings\Temporary Internet Files\Content.IE5\1BFE5XUR\MC900237242[1].WMF"/>
          <p:cNvPicPr>
            <a:picLocks noChangeAspect="1" noChangeArrowheads="1"/>
          </p:cNvPicPr>
          <p:nvPr/>
        </p:nvPicPr>
        <p:blipFill>
          <a:blip r:embed="rId3" cstate="print"/>
          <a:srcRect/>
          <a:stretch>
            <a:fillRect/>
          </a:stretch>
        </p:blipFill>
        <p:spPr bwMode="auto">
          <a:xfrm>
            <a:off x="407882" y="2822712"/>
            <a:ext cx="3676313" cy="3654287"/>
          </a:xfrm>
          <a:prstGeom prst="rect">
            <a:avLst/>
          </a:prstGeom>
          <a:noFill/>
          <a:ln w="9525">
            <a:noFill/>
            <a:miter lim="800000"/>
            <a:headEnd/>
            <a:tailEnd/>
          </a:ln>
        </p:spPr>
      </p:pic>
    </p:spTree>
    <p:extLst>
      <p:ext uri="{BB962C8B-B14F-4D97-AF65-F5344CB8AC3E}">
        <p14:creationId xmlns:p14="http://schemas.microsoft.com/office/powerpoint/2010/main" val="199725820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5994" y="477078"/>
            <a:ext cx="8836898" cy="764581"/>
          </a:xfrm>
        </p:spPr>
        <p:txBody>
          <a:bodyPr>
            <a:normAutofit fontScale="90000"/>
          </a:bodyPr>
          <a:lstStyle/>
          <a:p>
            <a:br>
              <a:rPr lang="en-US" sz="4900" u="sng" dirty="0"/>
            </a:br>
            <a:r>
              <a:rPr lang="en-US" sz="4900" u="sng" dirty="0">
                <a:solidFill>
                  <a:schemeClr val="accent4">
                    <a:lumMod val="50000"/>
                  </a:schemeClr>
                </a:solidFill>
              </a:rPr>
              <a:t>R</a:t>
            </a:r>
            <a:r>
              <a:rPr lang="en-US" sz="4900" dirty="0">
                <a:solidFill>
                  <a:schemeClr val="accent4">
                    <a:lumMod val="50000"/>
                  </a:schemeClr>
                </a:solidFill>
              </a:rPr>
              <a:t>evitalization </a:t>
            </a:r>
            <a:r>
              <a:rPr lang="en-US" sz="4900" u="sng" dirty="0">
                <a:solidFill>
                  <a:schemeClr val="accent4">
                    <a:lumMod val="50000"/>
                  </a:schemeClr>
                </a:solidFill>
              </a:rPr>
              <a:t>A</a:t>
            </a:r>
            <a:r>
              <a:rPr lang="en-US" sz="4900" dirty="0">
                <a:solidFill>
                  <a:schemeClr val="accent4">
                    <a:lumMod val="50000"/>
                  </a:schemeClr>
                </a:solidFill>
              </a:rPr>
              <a:t>rea </a:t>
            </a:r>
            <a:r>
              <a:rPr lang="en-US" sz="4900" u="sng" dirty="0">
                <a:solidFill>
                  <a:schemeClr val="accent4">
                    <a:lumMod val="50000"/>
                  </a:schemeClr>
                </a:solidFill>
              </a:rPr>
              <a:t>S</a:t>
            </a:r>
            <a:r>
              <a:rPr lang="en-US" sz="4900" dirty="0">
                <a:solidFill>
                  <a:schemeClr val="accent4">
                    <a:lumMod val="50000"/>
                  </a:schemeClr>
                </a:solidFill>
              </a:rPr>
              <a:t>trategies</a:t>
            </a:r>
            <a:br>
              <a:rPr lang="en-US" dirty="0"/>
            </a:br>
            <a:r>
              <a:rPr lang="en-US" dirty="0"/>
              <a:t> </a:t>
            </a:r>
            <a:br>
              <a:rPr lang="en-US" dirty="0"/>
            </a:br>
            <a:endParaRPr lang="en-US" dirty="0"/>
          </a:p>
        </p:txBody>
      </p:sp>
      <p:sp>
        <p:nvSpPr>
          <p:cNvPr id="4099" name="Rectangle 3"/>
          <p:cNvSpPr>
            <a:spLocks noGrp="1" noChangeArrowheads="1"/>
          </p:cNvSpPr>
          <p:nvPr>
            <p:ph idx="1"/>
          </p:nvPr>
        </p:nvSpPr>
        <p:spPr>
          <a:xfrm>
            <a:off x="423511" y="1829602"/>
            <a:ext cx="10645541" cy="4523072"/>
          </a:xfrm>
        </p:spPr>
        <p:txBody>
          <a:bodyPr>
            <a:normAutofit/>
          </a:bodyPr>
          <a:lstStyle/>
          <a:p>
            <a:pPr marL="1371600" lvl="2" indent="-457200">
              <a:lnSpc>
                <a:spcPct val="90000"/>
              </a:lnSpc>
              <a:buFont typeface="Wingdings" panose="05000000000000000000" pitchFamily="2" charset="2"/>
              <a:buChar char="q"/>
            </a:pPr>
            <a:r>
              <a:rPr lang="en-US" sz="2800" b="1" dirty="0">
                <a:solidFill>
                  <a:schemeClr val="accent4">
                    <a:lumMod val="50000"/>
                  </a:schemeClr>
                </a:solidFill>
              </a:rPr>
              <a:t>Officially adopt a local Redevelopment Plan in accordance with the Urban Redevelopment Act O.C.G.A. 36-61 </a:t>
            </a:r>
          </a:p>
          <a:p>
            <a:pPr marL="1371600" lvl="2" indent="-457200">
              <a:lnSpc>
                <a:spcPct val="90000"/>
              </a:lnSpc>
              <a:buFont typeface="Wingdings" panose="05000000000000000000" pitchFamily="2" charset="2"/>
              <a:buChar char="q"/>
            </a:pPr>
            <a:r>
              <a:rPr lang="en-US" sz="2800" b="1" dirty="0">
                <a:solidFill>
                  <a:schemeClr val="accent4">
                    <a:lumMod val="50000"/>
                  </a:schemeClr>
                </a:solidFill>
              </a:rPr>
              <a:t>Eligible area of Census Block Group(s) of 20% or greater poverty level.</a:t>
            </a:r>
          </a:p>
          <a:p>
            <a:pPr marL="1371600" lvl="2" indent="-457200">
              <a:lnSpc>
                <a:spcPct val="90000"/>
              </a:lnSpc>
              <a:buFont typeface="Wingdings" panose="05000000000000000000" pitchFamily="2" charset="2"/>
              <a:buChar char="q"/>
            </a:pPr>
            <a:r>
              <a:rPr lang="en-US" sz="2800" b="1" dirty="0">
                <a:solidFill>
                  <a:schemeClr val="accent4">
                    <a:lumMod val="50000"/>
                  </a:schemeClr>
                </a:solidFill>
              </a:rPr>
              <a:t>Develop strong local partnerships focusing local resources within the Revitalization Area.</a:t>
            </a:r>
          </a:p>
          <a:p>
            <a:pPr marL="1371600" lvl="2" indent="-457200">
              <a:lnSpc>
                <a:spcPct val="90000"/>
              </a:lnSpc>
              <a:buFont typeface="Wingdings" panose="05000000000000000000" pitchFamily="2" charset="2"/>
              <a:buChar char="q"/>
            </a:pPr>
            <a:r>
              <a:rPr lang="en-US" sz="2800" b="1" dirty="0">
                <a:solidFill>
                  <a:schemeClr val="accent4">
                    <a:lumMod val="50000"/>
                  </a:schemeClr>
                </a:solidFill>
              </a:rPr>
              <a:t>CDBG Citizen Participation process</a:t>
            </a:r>
          </a:p>
          <a:p>
            <a:pPr marL="1371600" lvl="2" indent="-457200">
              <a:lnSpc>
                <a:spcPct val="90000"/>
              </a:lnSpc>
              <a:buFont typeface="Wingdings" panose="05000000000000000000" pitchFamily="2" charset="2"/>
              <a:buChar char="q"/>
            </a:pPr>
            <a:r>
              <a:rPr lang="en-US" sz="2800" b="1" dirty="0">
                <a:solidFill>
                  <a:schemeClr val="accent4">
                    <a:lumMod val="50000"/>
                  </a:schemeClr>
                </a:solidFill>
              </a:rPr>
              <a:t>Submit application for designation to DCA.</a:t>
            </a:r>
          </a:p>
          <a:p>
            <a:pPr marL="1371600" lvl="2" indent="-457200">
              <a:lnSpc>
                <a:spcPct val="90000"/>
              </a:lnSpc>
              <a:buFont typeface="Wingdings" panose="05000000000000000000" pitchFamily="2" charset="2"/>
              <a:buChar char="q"/>
            </a:pPr>
            <a:r>
              <a:rPr lang="en-US" sz="2800" b="1" dirty="0">
                <a:solidFill>
                  <a:schemeClr val="accent4">
                    <a:lumMod val="50000"/>
                  </a:schemeClr>
                </a:solidFill>
              </a:rPr>
              <a:t>Must be designated by DCA through application </a:t>
            </a:r>
          </a:p>
          <a:p>
            <a:pPr marL="1828800" lvl="3" indent="-457200">
              <a:lnSpc>
                <a:spcPct val="90000"/>
              </a:lnSpc>
              <a:buClr>
                <a:srgbClr val="00B050"/>
              </a:buClr>
              <a:buFont typeface="Wingdings" panose="05000000000000000000" pitchFamily="2" charset="2"/>
              <a:buChar char="q"/>
            </a:pPr>
            <a:r>
              <a:rPr lang="en-US" sz="2800" b="1" dirty="0">
                <a:solidFill>
                  <a:schemeClr val="accent4">
                    <a:lumMod val="50000"/>
                  </a:schemeClr>
                </a:solidFill>
              </a:rPr>
              <a:t>Due no later than April 5, 2024 (Tentative)</a:t>
            </a:r>
          </a:p>
          <a:p>
            <a:pPr>
              <a:lnSpc>
                <a:spcPct val="90000"/>
              </a:lnSpc>
            </a:pPr>
            <a:endParaRPr lang="en-US" b="0" dirty="0"/>
          </a:p>
        </p:txBody>
      </p:sp>
    </p:spTree>
    <p:extLst>
      <p:ext uri="{BB962C8B-B14F-4D97-AF65-F5344CB8AC3E}">
        <p14:creationId xmlns:p14="http://schemas.microsoft.com/office/powerpoint/2010/main" val="201556052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5750" y="609600"/>
            <a:ext cx="8836898" cy="609600"/>
          </a:xfrm>
        </p:spPr>
        <p:txBody>
          <a:bodyPr>
            <a:normAutofit fontScale="90000"/>
          </a:bodyPr>
          <a:lstStyle/>
          <a:p>
            <a:r>
              <a:rPr lang="en-US" dirty="0">
                <a:solidFill>
                  <a:schemeClr val="accent4">
                    <a:lumMod val="50000"/>
                  </a:schemeClr>
                </a:solidFill>
              </a:rPr>
              <a:t>RAS Rewards:</a:t>
            </a:r>
          </a:p>
        </p:txBody>
      </p:sp>
      <p:sp>
        <p:nvSpPr>
          <p:cNvPr id="5123" name="Rectangle 3"/>
          <p:cNvSpPr>
            <a:spLocks noGrp="1" noChangeArrowheads="1"/>
          </p:cNvSpPr>
          <p:nvPr>
            <p:ph idx="1"/>
          </p:nvPr>
        </p:nvSpPr>
        <p:spPr>
          <a:xfrm>
            <a:off x="294117" y="2423160"/>
            <a:ext cx="7008574" cy="4038600"/>
          </a:xfrm>
        </p:spPr>
        <p:txBody>
          <a:bodyPr/>
          <a:lstStyle/>
          <a:p>
            <a:pPr lvl="1"/>
            <a:r>
              <a:rPr lang="en-US" sz="2400" dirty="0">
                <a:solidFill>
                  <a:schemeClr val="accent4">
                    <a:lumMod val="50000"/>
                  </a:schemeClr>
                </a:solidFill>
              </a:rPr>
              <a:t>Can apply for CDBG every year, provided that current CDBG project meets timeliness criteria</a:t>
            </a:r>
          </a:p>
          <a:p>
            <a:pPr lvl="1"/>
            <a:r>
              <a:rPr lang="en-US" sz="2400" dirty="0">
                <a:solidFill>
                  <a:schemeClr val="accent4">
                    <a:lumMod val="50000"/>
                  </a:schemeClr>
                </a:solidFill>
              </a:rPr>
              <a:t>Provides up to 20 bonus points on CDBG Annual Competition applications that are proposed within the RAS area</a:t>
            </a:r>
          </a:p>
          <a:p>
            <a:pPr lvl="1"/>
            <a:r>
              <a:rPr lang="en-US" sz="2400" dirty="0">
                <a:solidFill>
                  <a:schemeClr val="accent4">
                    <a:lumMod val="50000"/>
                  </a:schemeClr>
                </a:solidFill>
              </a:rPr>
              <a:t>Designation is effective for 3 years</a:t>
            </a:r>
            <a:endParaRPr lang="en-US" dirty="0">
              <a:solidFill>
                <a:schemeClr val="accent4">
                  <a:lumMod val="50000"/>
                </a:schemeClr>
              </a:solidFill>
            </a:endParaRPr>
          </a:p>
        </p:txBody>
      </p:sp>
      <p:pic>
        <p:nvPicPr>
          <p:cNvPr id="5124" name="Picture 6" descr="C:\Documents and Settings\maryalice.applegate\Local Settings\Temporary Internet Files\Content.IE5\SF89O304\MC900237204[1].wmf"/>
          <p:cNvPicPr>
            <a:picLocks noChangeAspect="1" noChangeArrowheads="1"/>
          </p:cNvPicPr>
          <p:nvPr/>
        </p:nvPicPr>
        <p:blipFill>
          <a:blip r:embed="rId3" cstate="print"/>
          <a:srcRect/>
          <a:stretch>
            <a:fillRect/>
          </a:stretch>
        </p:blipFill>
        <p:spPr bwMode="auto">
          <a:xfrm>
            <a:off x="7721178" y="1981200"/>
            <a:ext cx="3859795" cy="3505200"/>
          </a:xfrm>
          <a:prstGeom prst="rect">
            <a:avLst/>
          </a:prstGeom>
          <a:noFill/>
          <a:ln w="9525">
            <a:noFill/>
            <a:miter lim="800000"/>
            <a:headEnd/>
            <a:tailEnd/>
          </a:ln>
        </p:spPr>
      </p:pic>
    </p:spTree>
    <p:extLst>
      <p:ext uri="{BB962C8B-B14F-4D97-AF65-F5344CB8AC3E}">
        <p14:creationId xmlns:p14="http://schemas.microsoft.com/office/powerpoint/2010/main" val="158713005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rPr>
              <a:t>Results…………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8" y="2548471"/>
            <a:ext cx="5207435" cy="4079748"/>
          </a:xfrm>
          <a:prstGeom prst="rect">
            <a:avLst/>
          </a:prstGeom>
        </p:spPr>
      </p:pic>
      <p:pic>
        <p:nvPicPr>
          <p:cNvPr id="6" name="Content Placeholder 4"/>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6638306" y="2591248"/>
            <a:ext cx="5941761" cy="3955227"/>
          </a:xfrm>
        </p:spPr>
      </p:pic>
      <p:sp>
        <p:nvSpPr>
          <p:cNvPr id="8" name="Text Box 4"/>
          <p:cNvSpPr txBox="1">
            <a:spLocks noChangeArrowheads="1"/>
          </p:cNvSpPr>
          <p:nvPr/>
        </p:nvSpPr>
        <p:spPr bwMode="auto">
          <a:xfrm>
            <a:off x="2133600" y="1868557"/>
            <a:ext cx="426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000" b="1" i="0" dirty="0">
                <a:solidFill>
                  <a:schemeClr val="bg2">
                    <a:lumMod val="50000"/>
                  </a:schemeClr>
                </a:solidFill>
              </a:rPr>
              <a:t>Rockmart:</a:t>
            </a:r>
          </a:p>
          <a:p>
            <a:pPr algn="l" eaLnBrk="1" hangingPunct="1"/>
            <a:r>
              <a:rPr lang="en-US" altLang="en-US" sz="2000" b="1" i="0" dirty="0">
                <a:solidFill>
                  <a:schemeClr val="bg2">
                    <a:lumMod val="50000"/>
                  </a:schemeClr>
                </a:solidFill>
              </a:rPr>
              <a:t>Jackson Square Apts.</a:t>
            </a:r>
          </a:p>
          <a:p>
            <a:pPr eaLnBrk="1" hangingPunct="1"/>
            <a:endParaRPr lang="en-US" altLang="en-US" sz="2000" b="1" dirty="0">
              <a:solidFill>
                <a:schemeClr val="tx1"/>
              </a:solidFill>
            </a:endParaRPr>
          </a:p>
        </p:txBody>
      </p:sp>
    </p:spTree>
    <p:extLst>
      <p:ext uri="{BB962C8B-B14F-4D97-AF65-F5344CB8AC3E}">
        <p14:creationId xmlns:p14="http://schemas.microsoft.com/office/powerpoint/2010/main" val="210633156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en-US" altLang="en-US" sz="2800" dirty="0">
              <a:solidFill>
                <a:schemeClr val="bg2">
                  <a:lumMod val="50000"/>
                </a:schemeClr>
              </a:solidFill>
            </a:endParaRPr>
          </a:p>
        </p:txBody>
      </p:sp>
      <p:pic>
        <p:nvPicPr>
          <p:cNvPr id="69635" name="Picture 1" descr="G:\CHIP Admin Docs\401 Victoria Pl\Photos\401 VP front.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146197" y="3678045"/>
            <a:ext cx="3425825" cy="2570163"/>
          </a:xfrm>
        </p:spPr>
      </p:pic>
      <p:pic>
        <p:nvPicPr>
          <p:cNvPr id="69636" name="Picture 5" descr="Thomasville 401 Victoria rehab 002 resized"/>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400800" y="3565332"/>
            <a:ext cx="3810000" cy="2540000"/>
          </a:xfrm>
          <a:noFill/>
        </p:spPr>
      </p:pic>
      <p:sp>
        <p:nvSpPr>
          <p:cNvPr id="69637" name="Text Box 4"/>
          <p:cNvSpPr txBox="1">
            <a:spLocks noChangeArrowheads="1"/>
          </p:cNvSpPr>
          <p:nvPr/>
        </p:nvSpPr>
        <p:spPr bwMode="auto">
          <a:xfrm>
            <a:off x="2133600" y="1868557"/>
            <a:ext cx="426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000" b="1" i="0" dirty="0">
                <a:solidFill>
                  <a:schemeClr val="bg2">
                    <a:lumMod val="50000"/>
                  </a:schemeClr>
                </a:solidFill>
              </a:rPr>
              <a:t>Thomasville:</a:t>
            </a:r>
          </a:p>
          <a:p>
            <a:pPr algn="l" eaLnBrk="1" hangingPunct="1"/>
            <a:r>
              <a:rPr lang="en-US" altLang="en-US" sz="2000" b="1" i="0" dirty="0">
                <a:solidFill>
                  <a:schemeClr val="bg2">
                    <a:lumMod val="50000"/>
                  </a:schemeClr>
                </a:solidFill>
              </a:rPr>
              <a:t>Victoria Place Revitalization Area</a:t>
            </a:r>
          </a:p>
          <a:p>
            <a:pPr eaLnBrk="1" hangingPunct="1"/>
            <a:endParaRPr lang="en-US" altLang="en-US" sz="2000" b="1" dirty="0">
              <a:solidFill>
                <a:schemeClr val="tx1"/>
              </a:solidFill>
            </a:endParaRPr>
          </a:p>
        </p:txBody>
      </p:sp>
    </p:spTree>
    <p:extLst>
      <p:ext uri="{BB962C8B-B14F-4D97-AF65-F5344CB8AC3E}">
        <p14:creationId xmlns:p14="http://schemas.microsoft.com/office/powerpoint/2010/main" val="83938779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2394281" y="1590674"/>
            <a:ext cx="7638134" cy="4503669"/>
          </a:xfrm>
          <a:prstGeom prst="rect">
            <a:avLst/>
          </a:prstGeom>
        </p:spPr>
      </p:pic>
    </p:spTree>
    <p:extLst>
      <p:ext uri="{BB962C8B-B14F-4D97-AF65-F5344CB8AC3E}">
        <p14:creationId xmlns:p14="http://schemas.microsoft.com/office/powerpoint/2010/main" val="287356166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004811" y="169411"/>
            <a:ext cx="6629400" cy="762000"/>
          </a:xfrm>
          <a:prstGeom prst="rect">
            <a:avLst/>
          </a:prstGeom>
          <a:noFill/>
          <a:ln w="9525">
            <a:noFill/>
            <a:miter lim="800000"/>
            <a:headEnd/>
            <a:tailEnd/>
          </a:ln>
        </p:spPr>
        <p:txBody>
          <a:bodyPr anchor="ctr"/>
          <a:lstStyle/>
          <a:p>
            <a:pPr algn="l">
              <a:defRPr/>
            </a:pPr>
            <a:r>
              <a:rPr lang="en-US" sz="2800" b="1" kern="0" dirty="0">
                <a:solidFill>
                  <a:schemeClr val="accent4">
                    <a:lumMod val="50000"/>
                  </a:schemeClr>
                </a:solidFill>
                <a:latin typeface="+mj-lt"/>
                <a:ea typeface="+mj-ea"/>
                <a:cs typeface="+mj-cs"/>
              </a:rPr>
              <a:t>It CAN be done!</a:t>
            </a:r>
          </a:p>
        </p:txBody>
      </p:sp>
      <p:sp>
        <p:nvSpPr>
          <p:cNvPr id="73731" name="TextBox 9"/>
          <p:cNvSpPr txBox="1">
            <a:spLocks noChangeArrowheads="1"/>
          </p:cNvSpPr>
          <p:nvPr/>
        </p:nvSpPr>
        <p:spPr bwMode="auto">
          <a:xfrm>
            <a:off x="2133600" y="2514600"/>
            <a:ext cx="7753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i="1">
                <a:solidFill>
                  <a:schemeClr val="bg1"/>
                </a:solidFill>
                <a:latin typeface="Arial" panose="020B0604020202020204" pitchFamily="34" charset="0"/>
              </a:defRPr>
            </a:lvl1pPr>
            <a:lvl2pPr marL="742950" indent="-285750" eaLnBrk="0" hangingPunct="0">
              <a:defRPr sz="1000" i="1">
                <a:solidFill>
                  <a:schemeClr val="bg1"/>
                </a:solidFill>
                <a:latin typeface="Arial" panose="020B0604020202020204" pitchFamily="34" charset="0"/>
              </a:defRPr>
            </a:lvl2pPr>
            <a:lvl3pPr marL="1143000" indent="-228600" eaLnBrk="0" hangingPunct="0">
              <a:defRPr sz="1000" i="1">
                <a:solidFill>
                  <a:schemeClr val="bg1"/>
                </a:solidFill>
                <a:latin typeface="Arial" panose="020B0604020202020204" pitchFamily="34" charset="0"/>
              </a:defRPr>
            </a:lvl3pPr>
            <a:lvl4pPr marL="1600200" indent="-228600" eaLnBrk="0" hangingPunct="0">
              <a:defRPr sz="1000" i="1">
                <a:solidFill>
                  <a:schemeClr val="bg1"/>
                </a:solidFill>
                <a:latin typeface="Arial" panose="020B0604020202020204" pitchFamily="34" charset="0"/>
              </a:defRPr>
            </a:lvl4pPr>
            <a:lvl5pPr marL="2057400" indent="-228600" eaLnBrk="0" hangingPunct="0">
              <a:defRPr sz="1000" i="1">
                <a:solidFill>
                  <a:schemeClr val="bg1"/>
                </a:solidFill>
                <a:latin typeface="Arial" panose="020B0604020202020204" pitchFamily="34" charset="0"/>
              </a:defRPr>
            </a:lvl5pPr>
            <a:lvl6pPr marL="2514600" indent="-228600" algn="ctr" eaLnBrk="0" fontAlgn="base" hangingPunct="0">
              <a:spcBef>
                <a:spcPct val="0"/>
              </a:spcBef>
              <a:spcAft>
                <a:spcPct val="0"/>
              </a:spcAft>
              <a:defRPr sz="1000" i="1">
                <a:solidFill>
                  <a:schemeClr val="bg1"/>
                </a:solidFill>
                <a:latin typeface="Arial" panose="020B0604020202020204" pitchFamily="34" charset="0"/>
              </a:defRPr>
            </a:lvl6pPr>
            <a:lvl7pPr marL="2971800" indent="-228600" algn="ctr" eaLnBrk="0" fontAlgn="base" hangingPunct="0">
              <a:spcBef>
                <a:spcPct val="0"/>
              </a:spcBef>
              <a:spcAft>
                <a:spcPct val="0"/>
              </a:spcAft>
              <a:defRPr sz="1000" i="1">
                <a:solidFill>
                  <a:schemeClr val="bg1"/>
                </a:solidFill>
                <a:latin typeface="Arial" panose="020B0604020202020204" pitchFamily="34" charset="0"/>
              </a:defRPr>
            </a:lvl7pPr>
            <a:lvl8pPr marL="3429000" indent="-228600" algn="ctr" eaLnBrk="0" fontAlgn="base" hangingPunct="0">
              <a:spcBef>
                <a:spcPct val="0"/>
              </a:spcBef>
              <a:spcAft>
                <a:spcPct val="0"/>
              </a:spcAft>
              <a:defRPr sz="1000" i="1">
                <a:solidFill>
                  <a:schemeClr val="bg1"/>
                </a:solidFill>
                <a:latin typeface="Arial" panose="020B0604020202020204" pitchFamily="34" charset="0"/>
              </a:defRPr>
            </a:lvl8pPr>
            <a:lvl9pPr marL="3886200" indent="-228600" algn="ctr" eaLnBrk="0" fontAlgn="base" hangingPunct="0">
              <a:spcBef>
                <a:spcPct val="0"/>
              </a:spcBef>
              <a:spcAft>
                <a:spcPct val="0"/>
              </a:spcAft>
              <a:defRPr sz="1000" i="1">
                <a:solidFill>
                  <a:schemeClr val="bg1"/>
                </a:solidFill>
                <a:latin typeface="Arial" panose="020B0604020202020204" pitchFamily="34" charset="0"/>
              </a:defRPr>
            </a:lvl9pPr>
          </a:lstStyle>
          <a:p>
            <a:pPr algn="l" eaLnBrk="1" hangingPunct="1"/>
            <a:r>
              <a:rPr lang="en-US" altLang="en-US" sz="2400" b="1" i="0" dirty="0">
                <a:solidFill>
                  <a:schemeClr val="bg2">
                    <a:lumMod val="50000"/>
                  </a:schemeClr>
                </a:solidFill>
              </a:rPr>
              <a:t>The former Macon Homes—now Bartlett’s Crossing</a:t>
            </a:r>
          </a:p>
          <a:p>
            <a:pPr algn="l" eaLnBrk="1" hangingPunct="1"/>
            <a:endParaRPr lang="en-US" altLang="en-US" sz="1800" dirty="0">
              <a:solidFill>
                <a:schemeClr val="tx1"/>
              </a:solidFill>
            </a:endParaRPr>
          </a:p>
          <a:p>
            <a:pPr eaLnBrk="1" hangingPunct="1"/>
            <a:endParaRPr lang="en-US" altLang="en-US" sz="1800" dirty="0">
              <a:solidFill>
                <a:schemeClr val="tx1"/>
              </a:solidFill>
            </a:endParaRPr>
          </a:p>
        </p:txBody>
      </p:sp>
      <p:pic>
        <p:nvPicPr>
          <p:cNvPr id="73732" name="Picture 6" descr="Macon Homes Bartlett Crossing befo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76588"/>
            <a:ext cx="40386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Macon Bartlett Homes street view--reduced for pp.JPG"/>
          <p:cNvPicPr>
            <a:picLocks noChangeAspect="1"/>
          </p:cNvPicPr>
          <p:nvPr/>
        </p:nvPicPr>
        <p:blipFill rotWithShape="1">
          <a:blip r:embed="rId4">
            <a:extLst>
              <a:ext uri="{28A0092B-C50C-407E-A947-70E740481C1C}">
                <a14:useLocalDpi xmlns:a14="http://schemas.microsoft.com/office/drawing/2010/main" val="0"/>
              </a:ext>
            </a:extLst>
          </a:blip>
          <a:srcRect r="3585" b="12859"/>
          <a:stretch/>
        </p:blipFill>
        <p:spPr bwMode="auto">
          <a:xfrm>
            <a:off x="6248400" y="3176588"/>
            <a:ext cx="3934441"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34135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rPr>
              <a:t>City of Washington - Rusher Street</a:t>
            </a:r>
          </a:p>
        </p:txBody>
      </p:sp>
      <p:pic>
        <p:nvPicPr>
          <p:cNvPr id="4" name="Content Placeholder 3"/>
          <p:cNvPicPr>
            <a:picLocks noGrp="1" noChangeAspect="1"/>
          </p:cNvPicPr>
          <p:nvPr>
            <p:ph sz="quarter" idx="1"/>
          </p:nvPr>
        </p:nvPicPr>
        <p:blipFill>
          <a:blip r:embed="rId3"/>
          <a:stretch>
            <a:fillRect/>
          </a:stretch>
        </p:blipFill>
        <p:spPr>
          <a:xfrm>
            <a:off x="452724" y="1657278"/>
            <a:ext cx="2896652" cy="2181645"/>
          </a:xfrm>
          <a:prstGeom prst="rect">
            <a:avLst/>
          </a:prstGeom>
        </p:spPr>
      </p:pic>
      <p:pic>
        <p:nvPicPr>
          <p:cNvPr id="5" name="Content Placeholder 3"/>
          <p:cNvPicPr>
            <a:picLocks noChangeAspect="1"/>
          </p:cNvPicPr>
          <p:nvPr/>
        </p:nvPicPr>
        <p:blipFill>
          <a:blip r:embed="rId4"/>
          <a:stretch>
            <a:fillRect/>
          </a:stretch>
        </p:blipFill>
        <p:spPr>
          <a:xfrm>
            <a:off x="452724" y="4006811"/>
            <a:ext cx="2689801" cy="2851189"/>
          </a:xfrm>
          <a:prstGeom prst="rect">
            <a:avLst/>
          </a:prstGeom>
        </p:spPr>
      </p:pic>
      <p:pic>
        <p:nvPicPr>
          <p:cNvPr id="6" name="Picture 3" descr="G:\100_44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595" y="4149809"/>
            <a:ext cx="3661073" cy="274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100_443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39" t="-1413" r="-1400" b="1413"/>
          <a:stretch/>
        </p:blipFill>
        <p:spPr bwMode="auto">
          <a:xfrm>
            <a:off x="9894013" y="1657278"/>
            <a:ext cx="2188542" cy="21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100_444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9670" y="4149809"/>
            <a:ext cx="3432725" cy="256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3746595" y="1595450"/>
            <a:ext cx="3405812" cy="2554359"/>
          </a:xfrm>
          <a:prstGeom prst="rect">
            <a:avLst/>
          </a:prstGeom>
          <a:noFill/>
        </p:spPr>
      </p:pic>
      <p:pic>
        <p:nvPicPr>
          <p:cNvPr id="10" name="Picture 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909"/>
          <a:stretch/>
        </p:blipFill>
        <p:spPr bwMode="auto">
          <a:xfrm>
            <a:off x="6894059" y="1813111"/>
            <a:ext cx="3258302" cy="211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07601856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banner with white text&#10;&#10;Description automatically generated">
            <a:extLst>
              <a:ext uri="{FF2B5EF4-FFF2-40B4-BE49-F238E27FC236}">
                <a16:creationId xmlns:a16="http://schemas.microsoft.com/office/drawing/2014/main" id="{5E84BBFC-40F5-893B-833F-8BC83F049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880" y="1633591"/>
            <a:ext cx="8928243" cy="4808306"/>
          </a:xfrm>
          <a:prstGeom prst="rect">
            <a:avLst/>
          </a:prstGeom>
        </p:spPr>
      </p:pic>
    </p:spTree>
    <p:extLst>
      <p:ext uri="{BB962C8B-B14F-4D97-AF65-F5344CB8AC3E}">
        <p14:creationId xmlns:p14="http://schemas.microsoft.com/office/powerpoint/2010/main" val="303602696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endParaRPr lang="en-US" dirty="0">
              <a:solidFill>
                <a:schemeClr val="tx1"/>
              </a:solidFill>
            </a:endParaRPr>
          </a:p>
        </p:txBody>
      </p:sp>
      <p:sp>
        <p:nvSpPr>
          <p:cNvPr id="72707" name="Rectangle 3"/>
          <p:cNvSpPr>
            <a:spLocks noGrp="1" noChangeArrowheads="1"/>
          </p:cNvSpPr>
          <p:nvPr>
            <p:ph idx="1"/>
          </p:nvPr>
        </p:nvSpPr>
        <p:spPr>
          <a:xfrm>
            <a:off x="915751" y="1981200"/>
            <a:ext cx="10055781" cy="4038600"/>
          </a:xfrm>
        </p:spPr>
        <p:txBody>
          <a:bodyPr>
            <a:normAutofit/>
          </a:bodyPr>
          <a:lstStyle/>
          <a:p>
            <a:pPr algn="ctr">
              <a:lnSpc>
                <a:spcPct val="80000"/>
              </a:lnSpc>
              <a:buFontTx/>
              <a:buNone/>
              <a:defRPr/>
            </a:pPr>
            <a:r>
              <a:rPr lang="en-US" sz="8800" dirty="0">
                <a:solidFill>
                  <a:schemeClr val="bg2">
                    <a:lumMod val="50000"/>
                  </a:schemeClr>
                </a:solidFill>
              </a:rPr>
              <a:t>Thank You!</a:t>
            </a:r>
            <a:endParaRPr lang="en-US" sz="2400" dirty="0">
              <a:solidFill>
                <a:schemeClr val="bg2">
                  <a:lumMod val="50000"/>
                </a:schemeClr>
              </a:solidFill>
            </a:endParaRPr>
          </a:p>
          <a:p>
            <a:pPr marL="365760" lvl="1" indent="0">
              <a:lnSpc>
                <a:spcPct val="80000"/>
              </a:lnSpc>
              <a:buNone/>
              <a:defRPr/>
            </a:pPr>
            <a:endParaRPr lang="en-US" sz="2400" dirty="0"/>
          </a:p>
          <a:p>
            <a:pPr marL="365760" lvl="1" indent="0">
              <a:lnSpc>
                <a:spcPct val="80000"/>
              </a:lnSpc>
              <a:buNone/>
              <a:defRPr/>
            </a:pPr>
            <a:endParaRPr lang="en-US" sz="2400" dirty="0"/>
          </a:p>
          <a:p>
            <a:pPr marL="365760" lvl="1" indent="0">
              <a:lnSpc>
                <a:spcPct val="80000"/>
              </a:lnSpc>
              <a:buNone/>
              <a:defRPr/>
            </a:pPr>
            <a:endParaRPr lang="en-US" sz="2400" dirty="0"/>
          </a:p>
          <a:p>
            <a:pPr marL="365760" lvl="1" indent="0">
              <a:lnSpc>
                <a:spcPct val="80000"/>
              </a:lnSpc>
              <a:buNone/>
              <a:defRPr/>
            </a:pPr>
            <a:r>
              <a:rPr lang="en-US" sz="2400" dirty="0"/>
              <a:t>Glenn Misner(404) 679-3138		Malisa Thompson (404)326-1048</a:t>
            </a:r>
          </a:p>
          <a:p>
            <a:pPr marL="365760" lvl="1" indent="0">
              <a:lnSpc>
                <a:spcPct val="80000"/>
              </a:lnSpc>
              <a:buNone/>
              <a:defRPr/>
            </a:pPr>
            <a:r>
              <a:rPr lang="en-US" sz="2400" dirty="0">
                <a:hlinkClick r:id="rId3"/>
              </a:rPr>
              <a:t>glenn.misner@dca.ga.gov</a:t>
            </a:r>
            <a:r>
              <a:rPr lang="en-US" sz="2400" dirty="0"/>
              <a:t>			</a:t>
            </a:r>
            <a:r>
              <a:rPr lang="en-US" sz="2400" dirty="0">
                <a:solidFill>
                  <a:schemeClr val="accent1">
                    <a:lumMod val="50000"/>
                  </a:schemeClr>
                </a:solidFill>
              </a:rPr>
              <a:t>Malisa.Thompson@dca.ga.gov</a:t>
            </a:r>
          </a:p>
          <a:p>
            <a:pPr>
              <a:lnSpc>
                <a:spcPct val="80000"/>
              </a:lnSpc>
              <a:buFontTx/>
              <a:buNone/>
              <a:defRPr/>
            </a:pPr>
            <a:endParaRPr lang="en-US" sz="2400" dirty="0">
              <a:solidFill>
                <a:schemeClr val="tx1"/>
              </a:solidFill>
            </a:endParaRPr>
          </a:p>
          <a:p>
            <a:pPr>
              <a:lnSpc>
                <a:spcPct val="80000"/>
              </a:lnSpc>
              <a:defRPr/>
            </a:pPr>
            <a:endParaRPr lang="en-US" sz="2400" dirty="0"/>
          </a:p>
          <a:p>
            <a:pPr>
              <a:lnSpc>
                <a:spcPct val="80000"/>
              </a:lnSpc>
              <a:buFontTx/>
              <a:buNone/>
              <a:defRPr/>
            </a:pPr>
            <a:endParaRPr lang="en-US" sz="2400" dirty="0"/>
          </a:p>
          <a:p>
            <a:pPr>
              <a:lnSpc>
                <a:spcPct val="80000"/>
              </a:lnSpc>
              <a:buFontTx/>
              <a:buNone/>
              <a:defRPr/>
            </a:pPr>
            <a:endParaRPr lang="en-US" sz="1900" u="sng" dirty="0">
              <a:solidFill>
                <a:schemeClr val="accent1">
                  <a:lumMod val="50000"/>
                </a:schemeClr>
              </a:solidFill>
            </a:endParaRPr>
          </a:p>
          <a:p>
            <a:pPr lvl="1">
              <a:lnSpc>
                <a:spcPct val="80000"/>
              </a:lnSpc>
              <a:buFont typeface="Arial" charset="0"/>
              <a:buNone/>
              <a:defRPr/>
            </a:pPr>
            <a:endParaRPr lang="en-US" sz="1900" dirty="0"/>
          </a:p>
          <a:p>
            <a:pPr lvl="1">
              <a:lnSpc>
                <a:spcPct val="80000"/>
              </a:lnSpc>
              <a:buFont typeface="Arial" charset="0"/>
              <a:buNone/>
              <a:defRPr/>
            </a:pPr>
            <a:endParaRPr lang="en-US" sz="2100" dirty="0"/>
          </a:p>
        </p:txBody>
      </p:sp>
    </p:spTree>
    <p:extLst>
      <p:ext uri="{BB962C8B-B14F-4D97-AF65-F5344CB8AC3E}">
        <p14:creationId xmlns:p14="http://schemas.microsoft.com/office/powerpoint/2010/main" val="105146388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95898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112" y="1558889"/>
            <a:ext cx="6676705" cy="5230843"/>
          </a:xfrm>
          <a:prstGeom prst="rect">
            <a:avLst/>
          </a:prstGeom>
        </p:spPr>
      </p:pic>
    </p:spTree>
    <p:extLst>
      <p:ext uri="{BB962C8B-B14F-4D97-AF65-F5344CB8AC3E}">
        <p14:creationId xmlns:p14="http://schemas.microsoft.com/office/powerpoint/2010/main" val="317521604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166" t="3772" r="166" b="-927"/>
          <a:stretch/>
        </p:blipFill>
        <p:spPr>
          <a:xfrm>
            <a:off x="1600200" y="1562100"/>
            <a:ext cx="8853544" cy="4991100"/>
          </a:xfrm>
        </p:spPr>
      </p:pic>
    </p:spTree>
    <p:extLst>
      <p:ext uri="{BB962C8B-B14F-4D97-AF65-F5344CB8AC3E}">
        <p14:creationId xmlns:p14="http://schemas.microsoft.com/office/powerpoint/2010/main" val="57195480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rotWithShape="1">
          <a:blip r:embed="rId3"/>
          <a:srcRect l="128" t="-171" b="12099"/>
          <a:stretch/>
        </p:blipFill>
        <p:spPr>
          <a:xfrm>
            <a:off x="1529862" y="1790700"/>
            <a:ext cx="9132276" cy="4661890"/>
          </a:xfrm>
          <a:prstGeom prst="rect">
            <a:avLst/>
          </a:prstGeom>
        </p:spPr>
      </p:pic>
    </p:spTree>
    <p:extLst>
      <p:ext uri="{BB962C8B-B14F-4D97-AF65-F5344CB8AC3E}">
        <p14:creationId xmlns:p14="http://schemas.microsoft.com/office/powerpoint/2010/main" val="360751813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1676401" y="1552575"/>
            <a:ext cx="8873125" cy="5153416"/>
          </a:xfrm>
          <a:prstGeom prst="rect">
            <a:avLst/>
          </a:prstGeom>
        </p:spPr>
      </p:pic>
    </p:spTree>
    <p:extLst>
      <p:ext uri="{BB962C8B-B14F-4D97-AF65-F5344CB8AC3E}">
        <p14:creationId xmlns:p14="http://schemas.microsoft.com/office/powerpoint/2010/main" val="406356300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3171728" y="1724025"/>
            <a:ext cx="6083241" cy="5133975"/>
          </a:xfrm>
          <a:prstGeom prst="rect">
            <a:avLst/>
          </a:prstGeom>
        </p:spPr>
      </p:pic>
    </p:spTree>
    <p:extLst>
      <p:ext uri="{BB962C8B-B14F-4D97-AF65-F5344CB8AC3E}">
        <p14:creationId xmlns:p14="http://schemas.microsoft.com/office/powerpoint/2010/main" val="278633890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895600" y="1628776"/>
            <a:ext cx="6057900" cy="4829174"/>
          </a:xfrm>
          <a:prstGeom prst="rect">
            <a:avLst/>
          </a:prstGeom>
        </p:spPr>
      </p:pic>
    </p:spTree>
    <p:extLst>
      <p:ext uri="{BB962C8B-B14F-4D97-AF65-F5344CB8AC3E}">
        <p14:creationId xmlns:p14="http://schemas.microsoft.com/office/powerpoint/2010/main" val="26114044"/>
      </p:ext>
    </p:extLst>
  </p:cSld>
  <p:clrMapOvr>
    <a:masterClrMapping/>
  </p:clrMapOvr>
  <p:transition spd="med">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31596</TotalTime>
  <Words>1197</Words>
  <Application>Microsoft Office PowerPoint</Application>
  <PresentationFormat>Widescreen</PresentationFormat>
  <Paragraphs>187</Paragraphs>
  <Slides>34</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Monotype Sorts</vt:lpstr>
      <vt:lpstr>Nunito Light</vt:lpstr>
      <vt:lpstr>Tw Cen MT</vt:lpstr>
      <vt:lpstr>Wingdings</vt:lpstr>
      <vt:lpstr>Wingdings 2</vt:lpstr>
      <vt:lpstr>DCA powerpoint master.rev.8-14</vt:lpstr>
      <vt:lpstr>1_DCA powerpoint master.rev.8-14</vt:lpstr>
      <vt:lpstr>2_DCA powerpoint master.rev.8-14</vt:lpstr>
      <vt:lpstr>The Community Development Block Grant Program</vt:lpstr>
      <vt:lpstr>Look familiar???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tool that can help…….CDBG</vt:lpstr>
      <vt:lpstr>CDBG</vt:lpstr>
      <vt:lpstr>CDBG Annual Competition</vt:lpstr>
      <vt:lpstr>Local Match Requirements</vt:lpstr>
      <vt:lpstr>CDBG</vt:lpstr>
      <vt:lpstr>CDBG</vt:lpstr>
      <vt:lpstr>CDBG</vt:lpstr>
      <vt:lpstr>Eligible Activities Single Activity Neighborhood Revitalization Maximum $1,000,000. </vt:lpstr>
      <vt:lpstr>Eligible Activities Single Activity Neighborhood Revitalization Maximum $1,000,000. </vt:lpstr>
      <vt:lpstr>Eligible Activities Single Activity Neighborhood Revitalization Maximum $1,000,000 </vt:lpstr>
      <vt:lpstr>Multi-Activity: up to $1,250,000 Neighborhood Revitalization PLUS Infrastructure/Building Activities </vt:lpstr>
      <vt:lpstr>Revitalization Area Strategies   DCA designation that rewards efforts demonstrating:</vt:lpstr>
      <vt:lpstr> Revitalization Area Strategies   </vt:lpstr>
      <vt:lpstr>RAS Rewards:</vt:lpstr>
      <vt:lpstr>Results…………</vt:lpstr>
      <vt:lpstr>PowerPoint Presentation</vt:lpstr>
      <vt:lpstr>PowerPoint Presentation</vt:lpstr>
      <vt:lpstr>City of Washington - Rusher Street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Misner</dc:creator>
  <cp:lastModifiedBy>Malisa Thompson</cp:lastModifiedBy>
  <cp:revision>98</cp:revision>
  <cp:lastPrinted>2023-03-12T21:24:38Z</cp:lastPrinted>
  <dcterms:created xsi:type="dcterms:W3CDTF">2015-09-18T13:03:34Z</dcterms:created>
  <dcterms:modified xsi:type="dcterms:W3CDTF">2024-04-15T15:57:57Z</dcterms:modified>
</cp:coreProperties>
</file>