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081" r:id="rId5"/>
    <p:sldId id="2082" r:id="rId6"/>
    <p:sldId id="2093" r:id="rId7"/>
    <p:sldId id="2105" r:id="rId8"/>
    <p:sldId id="2104" r:id="rId9"/>
    <p:sldId id="2096" r:id="rId10"/>
    <p:sldId id="2062" r:id="rId11"/>
    <p:sldId id="2083" r:id="rId12"/>
    <p:sldId id="2106" r:id="rId13"/>
    <p:sldId id="2084" r:id="rId14"/>
    <p:sldId id="2085" r:id="rId15"/>
    <p:sldId id="2097" r:id="rId16"/>
    <p:sldId id="2118" r:id="rId17"/>
    <p:sldId id="2112" r:id="rId18"/>
    <p:sldId id="2094" r:id="rId19"/>
    <p:sldId id="2080" r:id="rId20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36" userDrawn="1">
          <p15:clr>
            <a:srgbClr val="A4A3A4"/>
          </p15:clr>
        </p15:guide>
        <p15:guide id="4" pos="14278" userDrawn="1">
          <p15:clr>
            <a:srgbClr val="A4A3A4"/>
          </p15:clr>
        </p15:guide>
        <p15:guide id="5" pos="1078" userDrawn="1">
          <p15:clr>
            <a:srgbClr val="A4A3A4"/>
          </p15:clr>
        </p15:guide>
        <p15:guide id="7" pos="7678" userDrawn="1">
          <p15:clr>
            <a:srgbClr val="A4A3A4"/>
          </p15:clr>
        </p15:guide>
        <p15:guide id="8" orient="horz" pos="504" userDrawn="1">
          <p15:clr>
            <a:srgbClr val="A4A3A4"/>
          </p15:clr>
        </p15:guide>
        <p15:guide id="9" orient="horz" pos="8640" userDrawn="1">
          <p15:clr>
            <a:srgbClr val="A4A3A4"/>
          </p15:clr>
        </p15:guide>
        <p15:guide id="10" orient="horz" pos="46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3" clrIdx="0"/>
  <p:cmAuthor id="2" name="Microsoft Office User" initials="Office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B1F4D"/>
    <a:srgbClr val="00B8DB"/>
    <a:srgbClr val="EC72A5"/>
    <a:srgbClr val="2D1E42"/>
    <a:srgbClr val="583F52"/>
    <a:srgbClr val="4AEDDE"/>
    <a:srgbClr val="FA5C79"/>
    <a:srgbClr val="F6DC0D"/>
    <a:srgbClr val="FDEA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4" autoAdjust="0"/>
    <p:restoredTop sz="96202" autoAdjust="0"/>
  </p:normalViewPr>
  <p:slideViewPr>
    <p:cSldViewPr snapToGrid="0" snapToObjects="1">
      <p:cViewPr varScale="1">
        <p:scale>
          <a:sx n="33" d="100"/>
          <a:sy n="33" d="100"/>
        </p:scale>
        <p:origin x="738" y="-162"/>
      </p:cViewPr>
      <p:guideLst>
        <p:guide orient="horz" pos="8136"/>
        <p:guide pos="14278"/>
        <p:guide pos="1078"/>
        <p:guide pos="7678"/>
        <p:guide orient="horz" pos="504"/>
        <p:guide orient="horz" pos="8640"/>
        <p:guide orient="horz"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5" d="100"/>
        <a:sy n="105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Tonya Lewis" userId="de9ee030-3560-4056-84db-0b5ae76cc6c3" providerId="ADAL" clId="{3E6408D8-C9A4-41D3-9F51-64E0760E1801}"/>
    <pc:docChg chg="modSld sldOrd">
      <pc:chgData name="DaTonya Lewis" userId="de9ee030-3560-4056-84db-0b5ae76cc6c3" providerId="ADAL" clId="{3E6408D8-C9A4-41D3-9F51-64E0760E1801}" dt="2022-03-28T14:29:30.448" v="1"/>
      <pc:docMkLst>
        <pc:docMk/>
      </pc:docMkLst>
      <pc:sldChg chg="ord">
        <pc:chgData name="DaTonya Lewis" userId="de9ee030-3560-4056-84db-0b5ae76cc6c3" providerId="ADAL" clId="{3E6408D8-C9A4-41D3-9F51-64E0760E1801}" dt="2022-03-28T14:29:30.448" v="1"/>
        <pc:sldMkLst>
          <pc:docMk/>
          <pc:sldMk cId="2907647308" sldId="211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4B6C25-59B4-458D-A633-9BCAA94440C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2EAE25B-1BAF-4B8E-90F7-683BB04539F3}">
      <dgm:prSet/>
      <dgm:spPr/>
      <dgm:t>
        <a:bodyPr/>
        <a:lstStyle/>
        <a:p>
          <a:r>
            <a:rPr lang="en-US" dirty="0"/>
            <a:t>Funded with Federal HOME dollars from HUD</a:t>
          </a:r>
        </a:p>
      </dgm:t>
    </dgm:pt>
    <dgm:pt modelId="{38EFFC92-13A2-49F5-BFD5-43BB163ED107}" type="parTrans" cxnId="{1B40A4EC-B3F2-430F-AFC0-5848DF1D45EC}">
      <dgm:prSet/>
      <dgm:spPr/>
      <dgm:t>
        <a:bodyPr/>
        <a:lstStyle/>
        <a:p>
          <a:endParaRPr lang="en-US"/>
        </a:p>
      </dgm:t>
    </dgm:pt>
    <dgm:pt modelId="{2A1FAD33-5A34-4DF0-9185-9FA63BB05582}" type="sibTrans" cxnId="{1B40A4EC-B3F2-430F-AFC0-5848DF1D45EC}">
      <dgm:prSet/>
      <dgm:spPr/>
      <dgm:t>
        <a:bodyPr/>
        <a:lstStyle/>
        <a:p>
          <a:endParaRPr lang="en-US"/>
        </a:p>
      </dgm:t>
    </dgm:pt>
    <dgm:pt modelId="{87B53CDD-43D0-49C7-B8B1-17A8EB1D6DAE}">
      <dgm:prSet/>
      <dgm:spPr/>
      <dgm:t>
        <a:bodyPr/>
        <a:lstStyle/>
        <a:p>
          <a:r>
            <a:rPr lang="en-US" dirty="0"/>
            <a:t>Not a direct beneficiary program</a:t>
          </a:r>
        </a:p>
      </dgm:t>
    </dgm:pt>
    <dgm:pt modelId="{E7833C26-C474-4CF2-8DD0-D9F16D30ECFE}" type="parTrans" cxnId="{33909310-675E-4644-8E7C-ED94EAA3083A}">
      <dgm:prSet/>
      <dgm:spPr/>
      <dgm:t>
        <a:bodyPr/>
        <a:lstStyle/>
        <a:p>
          <a:endParaRPr lang="en-US"/>
        </a:p>
      </dgm:t>
    </dgm:pt>
    <dgm:pt modelId="{E2A2FD32-1E64-4DC6-AAC5-69981866B7C5}" type="sibTrans" cxnId="{33909310-675E-4644-8E7C-ED94EAA3083A}">
      <dgm:prSet/>
      <dgm:spPr/>
      <dgm:t>
        <a:bodyPr/>
        <a:lstStyle/>
        <a:p>
          <a:endParaRPr lang="en-US"/>
        </a:p>
      </dgm:t>
    </dgm:pt>
    <dgm:pt modelId="{6FBB4922-A4E2-48CC-8C13-CA74B7F7E50B}">
      <dgm:prSet/>
      <dgm:spPr/>
      <dgm:t>
        <a:bodyPr/>
        <a:lstStyle/>
        <a:p>
          <a:r>
            <a:rPr lang="en-US"/>
            <a:t>Average 10-15 grant awards per year</a:t>
          </a:r>
        </a:p>
      </dgm:t>
    </dgm:pt>
    <dgm:pt modelId="{F4037F48-F934-4198-873F-B65B844443EE}" type="parTrans" cxnId="{A155B65F-E0A0-4F92-9946-0E467E5EA255}">
      <dgm:prSet/>
      <dgm:spPr/>
      <dgm:t>
        <a:bodyPr/>
        <a:lstStyle/>
        <a:p>
          <a:endParaRPr lang="en-US"/>
        </a:p>
      </dgm:t>
    </dgm:pt>
    <dgm:pt modelId="{C7E3D648-5BFD-4488-98D5-CA3F18997A38}" type="sibTrans" cxnId="{A155B65F-E0A0-4F92-9946-0E467E5EA255}">
      <dgm:prSet/>
      <dgm:spPr/>
      <dgm:t>
        <a:bodyPr/>
        <a:lstStyle/>
        <a:p>
          <a:endParaRPr lang="en-US"/>
        </a:p>
      </dgm:t>
    </dgm:pt>
    <dgm:pt modelId="{A59B1596-A1B6-454A-87B5-9A1E9773CFB0}">
      <dgm:prSet/>
      <dgm:spPr/>
      <dgm:t>
        <a:bodyPr/>
        <a:lstStyle/>
        <a:p>
          <a:r>
            <a:rPr lang="en-US" dirty="0"/>
            <a:t>Awards $5-7 million statewide annually</a:t>
          </a:r>
        </a:p>
      </dgm:t>
    </dgm:pt>
    <dgm:pt modelId="{2366736C-9969-47AB-8420-E15836F5667A}" type="parTrans" cxnId="{4833DDDF-9F0A-4F96-8D4D-E34D61EBC1BD}">
      <dgm:prSet/>
      <dgm:spPr/>
      <dgm:t>
        <a:bodyPr/>
        <a:lstStyle/>
        <a:p>
          <a:endParaRPr lang="en-US"/>
        </a:p>
      </dgm:t>
    </dgm:pt>
    <dgm:pt modelId="{60C1D0E5-6A82-406B-A284-4A0DC9E3C41E}" type="sibTrans" cxnId="{4833DDDF-9F0A-4F96-8D4D-E34D61EBC1BD}">
      <dgm:prSet/>
      <dgm:spPr/>
      <dgm:t>
        <a:bodyPr/>
        <a:lstStyle/>
        <a:p>
          <a:endParaRPr lang="en-US"/>
        </a:p>
      </dgm:t>
    </dgm:pt>
    <dgm:pt modelId="{B1F328F1-13E8-439D-8079-45E16EE71C4B}">
      <dgm:prSet/>
      <dgm:spPr/>
      <dgm:t>
        <a:bodyPr/>
        <a:lstStyle/>
        <a:p>
          <a:r>
            <a:rPr lang="en-US" dirty="0"/>
            <a:t>Provide Affordable Housing across the state of Georgia </a:t>
          </a:r>
        </a:p>
      </dgm:t>
    </dgm:pt>
    <dgm:pt modelId="{CEE0B3B2-FE99-40DF-AE21-F671094FFE03}" type="parTrans" cxnId="{E15A1C7A-2D16-4563-A456-8D041103A53F}">
      <dgm:prSet/>
      <dgm:spPr/>
      <dgm:t>
        <a:bodyPr/>
        <a:lstStyle/>
        <a:p>
          <a:endParaRPr lang="en-US"/>
        </a:p>
      </dgm:t>
    </dgm:pt>
    <dgm:pt modelId="{59D4CBB8-2AA7-403B-802E-EE4D53432FDB}" type="sibTrans" cxnId="{E15A1C7A-2D16-4563-A456-8D041103A53F}">
      <dgm:prSet/>
      <dgm:spPr/>
      <dgm:t>
        <a:bodyPr/>
        <a:lstStyle/>
        <a:p>
          <a:endParaRPr lang="en-US"/>
        </a:p>
      </dgm:t>
    </dgm:pt>
    <dgm:pt modelId="{93A0AE6B-2E04-4261-9BAE-14AC429DB4C8}" type="pres">
      <dgm:prSet presAssocID="{F04B6C25-59B4-458D-A633-9BCAA94440CB}" presName="linear" presStyleCnt="0">
        <dgm:presLayoutVars>
          <dgm:animLvl val="lvl"/>
          <dgm:resizeHandles val="exact"/>
        </dgm:presLayoutVars>
      </dgm:prSet>
      <dgm:spPr/>
    </dgm:pt>
    <dgm:pt modelId="{E370DA55-93A2-4FF6-B0BA-A5DAE8D7B0CB}" type="pres">
      <dgm:prSet presAssocID="{72EAE25B-1BAF-4B8E-90F7-683BB04539F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E69590C-7F8F-4A1A-88DC-CB0311194234}" type="pres">
      <dgm:prSet presAssocID="{2A1FAD33-5A34-4DF0-9185-9FA63BB05582}" presName="spacer" presStyleCnt="0"/>
      <dgm:spPr/>
    </dgm:pt>
    <dgm:pt modelId="{6CE104DF-B721-44EF-986F-8FD0CEF08133}" type="pres">
      <dgm:prSet presAssocID="{87B53CDD-43D0-49C7-B8B1-17A8EB1D6DA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2BF5F32-AF5F-471D-98F5-0D05AEFE460D}" type="pres">
      <dgm:prSet presAssocID="{E2A2FD32-1E64-4DC6-AAC5-69981866B7C5}" presName="spacer" presStyleCnt="0"/>
      <dgm:spPr/>
    </dgm:pt>
    <dgm:pt modelId="{E33817DC-C796-4E13-A301-3DC1B3E21FC6}" type="pres">
      <dgm:prSet presAssocID="{6FBB4922-A4E2-48CC-8C13-CA74B7F7E50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077DBCB-8E14-44B0-8835-D04F9B5DEAAD}" type="pres">
      <dgm:prSet presAssocID="{C7E3D648-5BFD-4488-98D5-CA3F18997A38}" presName="spacer" presStyleCnt="0"/>
      <dgm:spPr/>
    </dgm:pt>
    <dgm:pt modelId="{8167213A-95D7-41BA-B0FD-CC7DC24EEBC3}" type="pres">
      <dgm:prSet presAssocID="{A59B1596-A1B6-454A-87B5-9A1E9773CFB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1A87FD0-B22B-46C6-940A-8C5B3E167977}" type="pres">
      <dgm:prSet presAssocID="{60C1D0E5-6A82-406B-A284-4A0DC9E3C41E}" presName="spacer" presStyleCnt="0"/>
      <dgm:spPr/>
    </dgm:pt>
    <dgm:pt modelId="{9736430F-857C-4A61-9493-D8E301CAE58F}" type="pres">
      <dgm:prSet presAssocID="{B1F328F1-13E8-439D-8079-45E16EE71C4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F68F40D-3773-44CE-9E22-9E4D2ACD9540}" type="presOf" srcId="{F04B6C25-59B4-458D-A633-9BCAA94440CB}" destId="{93A0AE6B-2E04-4261-9BAE-14AC429DB4C8}" srcOrd="0" destOrd="0" presId="urn:microsoft.com/office/officeart/2005/8/layout/vList2"/>
    <dgm:cxn modelId="{33909310-675E-4644-8E7C-ED94EAA3083A}" srcId="{F04B6C25-59B4-458D-A633-9BCAA94440CB}" destId="{87B53CDD-43D0-49C7-B8B1-17A8EB1D6DAE}" srcOrd="1" destOrd="0" parTransId="{E7833C26-C474-4CF2-8DD0-D9F16D30ECFE}" sibTransId="{E2A2FD32-1E64-4DC6-AAC5-69981866B7C5}"/>
    <dgm:cxn modelId="{A155B65F-E0A0-4F92-9946-0E467E5EA255}" srcId="{F04B6C25-59B4-458D-A633-9BCAA94440CB}" destId="{6FBB4922-A4E2-48CC-8C13-CA74B7F7E50B}" srcOrd="2" destOrd="0" parTransId="{F4037F48-F934-4198-873F-B65B844443EE}" sibTransId="{C7E3D648-5BFD-4488-98D5-CA3F18997A38}"/>
    <dgm:cxn modelId="{C5878C6A-1448-45E0-9CF6-07C09723C8C2}" type="presOf" srcId="{A59B1596-A1B6-454A-87B5-9A1E9773CFB0}" destId="{8167213A-95D7-41BA-B0FD-CC7DC24EEBC3}" srcOrd="0" destOrd="0" presId="urn:microsoft.com/office/officeart/2005/8/layout/vList2"/>
    <dgm:cxn modelId="{7AC5376C-DA13-49FD-BE98-119FAC5AF0F6}" type="presOf" srcId="{87B53CDD-43D0-49C7-B8B1-17A8EB1D6DAE}" destId="{6CE104DF-B721-44EF-986F-8FD0CEF08133}" srcOrd="0" destOrd="0" presId="urn:microsoft.com/office/officeart/2005/8/layout/vList2"/>
    <dgm:cxn modelId="{E15A1C7A-2D16-4563-A456-8D041103A53F}" srcId="{F04B6C25-59B4-458D-A633-9BCAA94440CB}" destId="{B1F328F1-13E8-439D-8079-45E16EE71C4B}" srcOrd="4" destOrd="0" parTransId="{CEE0B3B2-FE99-40DF-AE21-F671094FFE03}" sibTransId="{59D4CBB8-2AA7-403B-802E-EE4D53432FDB}"/>
    <dgm:cxn modelId="{DE81BA8C-56F5-4809-A3A0-E0394CAD50DA}" type="presOf" srcId="{B1F328F1-13E8-439D-8079-45E16EE71C4B}" destId="{9736430F-857C-4A61-9493-D8E301CAE58F}" srcOrd="0" destOrd="0" presId="urn:microsoft.com/office/officeart/2005/8/layout/vList2"/>
    <dgm:cxn modelId="{3D20A0A8-56A5-45EC-AA02-17A39C8C9AEE}" type="presOf" srcId="{72EAE25B-1BAF-4B8E-90F7-683BB04539F3}" destId="{E370DA55-93A2-4FF6-B0BA-A5DAE8D7B0CB}" srcOrd="0" destOrd="0" presId="urn:microsoft.com/office/officeart/2005/8/layout/vList2"/>
    <dgm:cxn modelId="{9B393FD9-859F-460C-94EC-B1F837ED3595}" type="presOf" srcId="{6FBB4922-A4E2-48CC-8C13-CA74B7F7E50B}" destId="{E33817DC-C796-4E13-A301-3DC1B3E21FC6}" srcOrd="0" destOrd="0" presId="urn:microsoft.com/office/officeart/2005/8/layout/vList2"/>
    <dgm:cxn modelId="{4833DDDF-9F0A-4F96-8D4D-E34D61EBC1BD}" srcId="{F04B6C25-59B4-458D-A633-9BCAA94440CB}" destId="{A59B1596-A1B6-454A-87B5-9A1E9773CFB0}" srcOrd="3" destOrd="0" parTransId="{2366736C-9969-47AB-8420-E15836F5667A}" sibTransId="{60C1D0E5-6A82-406B-A284-4A0DC9E3C41E}"/>
    <dgm:cxn modelId="{1B40A4EC-B3F2-430F-AFC0-5848DF1D45EC}" srcId="{F04B6C25-59B4-458D-A633-9BCAA94440CB}" destId="{72EAE25B-1BAF-4B8E-90F7-683BB04539F3}" srcOrd="0" destOrd="0" parTransId="{38EFFC92-13A2-49F5-BFD5-43BB163ED107}" sibTransId="{2A1FAD33-5A34-4DF0-9185-9FA63BB05582}"/>
    <dgm:cxn modelId="{AF486788-7125-41B2-BE05-214047D7107A}" type="presParOf" srcId="{93A0AE6B-2E04-4261-9BAE-14AC429DB4C8}" destId="{E370DA55-93A2-4FF6-B0BA-A5DAE8D7B0CB}" srcOrd="0" destOrd="0" presId="urn:microsoft.com/office/officeart/2005/8/layout/vList2"/>
    <dgm:cxn modelId="{1B459ADA-8B12-458E-9E50-0348FA8BC929}" type="presParOf" srcId="{93A0AE6B-2E04-4261-9BAE-14AC429DB4C8}" destId="{8E69590C-7F8F-4A1A-88DC-CB0311194234}" srcOrd="1" destOrd="0" presId="urn:microsoft.com/office/officeart/2005/8/layout/vList2"/>
    <dgm:cxn modelId="{6AEA937D-4363-4DD6-80AC-83C01F84DC6C}" type="presParOf" srcId="{93A0AE6B-2E04-4261-9BAE-14AC429DB4C8}" destId="{6CE104DF-B721-44EF-986F-8FD0CEF08133}" srcOrd="2" destOrd="0" presId="urn:microsoft.com/office/officeart/2005/8/layout/vList2"/>
    <dgm:cxn modelId="{56CD197B-A5B3-4828-8B8E-E1208DD525FE}" type="presParOf" srcId="{93A0AE6B-2E04-4261-9BAE-14AC429DB4C8}" destId="{52BF5F32-AF5F-471D-98F5-0D05AEFE460D}" srcOrd="3" destOrd="0" presId="urn:microsoft.com/office/officeart/2005/8/layout/vList2"/>
    <dgm:cxn modelId="{2F98C541-FBB2-45EC-AC52-E87596E8E33F}" type="presParOf" srcId="{93A0AE6B-2E04-4261-9BAE-14AC429DB4C8}" destId="{E33817DC-C796-4E13-A301-3DC1B3E21FC6}" srcOrd="4" destOrd="0" presId="urn:microsoft.com/office/officeart/2005/8/layout/vList2"/>
    <dgm:cxn modelId="{9CA044AF-0CBC-4054-8E69-DB90E8FABD83}" type="presParOf" srcId="{93A0AE6B-2E04-4261-9BAE-14AC429DB4C8}" destId="{B077DBCB-8E14-44B0-8835-D04F9B5DEAAD}" srcOrd="5" destOrd="0" presId="urn:microsoft.com/office/officeart/2005/8/layout/vList2"/>
    <dgm:cxn modelId="{A1EA06C2-F807-4ACA-8162-2095A785C030}" type="presParOf" srcId="{93A0AE6B-2E04-4261-9BAE-14AC429DB4C8}" destId="{8167213A-95D7-41BA-B0FD-CC7DC24EEBC3}" srcOrd="6" destOrd="0" presId="urn:microsoft.com/office/officeart/2005/8/layout/vList2"/>
    <dgm:cxn modelId="{0A88F43F-863C-4496-B474-83F879A83039}" type="presParOf" srcId="{93A0AE6B-2E04-4261-9BAE-14AC429DB4C8}" destId="{51A87FD0-B22B-46C6-940A-8C5B3E167977}" srcOrd="7" destOrd="0" presId="urn:microsoft.com/office/officeart/2005/8/layout/vList2"/>
    <dgm:cxn modelId="{ED67E3A3-E926-43EB-8AE4-60041A3A0D3A}" type="presParOf" srcId="{93A0AE6B-2E04-4261-9BAE-14AC429DB4C8}" destId="{9736430F-857C-4A61-9493-D8E301CAE58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A44370-43D7-4C4B-A844-24F68D3F89D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068FD43-F6D9-4D01-9735-88D1639F5FE6}">
      <dgm:prSet/>
      <dgm:spPr/>
      <dgm:t>
        <a:bodyPr/>
        <a:lstStyle/>
        <a:p>
          <a:r>
            <a:rPr lang="en-US" dirty="0"/>
            <a:t>New Construction of single- family homes</a:t>
          </a:r>
        </a:p>
      </dgm:t>
    </dgm:pt>
    <dgm:pt modelId="{0FBC21D6-A674-45BE-A563-12FA6D003C2B}" type="parTrans" cxnId="{3567BED8-867F-49F7-B1D5-96D6E5CFFB09}">
      <dgm:prSet/>
      <dgm:spPr/>
      <dgm:t>
        <a:bodyPr/>
        <a:lstStyle/>
        <a:p>
          <a:endParaRPr lang="en-US"/>
        </a:p>
      </dgm:t>
    </dgm:pt>
    <dgm:pt modelId="{8FE9D911-BB93-4583-905E-B3635CECF186}" type="sibTrans" cxnId="{3567BED8-867F-49F7-B1D5-96D6E5CFFB09}">
      <dgm:prSet/>
      <dgm:spPr/>
      <dgm:t>
        <a:bodyPr/>
        <a:lstStyle/>
        <a:p>
          <a:endParaRPr lang="en-US"/>
        </a:p>
      </dgm:t>
    </dgm:pt>
    <dgm:pt modelId="{7D56694F-DC00-4107-8582-D991DD33D32D}">
      <dgm:prSet/>
      <dgm:spPr/>
      <dgm:t>
        <a:bodyPr/>
        <a:lstStyle/>
        <a:p>
          <a:r>
            <a:rPr lang="en-US"/>
            <a:t>Owner-Occupied Housing Rehabilitation</a:t>
          </a:r>
        </a:p>
      </dgm:t>
    </dgm:pt>
    <dgm:pt modelId="{B9A325AE-B29F-452C-80B3-D5F4B6A01B9C}" type="parTrans" cxnId="{CDED73F5-4AFA-443F-B85D-DB25744B5AAA}">
      <dgm:prSet/>
      <dgm:spPr/>
      <dgm:t>
        <a:bodyPr/>
        <a:lstStyle/>
        <a:p>
          <a:endParaRPr lang="en-US"/>
        </a:p>
      </dgm:t>
    </dgm:pt>
    <dgm:pt modelId="{150BF179-B9CA-4AEE-9536-1745B5FA4A60}" type="sibTrans" cxnId="{CDED73F5-4AFA-443F-B85D-DB25744B5AAA}">
      <dgm:prSet/>
      <dgm:spPr/>
      <dgm:t>
        <a:bodyPr/>
        <a:lstStyle/>
        <a:p>
          <a:endParaRPr lang="en-US"/>
        </a:p>
      </dgm:t>
    </dgm:pt>
    <dgm:pt modelId="{FF396D51-7014-44F9-ACEF-42422E17F74B}">
      <dgm:prSet/>
      <dgm:spPr/>
      <dgm:t>
        <a:bodyPr/>
        <a:lstStyle/>
        <a:p>
          <a:r>
            <a:rPr lang="en-US"/>
            <a:t>Resource Center for residents across the state seeking housing assistance.</a:t>
          </a:r>
        </a:p>
      </dgm:t>
    </dgm:pt>
    <dgm:pt modelId="{071111F5-BABE-4A6B-9240-885E1F776F0E}" type="parTrans" cxnId="{7D93FF43-4A9B-4EF5-8D56-FED9954130ED}">
      <dgm:prSet/>
      <dgm:spPr/>
      <dgm:t>
        <a:bodyPr/>
        <a:lstStyle/>
        <a:p>
          <a:endParaRPr lang="en-US"/>
        </a:p>
      </dgm:t>
    </dgm:pt>
    <dgm:pt modelId="{B3DA90FB-5A36-4F2E-BC7C-54AF864328FA}" type="sibTrans" cxnId="{7D93FF43-4A9B-4EF5-8D56-FED9954130ED}">
      <dgm:prSet/>
      <dgm:spPr/>
      <dgm:t>
        <a:bodyPr/>
        <a:lstStyle/>
        <a:p>
          <a:endParaRPr lang="en-US"/>
        </a:p>
      </dgm:t>
    </dgm:pt>
    <dgm:pt modelId="{32140CA0-7619-4107-BC4C-26D63ED62004}" type="pres">
      <dgm:prSet presAssocID="{A4A44370-43D7-4C4B-A844-24F68D3F89D2}" presName="linear" presStyleCnt="0">
        <dgm:presLayoutVars>
          <dgm:animLvl val="lvl"/>
          <dgm:resizeHandles val="exact"/>
        </dgm:presLayoutVars>
      </dgm:prSet>
      <dgm:spPr/>
    </dgm:pt>
    <dgm:pt modelId="{254281BC-A3CA-4E1A-8F8A-C9F732700698}" type="pres">
      <dgm:prSet presAssocID="{4068FD43-F6D9-4D01-9735-88D1639F5FE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494B271-3ECF-49D4-81CD-002B2863E493}" type="pres">
      <dgm:prSet presAssocID="{8FE9D911-BB93-4583-905E-B3635CECF186}" presName="spacer" presStyleCnt="0"/>
      <dgm:spPr/>
    </dgm:pt>
    <dgm:pt modelId="{66E1A002-905C-4BF1-B032-8859BD2BC4AF}" type="pres">
      <dgm:prSet presAssocID="{7D56694F-DC00-4107-8582-D991DD33D32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76D6A1D-7C08-4B5A-A167-1D67971A75BC}" type="pres">
      <dgm:prSet presAssocID="{150BF179-B9CA-4AEE-9536-1745B5FA4A60}" presName="spacer" presStyleCnt="0"/>
      <dgm:spPr/>
    </dgm:pt>
    <dgm:pt modelId="{E5391B3F-50DC-4A51-AE91-BDF93381B0F1}" type="pres">
      <dgm:prSet presAssocID="{FF396D51-7014-44F9-ACEF-42422E17F74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E6FE50F-71AF-4D19-92E9-8F67106A5294}" type="presOf" srcId="{7D56694F-DC00-4107-8582-D991DD33D32D}" destId="{66E1A002-905C-4BF1-B032-8859BD2BC4AF}" srcOrd="0" destOrd="0" presId="urn:microsoft.com/office/officeart/2005/8/layout/vList2"/>
    <dgm:cxn modelId="{C376A324-805F-4C00-98CC-3C703E20B2E8}" type="presOf" srcId="{4068FD43-F6D9-4D01-9735-88D1639F5FE6}" destId="{254281BC-A3CA-4E1A-8F8A-C9F732700698}" srcOrd="0" destOrd="0" presId="urn:microsoft.com/office/officeart/2005/8/layout/vList2"/>
    <dgm:cxn modelId="{39E10536-E1B4-4868-980B-B260EFA4B42F}" type="presOf" srcId="{FF396D51-7014-44F9-ACEF-42422E17F74B}" destId="{E5391B3F-50DC-4A51-AE91-BDF93381B0F1}" srcOrd="0" destOrd="0" presId="urn:microsoft.com/office/officeart/2005/8/layout/vList2"/>
    <dgm:cxn modelId="{7D93FF43-4A9B-4EF5-8D56-FED9954130ED}" srcId="{A4A44370-43D7-4C4B-A844-24F68D3F89D2}" destId="{FF396D51-7014-44F9-ACEF-42422E17F74B}" srcOrd="2" destOrd="0" parTransId="{071111F5-BABE-4A6B-9240-885E1F776F0E}" sibTransId="{B3DA90FB-5A36-4F2E-BC7C-54AF864328FA}"/>
    <dgm:cxn modelId="{8A5377A9-14AD-4123-ADBD-646F2BBE4716}" type="presOf" srcId="{A4A44370-43D7-4C4B-A844-24F68D3F89D2}" destId="{32140CA0-7619-4107-BC4C-26D63ED62004}" srcOrd="0" destOrd="0" presId="urn:microsoft.com/office/officeart/2005/8/layout/vList2"/>
    <dgm:cxn modelId="{3567BED8-867F-49F7-B1D5-96D6E5CFFB09}" srcId="{A4A44370-43D7-4C4B-A844-24F68D3F89D2}" destId="{4068FD43-F6D9-4D01-9735-88D1639F5FE6}" srcOrd="0" destOrd="0" parTransId="{0FBC21D6-A674-45BE-A563-12FA6D003C2B}" sibTransId="{8FE9D911-BB93-4583-905E-B3635CECF186}"/>
    <dgm:cxn modelId="{CDED73F5-4AFA-443F-B85D-DB25744B5AAA}" srcId="{A4A44370-43D7-4C4B-A844-24F68D3F89D2}" destId="{7D56694F-DC00-4107-8582-D991DD33D32D}" srcOrd="1" destOrd="0" parTransId="{B9A325AE-B29F-452C-80B3-D5F4B6A01B9C}" sibTransId="{150BF179-B9CA-4AEE-9536-1745B5FA4A60}"/>
    <dgm:cxn modelId="{7F897058-A602-49C7-B3C2-DD53D0CEC60D}" type="presParOf" srcId="{32140CA0-7619-4107-BC4C-26D63ED62004}" destId="{254281BC-A3CA-4E1A-8F8A-C9F732700698}" srcOrd="0" destOrd="0" presId="urn:microsoft.com/office/officeart/2005/8/layout/vList2"/>
    <dgm:cxn modelId="{CF953408-6C4E-41C6-8044-09EB82AA9A4D}" type="presParOf" srcId="{32140CA0-7619-4107-BC4C-26D63ED62004}" destId="{F494B271-3ECF-49D4-81CD-002B2863E493}" srcOrd="1" destOrd="0" presId="urn:microsoft.com/office/officeart/2005/8/layout/vList2"/>
    <dgm:cxn modelId="{2B50908A-620C-46CA-B9AD-AAAAF4A601D9}" type="presParOf" srcId="{32140CA0-7619-4107-BC4C-26D63ED62004}" destId="{66E1A002-905C-4BF1-B032-8859BD2BC4AF}" srcOrd="2" destOrd="0" presId="urn:microsoft.com/office/officeart/2005/8/layout/vList2"/>
    <dgm:cxn modelId="{D93D4A12-1D35-4B02-918E-2DADEDF17EC2}" type="presParOf" srcId="{32140CA0-7619-4107-BC4C-26D63ED62004}" destId="{276D6A1D-7C08-4B5A-A167-1D67971A75BC}" srcOrd="3" destOrd="0" presId="urn:microsoft.com/office/officeart/2005/8/layout/vList2"/>
    <dgm:cxn modelId="{3023F132-D82F-46BD-ADDF-186DF130C19E}" type="presParOf" srcId="{32140CA0-7619-4107-BC4C-26D63ED62004}" destId="{E5391B3F-50DC-4A51-AE91-BDF93381B0F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FDDA5B-084D-4A4B-9598-AB98F9344D68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E895878C-D5AA-46E1-A992-EAAC8D8BD76F}">
      <dgm:prSet/>
      <dgm:spPr/>
      <dgm:t>
        <a:bodyPr/>
        <a:lstStyle/>
        <a:p>
          <a:r>
            <a:rPr lang="en-US"/>
            <a:t>Local Governments</a:t>
          </a:r>
        </a:p>
      </dgm:t>
    </dgm:pt>
    <dgm:pt modelId="{AC9B3874-4544-4152-9D7F-F04D831C5201}" type="parTrans" cxnId="{C9AFE674-48DD-4C7C-ABBD-CF0AEE89B738}">
      <dgm:prSet/>
      <dgm:spPr/>
      <dgm:t>
        <a:bodyPr/>
        <a:lstStyle/>
        <a:p>
          <a:endParaRPr lang="en-US"/>
        </a:p>
      </dgm:t>
    </dgm:pt>
    <dgm:pt modelId="{D9152579-E732-41E1-89B8-B311DEACE60B}" type="sibTrans" cxnId="{C9AFE674-48DD-4C7C-ABBD-CF0AEE89B738}">
      <dgm:prSet/>
      <dgm:spPr/>
      <dgm:t>
        <a:bodyPr/>
        <a:lstStyle/>
        <a:p>
          <a:endParaRPr lang="en-US"/>
        </a:p>
      </dgm:t>
    </dgm:pt>
    <dgm:pt modelId="{BD55E8DA-B6CD-466B-82C3-A6F5AFBFD050}">
      <dgm:prSet/>
      <dgm:spPr/>
      <dgm:t>
        <a:bodyPr/>
        <a:lstStyle/>
        <a:p>
          <a:r>
            <a:rPr lang="en-US"/>
            <a:t>Public Housing Authorities</a:t>
          </a:r>
        </a:p>
      </dgm:t>
    </dgm:pt>
    <dgm:pt modelId="{5A27FA7C-A19F-47BB-80FF-BC78063C7158}" type="parTrans" cxnId="{AFC55EDC-24AB-4CB4-A065-BAB05DE66B8F}">
      <dgm:prSet/>
      <dgm:spPr/>
      <dgm:t>
        <a:bodyPr/>
        <a:lstStyle/>
        <a:p>
          <a:endParaRPr lang="en-US"/>
        </a:p>
      </dgm:t>
    </dgm:pt>
    <dgm:pt modelId="{BF2982B3-764A-41C6-9F1B-AA4575FDAE86}" type="sibTrans" cxnId="{AFC55EDC-24AB-4CB4-A065-BAB05DE66B8F}">
      <dgm:prSet/>
      <dgm:spPr/>
      <dgm:t>
        <a:bodyPr/>
        <a:lstStyle/>
        <a:p>
          <a:endParaRPr lang="en-US"/>
        </a:p>
      </dgm:t>
    </dgm:pt>
    <dgm:pt modelId="{BB593666-B086-4A2B-8CC8-71DD03E0B2E8}">
      <dgm:prSet/>
      <dgm:spPr/>
      <dgm:t>
        <a:bodyPr/>
        <a:lstStyle/>
        <a:p>
          <a:r>
            <a:rPr lang="en-US"/>
            <a:t>Nonprofits</a:t>
          </a:r>
        </a:p>
      </dgm:t>
    </dgm:pt>
    <dgm:pt modelId="{F42FE478-E95E-473B-B216-E449D5DE8EA9}" type="parTrans" cxnId="{A298C404-28E1-4B78-BC27-839441F276D2}">
      <dgm:prSet/>
      <dgm:spPr/>
      <dgm:t>
        <a:bodyPr/>
        <a:lstStyle/>
        <a:p>
          <a:endParaRPr lang="en-US"/>
        </a:p>
      </dgm:t>
    </dgm:pt>
    <dgm:pt modelId="{AF5B47A1-03A7-4F67-98CD-6F0DF187929C}" type="sibTrans" cxnId="{A298C404-28E1-4B78-BC27-839441F276D2}">
      <dgm:prSet/>
      <dgm:spPr/>
      <dgm:t>
        <a:bodyPr/>
        <a:lstStyle/>
        <a:p>
          <a:endParaRPr lang="en-US"/>
        </a:p>
      </dgm:t>
    </dgm:pt>
    <dgm:pt modelId="{0F39AF74-40EB-4FFC-9EB3-A525A44C11CC}" type="pres">
      <dgm:prSet presAssocID="{86FDDA5B-084D-4A4B-9598-AB98F9344D68}" presName="linear" presStyleCnt="0">
        <dgm:presLayoutVars>
          <dgm:animLvl val="lvl"/>
          <dgm:resizeHandles val="exact"/>
        </dgm:presLayoutVars>
      </dgm:prSet>
      <dgm:spPr/>
    </dgm:pt>
    <dgm:pt modelId="{76075067-372A-4A14-8A6E-08C236D1C9A9}" type="pres">
      <dgm:prSet presAssocID="{E895878C-D5AA-46E1-A992-EAAC8D8BD76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352200B-C575-4681-97B2-83D0DA601DFB}" type="pres">
      <dgm:prSet presAssocID="{D9152579-E732-41E1-89B8-B311DEACE60B}" presName="spacer" presStyleCnt="0"/>
      <dgm:spPr/>
    </dgm:pt>
    <dgm:pt modelId="{975733FD-104D-4AAC-A24B-ADD0B70F661F}" type="pres">
      <dgm:prSet presAssocID="{BD55E8DA-B6CD-466B-82C3-A6F5AFBFD05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0F3E3CE-A448-4C6F-9F14-BBB7BECE7A80}" type="pres">
      <dgm:prSet presAssocID="{BF2982B3-764A-41C6-9F1B-AA4575FDAE86}" presName="spacer" presStyleCnt="0"/>
      <dgm:spPr/>
    </dgm:pt>
    <dgm:pt modelId="{7CFA36F1-7A90-40C6-B445-8C857DC8AFFB}" type="pres">
      <dgm:prSet presAssocID="{BB593666-B086-4A2B-8CC8-71DD03E0B2E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298C404-28E1-4B78-BC27-839441F276D2}" srcId="{86FDDA5B-084D-4A4B-9598-AB98F9344D68}" destId="{BB593666-B086-4A2B-8CC8-71DD03E0B2E8}" srcOrd="2" destOrd="0" parTransId="{F42FE478-E95E-473B-B216-E449D5DE8EA9}" sibTransId="{AF5B47A1-03A7-4F67-98CD-6F0DF187929C}"/>
    <dgm:cxn modelId="{99D82549-69E8-4CD9-8718-4A0087D8A49F}" type="presOf" srcId="{BD55E8DA-B6CD-466B-82C3-A6F5AFBFD050}" destId="{975733FD-104D-4AAC-A24B-ADD0B70F661F}" srcOrd="0" destOrd="0" presId="urn:microsoft.com/office/officeart/2005/8/layout/vList2"/>
    <dgm:cxn modelId="{C9AFE674-48DD-4C7C-ABBD-CF0AEE89B738}" srcId="{86FDDA5B-084D-4A4B-9598-AB98F9344D68}" destId="{E895878C-D5AA-46E1-A992-EAAC8D8BD76F}" srcOrd="0" destOrd="0" parTransId="{AC9B3874-4544-4152-9D7F-F04D831C5201}" sibTransId="{D9152579-E732-41E1-89B8-B311DEACE60B}"/>
    <dgm:cxn modelId="{B9DD785A-FA28-4E59-97BD-5EDA3A46270E}" type="presOf" srcId="{86FDDA5B-084D-4A4B-9598-AB98F9344D68}" destId="{0F39AF74-40EB-4FFC-9EB3-A525A44C11CC}" srcOrd="0" destOrd="0" presId="urn:microsoft.com/office/officeart/2005/8/layout/vList2"/>
    <dgm:cxn modelId="{EC3146CB-7DBB-44C5-BE01-1DD32719789D}" type="presOf" srcId="{BB593666-B086-4A2B-8CC8-71DD03E0B2E8}" destId="{7CFA36F1-7A90-40C6-B445-8C857DC8AFFB}" srcOrd="0" destOrd="0" presId="urn:microsoft.com/office/officeart/2005/8/layout/vList2"/>
    <dgm:cxn modelId="{A40BF0DB-5166-4367-A42C-AF91685CF4C6}" type="presOf" srcId="{E895878C-D5AA-46E1-A992-EAAC8D8BD76F}" destId="{76075067-372A-4A14-8A6E-08C236D1C9A9}" srcOrd="0" destOrd="0" presId="urn:microsoft.com/office/officeart/2005/8/layout/vList2"/>
    <dgm:cxn modelId="{AFC55EDC-24AB-4CB4-A065-BAB05DE66B8F}" srcId="{86FDDA5B-084D-4A4B-9598-AB98F9344D68}" destId="{BD55E8DA-B6CD-466B-82C3-A6F5AFBFD050}" srcOrd="1" destOrd="0" parTransId="{5A27FA7C-A19F-47BB-80FF-BC78063C7158}" sibTransId="{BF2982B3-764A-41C6-9F1B-AA4575FDAE86}"/>
    <dgm:cxn modelId="{BFF6356F-6521-47B2-9D41-E556644BBB97}" type="presParOf" srcId="{0F39AF74-40EB-4FFC-9EB3-A525A44C11CC}" destId="{76075067-372A-4A14-8A6E-08C236D1C9A9}" srcOrd="0" destOrd="0" presId="urn:microsoft.com/office/officeart/2005/8/layout/vList2"/>
    <dgm:cxn modelId="{F0431BC4-A827-4587-A84D-8A6348AEA85F}" type="presParOf" srcId="{0F39AF74-40EB-4FFC-9EB3-A525A44C11CC}" destId="{1352200B-C575-4681-97B2-83D0DA601DFB}" srcOrd="1" destOrd="0" presId="urn:microsoft.com/office/officeart/2005/8/layout/vList2"/>
    <dgm:cxn modelId="{E3BA71D0-4A98-40DE-AA84-BFD487139617}" type="presParOf" srcId="{0F39AF74-40EB-4FFC-9EB3-A525A44C11CC}" destId="{975733FD-104D-4AAC-A24B-ADD0B70F661F}" srcOrd="2" destOrd="0" presId="urn:microsoft.com/office/officeart/2005/8/layout/vList2"/>
    <dgm:cxn modelId="{EC5D54FB-3F60-402E-B226-AFE593C15839}" type="presParOf" srcId="{0F39AF74-40EB-4FFC-9EB3-A525A44C11CC}" destId="{40F3E3CE-A448-4C6F-9F14-BBB7BECE7A80}" srcOrd="3" destOrd="0" presId="urn:microsoft.com/office/officeart/2005/8/layout/vList2"/>
    <dgm:cxn modelId="{B7DA78F1-DD9A-4431-B6A1-07B4238BC7F0}" type="presParOf" srcId="{0F39AF74-40EB-4FFC-9EB3-A525A44C11CC}" destId="{7CFA36F1-7A90-40C6-B445-8C857DC8AFF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DAD2EF-4B85-41B9-9579-06BA1BEE0718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0E7F3E2-AA5F-4501-9463-2EF6ABF8C79B}">
      <dgm:prSet/>
      <dgm:spPr/>
      <dgm:t>
        <a:bodyPr/>
        <a:lstStyle/>
        <a:p>
          <a:r>
            <a:rPr lang="en-US"/>
            <a:t>Total awarded this year- $7,000,0000 </a:t>
          </a:r>
        </a:p>
      </dgm:t>
    </dgm:pt>
    <dgm:pt modelId="{A8B46BF2-BB32-46E7-8E64-9F2C20F5C9A0}" type="parTrans" cxnId="{127CBE06-2E10-439D-BBBC-3EF1CB390DF4}">
      <dgm:prSet/>
      <dgm:spPr/>
      <dgm:t>
        <a:bodyPr/>
        <a:lstStyle/>
        <a:p>
          <a:endParaRPr lang="en-US"/>
        </a:p>
      </dgm:t>
    </dgm:pt>
    <dgm:pt modelId="{BDD9F7CE-C58F-4FE3-ADFF-E9173095E3B0}" type="sibTrans" cxnId="{127CBE06-2E10-439D-BBBC-3EF1CB390DF4}">
      <dgm:prSet/>
      <dgm:spPr/>
      <dgm:t>
        <a:bodyPr/>
        <a:lstStyle/>
        <a:p>
          <a:endParaRPr lang="en-US"/>
        </a:p>
      </dgm:t>
    </dgm:pt>
    <dgm:pt modelId="{E453510D-969F-4EE7-B2D8-38BAF0367677}">
      <dgm:prSet/>
      <dgm:spPr/>
      <dgm:t>
        <a:bodyPr/>
        <a:lstStyle/>
        <a:p>
          <a:r>
            <a:rPr lang="en-US" dirty="0"/>
            <a:t>15 Awards</a:t>
          </a:r>
        </a:p>
      </dgm:t>
    </dgm:pt>
    <dgm:pt modelId="{F8AD5DCA-9998-4491-99B1-A9D9B66A57D3}" type="parTrans" cxnId="{9EB2B06E-CD03-4C92-AA2C-C43EA51D3B8F}">
      <dgm:prSet/>
      <dgm:spPr/>
      <dgm:t>
        <a:bodyPr/>
        <a:lstStyle/>
        <a:p>
          <a:endParaRPr lang="en-US"/>
        </a:p>
      </dgm:t>
    </dgm:pt>
    <dgm:pt modelId="{76C66C48-FB67-47EE-A752-C640F836A909}" type="sibTrans" cxnId="{9EB2B06E-CD03-4C92-AA2C-C43EA51D3B8F}">
      <dgm:prSet/>
      <dgm:spPr/>
      <dgm:t>
        <a:bodyPr/>
        <a:lstStyle/>
        <a:p>
          <a:endParaRPr lang="en-US"/>
        </a:p>
      </dgm:t>
    </dgm:pt>
    <dgm:pt modelId="{EC95BF10-7365-4B68-9A82-59DCB7645297}">
      <dgm:prSet/>
      <dgm:spPr/>
      <dgm:t>
        <a:bodyPr/>
        <a:lstStyle/>
        <a:p>
          <a:r>
            <a:rPr lang="en-US" dirty="0"/>
            <a:t>23  Applicants included: </a:t>
          </a:r>
        </a:p>
      </dgm:t>
    </dgm:pt>
    <dgm:pt modelId="{9656CEE6-0A2D-4953-B9B7-35B7567C1B1E}" type="parTrans" cxnId="{24411A54-A20A-4F49-A39B-41471E07D8FC}">
      <dgm:prSet/>
      <dgm:spPr/>
      <dgm:t>
        <a:bodyPr/>
        <a:lstStyle/>
        <a:p>
          <a:endParaRPr lang="en-US"/>
        </a:p>
      </dgm:t>
    </dgm:pt>
    <dgm:pt modelId="{FC3209AE-016D-4F8A-B27D-7411E2ECBC5A}" type="sibTrans" cxnId="{24411A54-A20A-4F49-A39B-41471E07D8FC}">
      <dgm:prSet/>
      <dgm:spPr/>
      <dgm:t>
        <a:bodyPr/>
        <a:lstStyle/>
        <a:p>
          <a:endParaRPr lang="en-US"/>
        </a:p>
      </dgm:t>
    </dgm:pt>
    <dgm:pt modelId="{BAAB5997-829E-47B1-8A29-15F38F4663E7}">
      <dgm:prSet/>
      <dgm:spPr/>
      <dgm:t>
        <a:bodyPr/>
        <a:lstStyle/>
        <a:p>
          <a:r>
            <a:rPr lang="en-US" dirty="0"/>
            <a:t>17 local governments</a:t>
          </a:r>
        </a:p>
      </dgm:t>
    </dgm:pt>
    <dgm:pt modelId="{9B0C9270-B2D8-46AA-818A-A34B8ECB9478}" type="parTrans" cxnId="{D7738032-CC33-4BE0-832D-82E17C7FBF61}">
      <dgm:prSet/>
      <dgm:spPr/>
      <dgm:t>
        <a:bodyPr/>
        <a:lstStyle/>
        <a:p>
          <a:endParaRPr lang="en-US"/>
        </a:p>
      </dgm:t>
    </dgm:pt>
    <dgm:pt modelId="{211D1ABD-7434-436B-9209-4B3332EDA50F}" type="sibTrans" cxnId="{D7738032-CC33-4BE0-832D-82E17C7FBF61}">
      <dgm:prSet/>
      <dgm:spPr/>
      <dgm:t>
        <a:bodyPr/>
        <a:lstStyle/>
        <a:p>
          <a:endParaRPr lang="en-US"/>
        </a:p>
      </dgm:t>
    </dgm:pt>
    <dgm:pt modelId="{0A707225-52C8-46B4-A807-7902FF1606DA}">
      <dgm:prSet/>
      <dgm:spPr/>
      <dgm:t>
        <a:bodyPr/>
        <a:lstStyle/>
        <a:p>
          <a:r>
            <a:rPr lang="en-US" dirty="0"/>
            <a:t>6 Nonprofits </a:t>
          </a:r>
        </a:p>
      </dgm:t>
    </dgm:pt>
    <dgm:pt modelId="{7B7065D6-79F1-4321-BA94-D5491D4D950D}" type="parTrans" cxnId="{2B85201B-495A-42C5-B9A1-73C02DC02670}">
      <dgm:prSet/>
      <dgm:spPr/>
      <dgm:t>
        <a:bodyPr/>
        <a:lstStyle/>
        <a:p>
          <a:endParaRPr lang="en-US"/>
        </a:p>
      </dgm:t>
    </dgm:pt>
    <dgm:pt modelId="{1A02F135-0FE4-472F-AC37-777AA4A56159}" type="sibTrans" cxnId="{2B85201B-495A-42C5-B9A1-73C02DC02670}">
      <dgm:prSet/>
      <dgm:spPr/>
      <dgm:t>
        <a:bodyPr/>
        <a:lstStyle/>
        <a:p>
          <a:endParaRPr lang="en-US"/>
        </a:p>
      </dgm:t>
    </dgm:pt>
    <dgm:pt modelId="{463B21DF-7A84-40D0-8CF2-5F0C13401099}">
      <dgm:prSet/>
      <dgm:spPr/>
      <dgm:t>
        <a:bodyPr/>
        <a:lstStyle/>
        <a:p>
          <a:endParaRPr lang="en-US" dirty="0"/>
        </a:p>
      </dgm:t>
    </dgm:pt>
    <dgm:pt modelId="{495C4185-13AA-4CCD-B8C2-A9EE0636064D}" type="parTrans" cxnId="{E8676542-6E14-47A2-BE48-4886541138BA}">
      <dgm:prSet/>
      <dgm:spPr/>
      <dgm:t>
        <a:bodyPr/>
        <a:lstStyle/>
        <a:p>
          <a:endParaRPr lang="en-US"/>
        </a:p>
      </dgm:t>
    </dgm:pt>
    <dgm:pt modelId="{C0C2CAFF-3926-4F6A-84E3-1FB85926BDE9}" type="sibTrans" cxnId="{E8676542-6E14-47A2-BE48-4886541138BA}">
      <dgm:prSet/>
      <dgm:spPr/>
      <dgm:t>
        <a:bodyPr/>
        <a:lstStyle/>
        <a:p>
          <a:endParaRPr lang="en-US"/>
        </a:p>
      </dgm:t>
    </dgm:pt>
    <dgm:pt modelId="{81D5A075-5A24-4A7D-A6F2-7EF11B63CC13}" type="pres">
      <dgm:prSet presAssocID="{60DAD2EF-4B85-41B9-9579-06BA1BEE0718}" presName="linear" presStyleCnt="0">
        <dgm:presLayoutVars>
          <dgm:dir/>
          <dgm:animLvl val="lvl"/>
          <dgm:resizeHandles val="exact"/>
        </dgm:presLayoutVars>
      </dgm:prSet>
      <dgm:spPr/>
    </dgm:pt>
    <dgm:pt modelId="{A61C89DA-7DED-4C81-A4A8-9D9AE283D16A}" type="pres">
      <dgm:prSet presAssocID="{50E7F3E2-AA5F-4501-9463-2EF6ABF8C79B}" presName="parentLin" presStyleCnt="0"/>
      <dgm:spPr/>
    </dgm:pt>
    <dgm:pt modelId="{86B5345F-C3B2-47DB-A6A6-4B6F4FE5EB48}" type="pres">
      <dgm:prSet presAssocID="{50E7F3E2-AA5F-4501-9463-2EF6ABF8C79B}" presName="parentLeftMargin" presStyleLbl="node1" presStyleIdx="0" presStyleCnt="3"/>
      <dgm:spPr/>
    </dgm:pt>
    <dgm:pt modelId="{2D1D6303-C282-49BA-9687-B709FA6E922F}" type="pres">
      <dgm:prSet presAssocID="{50E7F3E2-AA5F-4501-9463-2EF6ABF8C79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7C99C9C-27D6-470E-85E4-49FC74231983}" type="pres">
      <dgm:prSet presAssocID="{50E7F3E2-AA5F-4501-9463-2EF6ABF8C79B}" presName="negativeSpace" presStyleCnt="0"/>
      <dgm:spPr/>
    </dgm:pt>
    <dgm:pt modelId="{525C500A-7EC8-4D14-B27C-BBEC50C4069A}" type="pres">
      <dgm:prSet presAssocID="{50E7F3E2-AA5F-4501-9463-2EF6ABF8C79B}" presName="childText" presStyleLbl="conFgAcc1" presStyleIdx="0" presStyleCnt="3">
        <dgm:presLayoutVars>
          <dgm:bulletEnabled val="1"/>
        </dgm:presLayoutVars>
      </dgm:prSet>
      <dgm:spPr/>
    </dgm:pt>
    <dgm:pt modelId="{0DD225EE-19A8-4747-9082-A7FDB0CFD57F}" type="pres">
      <dgm:prSet presAssocID="{BDD9F7CE-C58F-4FE3-ADFF-E9173095E3B0}" presName="spaceBetweenRectangles" presStyleCnt="0"/>
      <dgm:spPr/>
    </dgm:pt>
    <dgm:pt modelId="{E3AB6AE8-37CC-4E40-A8EB-2107D1647107}" type="pres">
      <dgm:prSet presAssocID="{E453510D-969F-4EE7-B2D8-38BAF0367677}" presName="parentLin" presStyleCnt="0"/>
      <dgm:spPr/>
    </dgm:pt>
    <dgm:pt modelId="{43C223E2-D953-4FEE-BA16-52907B92C590}" type="pres">
      <dgm:prSet presAssocID="{E453510D-969F-4EE7-B2D8-38BAF0367677}" presName="parentLeftMargin" presStyleLbl="node1" presStyleIdx="0" presStyleCnt="3"/>
      <dgm:spPr/>
    </dgm:pt>
    <dgm:pt modelId="{385F0DFF-902E-4C33-839D-C4B25F2153EC}" type="pres">
      <dgm:prSet presAssocID="{E453510D-969F-4EE7-B2D8-38BAF0367677}" presName="parentText" presStyleLbl="node1" presStyleIdx="1" presStyleCnt="3" custLinFactNeighborX="3516" custLinFactNeighborY="-4302">
        <dgm:presLayoutVars>
          <dgm:chMax val="0"/>
          <dgm:bulletEnabled val="1"/>
        </dgm:presLayoutVars>
      </dgm:prSet>
      <dgm:spPr/>
    </dgm:pt>
    <dgm:pt modelId="{CE8ACA1B-6B4D-4530-9378-189C55361E59}" type="pres">
      <dgm:prSet presAssocID="{E453510D-969F-4EE7-B2D8-38BAF0367677}" presName="negativeSpace" presStyleCnt="0"/>
      <dgm:spPr/>
    </dgm:pt>
    <dgm:pt modelId="{207D5042-BA56-4787-81E7-5457C3B700C6}" type="pres">
      <dgm:prSet presAssocID="{E453510D-969F-4EE7-B2D8-38BAF0367677}" presName="childText" presStyleLbl="conFgAcc1" presStyleIdx="1" presStyleCnt="3">
        <dgm:presLayoutVars>
          <dgm:bulletEnabled val="1"/>
        </dgm:presLayoutVars>
      </dgm:prSet>
      <dgm:spPr/>
    </dgm:pt>
    <dgm:pt modelId="{0D57C4C3-DBBD-4EA4-9AA5-5E11C57A5A6F}" type="pres">
      <dgm:prSet presAssocID="{76C66C48-FB67-47EE-A752-C640F836A909}" presName="spaceBetweenRectangles" presStyleCnt="0"/>
      <dgm:spPr/>
    </dgm:pt>
    <dgm:pt modelId="{1961EDD1-9E6D-4778-A4A4-B6D6CBFD883D}" type="pres">
      <dgm:prSet presAssocID="{EC95BF10-7365-4B68-9A82-59DCB7645297}" presName="parentLin" presStyleCnt="0"/>
      <dgm:spPr/>
    </dgm:pt>
    <dgm:pt modelId="{F0806000-7CA4-4060-AD5A-69912480CEF5}" type="pres">
      <dgm:prSet presAssocID="{EC95BF10-7365-4B68-9A82-59DCB7645297}" presName="parentLeftMargin" presStyleLbl="node1" presStyleIdx="1" presStyleCnt="3"/>
      <dgm:spPr/>
    </dgm:pt>
    <dgm:pt modelId="{A80EB747-D3B4-42EC-B635-9881FD89D929}" type="pres">
      <dgm:prSet presAssocID="{EC95BF10-7365-4B68-9A82-59DCB764529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DC76A39-DC32-456D-9E33-5736A095DC3D}" type="pres">
      <dgm:prSet presAssocID="{EC95BF10-7365-4B68-9A82-59DCB7645297}" presName="negativeSpace" presStyleCnt="0"/>
      <dgm:spPr/>
    </dgm:pt>
    <dgm:pt modelId="{5DDB4970-D942-44E3-BACD-A32830407FF3}" type="pres">
      <dgm:prSet presAssocID="{EC95BF10-7365-4B68-9A82-59DCB764529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27CBE06-2E10-439D-BBBC-3EF1CB390DF4}" srcId="{60DAD2EF-4B85-41B9-9579-06BA1BEE0718}" destId="{50E7F3E2-AA5F-4501-9463-2EF6ABF8C79B}" srcOrd="0" destOrd="0" parTransId="{A8B46BF2-BB32-46E7-8E64-9F2C20F5C9A0}" sibTransId="{BDD9F7CE-C58F-4FE3-ADFF-E9173095E3B0}"/>
    <dgm:cxn modelId="{A3698909-2582-4D58-B008-7C4AE5B1C191}" type="presOf" srcId="{463B21DF-7A84-40D0-8CF2-5F0C13401099}" destId="{5DDB4970-D942-44E3-BACD-A32830407FF3}" srcOrd="0" destOrd="2" presId="urn:microsoft.com/office/officeart/2005/8/layout/list1"/>
    <dgm:cxn modelId="{2B85201B-495A-42C5-B9A1-73C02DC02670}" srcId="{EC95BF10-7365-4B68-9A82-59DCB7645297}" destId="{0A707225-52C8-46B4-A807-7902FF1606DA}" srcOrd="1" destOrd="0" parTransId="{7B7065D6-79F1-4321-BA94-D5491D4D950D}" sibTransId="{1A02F135-0FE4-472F-AC37-777AA4A56159}"/>
    <dgm:cxn modelId="{0C241B24-A8EB-42CC-9EF9-5062F02C7C9A}" type="presOf" srcId="{50E7F3E2-AA5F-4501-9463-2EF6ABF8C79B}" destId="{2D1D6303-C282-49BA-9687-B709FA6E922F}" srcOrd="1" destOrd="0" presId="urn:microsoft.com/office/officeart/2005/8/layout/list1"/>
    <dgm:cxn modelId="{D7738032-CC33-4BE0-832D-82E17C7FBF61}" srcId="{EC95BF10-7365-4B68-9A82-59DCB7645297}" destId="{BAAB5997-829E-47B1-8A29-15F38F4663E7}" srcOrd="0" destOrd="0" parTransId="{9B0C9270-B2D8-46AA-818A-A34B8ECB9478}" sibTransId="{211D1ABD-7434-436B-9209-4B3332EDA50F}"/>
    <dgm:cxn modelId="{E8676542-6E14-47A2-BE48-4886541138BA}" srcId="{EC95BF10-7365-4B68-9A82-59DCB7645297}" destId="{463B21DF-7A84-40D0-8CF2-5F0C13401099}" srcOrd="2" destOrd="0" parTransId="{495C4185-13AA-4CCD-B8C2-A9EE0636064D}" sibTransId="{C0C2CAFF-3926-4F6A-84E3-1FB85926BDE9}"/>
    <dgm:cxn modelId="{32E06B46-1D60-4F63-8A1B-A1CAB89C1969}" type="presOf" srcId="{EC95BF10-7365-4B68-9A82-59DCB7645297}" destId="{F0806000-7CA4-4060-AD5A-69912480CEF5}" srcOrd="0" destOrd="0" presId="urn:microsoft.com/office/officeart/2005/8/layout/list1"/>
    <dgm:cxn modelId="{9EB2B06E-CD03-4C92-AA2C-C43EA51D3B8F}" srcId="{60DAD2EF-4B85-41B9-9579-06BA1BEE0718}" destId="{E453510D-969F-4EE7-B2D8-38BAF0367677}" srcOrd="1" destOrd="0" parTransId="{F8AD5DCA-9998-4491-99B1-A9D9B66A57D3}" sibTransId="{76C66C48-FB67-47EE-A752-C640F836A909}"/>
    <dgm:cxn modelId="{24411A54-A20A-4F49-A39B-41471E07D8FC}" srcId="{60DAD2EF-4B85-41B9-9579-06BA1BEE0718}" destId="{EC95BF10-7365-4B68-9A82-59DCB7645297}" srcOrd="2" destOrd="0" parTransId="{9656CEE6-0A2D-4953-B9B7-35B7567C1B1E}" sibTransId="{FC3209AE-016D-4F8A-B27D-7411E2ECBC5A}"/>
    <dgm:cxn modelId="{E95C317B-4A8B-465E-AEEE-D30B11D2BC57}" type="presOf" srcId="{E453510D-969F-4EE7-B2D8-38BAF0367677}" destId="{385F0DFF-902E-4C33-839D-C4B25F2153EC}" srcOrd="1" destOrd="0" presId="urn:microsoft.com/office/officeart/2005/8/layout/list1"/>
    <dgm:cxn modelId="{5C93EE80-AE3E-4404-89B0-E1C88AE90C6E}" type="presOf" srcId="{EC95BF10-7365-4B68-9A82-59DCB7645297}" destId="{A80EB747-D3B4-42EC-B635-9881FD89D929}" srcOrd="1" destOrd="0" presId="urn:microsoft.com/office/officeart/2005/8/layout/list1"/>
    <dgm:cxn modelId="{9212C195-9D0F-43EF-91EE-9666432D64D0}" type="presOf" srcId="{0A707225-52C8-46B4-A807-7902FF1606DA}" destId="{5DDB4970-D942-44E3-BACD-A32830407FF3}" srcOrd="0" destOrd="1" presId="urn:microsoft.com/office/officeart/2005/8/layout/list1"/>
    <dgm:cxn modelId="{ACED57A8-6FEE-4B6A-AD85-FDA52029E19D}" type="presOf" srcId="{BAAB5997-829E-47B1-8A29-15F38F4663E7}" destId="{5DDB4970-D942-44E3-BACD-A32830407FF3}" srcOrd="0" destOrd="0" presId="urn:microsoft.com/office/officeart/2005/8/layout/list1"/>
    <dgm:cxn modelId="{5C627CD7-633A-4B7A-90C2-D0F548B24C3D}" type="presOf" srcId="{E453510D-969F-4EE7-B2D8-38BAF0367677}" destId="{43C223E2-D953-4FEE-BA16-52907B92C590}" srcOrd="0" destOrd="0" presId="urn:microsoft.com/office/officeart/2005/8/layout/list1"/>
    <dgm:cxn modelId="{46F549FC-4D6C-4003-9D40-7674467124A0}" type="presOf" srcId="{60DAD2EF-4B85-41B9-9579-06BA1BEE0718}" destId="{81D5A075-5A24-4A7D-A6F2-7EF11B63CC13}" srcOrd="0" destOrd="0" presId="urn:microsoft.com/office/officeart/2005/8/layout/list1"/>
    <dgm:cxn modelId="{79BEF6FE-B3F5-42D5-8475-68D28BAFB2B2}" type="presOf" srcId="{50E7F3E2-AA5F-4501-9463-2EF6ABF8C79B}" destId="{86B5345F-C3B2-47DB-A6A6-4B6F4FE5EB48}" srcOrd="0" destOrd="0" presId="urn:microsoft.com/office/officeart/2005/8/layout/list1"/>
    <dgm:cxn modelId="{122C649B-21B4-4939-B08D-55C34D62F468}" type="presParOf" srcId="{81D5A075-5A24-4A7D-A6F2-7EF11B63CC13}" destId="{A61C89DA-7DED-4C81-A4A8-9D9AE283D16A}" srcOrd="0" destOrd="0" presId="urn:microsoft.com/office/officeart/2005/8/layout/list1"/>
    <dgm:cxn modelId="{6E65406C-A5AD-4169-8FC5-AA127EE39FE0}" type="presParOf" srcId="{A61C89DA-7DED-4C81-A4A8-9D9AE283D16A}" destId="{86B5345F-C3B2-47DB-A6A6-4B6F4FE5EB48}" srcOrd="0" destOrd="0" presId="urn:microsoft.com/office/officeart/2005/8/layout/list1"/>
    <dgm:cxn modelId="{CE9A1B05-DB8B-4490-AC2A-20DDC9CE8973}" type="presParOf" srcId="{A61C89DA-7DED-4C81-A4A8-9D9AE283D16A}" destId="{2D1D6303-C282-49BA-9687-B709FA6E922F}" srcOrd="1" destOrd="0" presId="urn:microsoft.com/office/officeart/2005/8/layout/list1"/>
    <dgm:cxn modelId="{42800DC0-9160-478B-B97D-FF1B5A93690B}" type="presParOf" srcId="{81D5A075-5A24-4A7D-A6F2-7EF11B63CC13}" destId="{87C99C9C-27D6-470E-85E4-49FC74231983}" srcOrd="1" destOrd="0" presId="urn:microsoft.com/office/officeart/2005/8/layout/list1"/>
    <dgm:cxn modelId="{02880B50-A203-4746-891F-8CC5972B37F0}" type="presParOf" srcId="{81D5A075-5A24-4A7D-A6F2-7EF11B63CC13}" destId="{525C500A-7EC8-4D14-B27C-BBEC50C4069A}" srcOrd="2" destOrd="0" presId="urn:microsoft.com/office/officeart/2005/8/layout/list1"/>
    <dgm:cxn modelId="{E05FC579-43FB-402B-ACC1-DD7E12C5C29B}" type="presParOf" srcId="{81D5A075-5A24-4A7D-A6F2-7EF11B63CC13}" destId="{0DD225EE-19A8-4747-9082-A7FDB0CFD57F}" srcOrd="3" destOrd="0" presId="urn:microsoft.com/office/officeart/2005/8/layout/list1"/>
    <dgm:cxn modelId="{1809D7C8-CF58-4D46-910E-68A52A611E7F}" type="presParOf" srcId="{81D5A075-5A24-4A7D-A6F2-7EF11B63CC13}" destId="{E3AB6AE8-37CC-4E40-A8EB-2107D1647107}" srcOrd="4" destOrd="0" presId="urn:microsoft.com/office/officeart/2005/8/layout/list1"/>
    <dgm:cxn modelId="{B4B119F6-5A2A-449F-B63C-D5E2AD8138F9}" type="presParOf" srcId="{E3AB6AE8-37CC-4E40-A8EB-2107D1647107}" destId="{43C223E2-D953-4FEE-BA16-52907B92C590}" srcOrd="0" destOrd="0" presId="urn:microsoft.com/office/officeart/2005/8/layout/list1"/>
    <dgm:cxn modelId="{4318D77B-CAF0-47B8-8AF4-A1FDFB647FDE}" type="presParOf" srcId="{E3AB6AE8-37CC-4E40-A8EB-2107D1647107}" destId="{385F0DFF-902E-4C33-839D-C4B25F2153EC}" srcOrd="1" destOrd="0" presId="urn:microsoft.com/office/officeart/2005/8/layout/list1"/>
    <dgm:cxn modelId="{9C9DFABA-6729-4427-BD0A-0A8B5922A1A8}" type="presParOf" srcId="{81D5A075-5A24-4A7D-A6F2-7EF11B63CC13}" destId="{CE8ACA1B-6B4D-4530-9378-189C55361E59}" srcOrd="5" destOrd="0" presId="urn:microsoft.com/office/officeart/2005/8/layout/list1"/>
    <dgm:cxn modelId="{5234672D-1DF4-46B9-9B0F-0CC5F405D858}" type="presParOf" srcId="{81D5A075-5A24-4A7D-A6F2-7EF11B63CC13}" destId="{207D5042-BA56-4787-81E7-5457C3B700C6}" srcOrd="6" destOrd="0" presId="urn:microsoft.com/office/officeart/2005/8/layout/list1"/>
    <dgm:cxn modelId="{326BF7E0-FAC3-499A-8329-3FC846CD2578}" type="presParOf" srcId="{81D5A075-5A24-4A7D-A6F2-7EF11B63CC13}" destId="{0D57C4C3-DBBD-4EA4-9AA5-5E11C57A5A6F}" srcOrd="7" destOrd="0" presId="urn:microsoft.com/office/officeart/2005/8/layout/list1"/>
    <dgm:cxn modelId="{FAB7E285-B6EF-4063-8BA0-E85F0B25FA8E}" type="presParOf" srcId="{81D5A075-5A24-4A7D-A6F2-7EF11B63CC13}" destId="{1961EDD1-9E6D-4778-A4A4-B6D6CBFD883D}" srcOrd="8" destOrd="0" presId="urn:microsoft.com/office/officeart/2005/8/layout/list1"/>
    <dgm:cxn modelId="{1036E9FB-0F27-41DB-A5BF-09E2EA8D3321}" type="presParOf" srcId="{1961EDD1-9E6D-4778-A4A4-B6D6CBFD883D}" destId="{F0806000-7CA4-4060-AD5A-69912480CEF5}" srcOrd="0" destOrd="0" presId="urn:microsoft.com/office/officeart/2005/8/layout/list1"/>
    <dgm:cxn modelId="{6D0347D8-9811-4DF8-BD82-068D25DF788E}" type="presParOf" srcId="{1961EDD1-9E6D-4778-A4A4-B6D6CBFD883D}" destId="{A80EB747-D3B4-42EC-B635-9881FD89D929}" srcOrd="1" destOrd="0" presId="urn:microsoft.com/office/officeart/2005/8/layout/list1"/>
    <dgm:cxn modelId="{FB724196-CF78-47FA-A144-79FC5A1635A0}" type="presParOf" srcId="{81D5A075-5A24-4A7D-A6F2-7EF11B63CC13}" destId="{ADC76A39-DC32-456D-9E33-5736A095DC3D}" srcOrd="9" destOrd="0" presId="urn:microsoft.com/office/officeart/2005/8/layout/list1"/>
    <dgm:cxn modelId="{B1ADC02A-5953-4C5C-BEED-06015B9D1E58}" type="presParOf" srcId="{81D5A075-5A24-4A7D-A6F2-7EF11B63CC13}" destId="{5DDB4970-D942-44E3-BACD-A32830407FF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E4D552-AF7E-445E-94FB-5E2E6AD97BA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99625A-6781-46FD-B334-B4DB4DAAF9CD}">
      <dgm:prSet/>
      <dgm:spPr/>
      <dgm:t>
        <a:bodyPr/>
        <a:lstStyle/>
        <a:p>
          <a:r>
            <a:rPr lang="en-US"/>
            <a:t>Two Application Forms:</a:t>
          </a:r>
        </a:p>
      </dgm:t>
    </dgm:pt>
    <dgm:pt modelId="{E6CDB6E8-3A60-44DE-AF0C-1B9AE9B46F33}" type="parTrans" cxnId="{5A075C2E-CA06-4980-B8C6-4253B0251544}">
      <dgm:prSet/>
      <dgm:spPr/>
      <dgm:t>
        <a:bodyPr/>
        <a:lstStyle/>
        <a:p>
          <a:endParaRPr lang="en-US"/>
        </a:p>
      </dgm:t>
    </dgm:pt>
    <dgm:pt modelId="{E58F14A3-9C77-4D12-B9A2-C7D5940CE7F6}" type="sibTrans" cxnId="{5A075C2E-CA06-4980-B8C6-4253B0251544}">
      <dgm:prSet/>
      <dgm:spPr/>
      <dgm:t>
        <a:bodyPr/>
        <a:lstStyle/>
        <a:p>
          <a:endParaRPr lang="en-US"/>
        </a:p>
      </dgm:t>
    </dgm:pt>
    <dgm:pt modelId="{3B851692-145E-410E-A560-F338DB354FD1}">
      <dgm:prSet/>
      <dgm:spPr/>
      <dgm:t>
        <a:bodyPr/>
        <a:lstStyle/>
        <a:p>
          <a:r>
            <a:rPr lang="en-US"/>
            <a:t>Owner-Occupied Housing Rehabilitation</a:t>
          </a:r>
        </a:p>
      </dgm:t>
    </dgm:pt>
    <dgm:pt modelId="{0422F417-16AD-4A5D-8C73-34C384D97EA2}" type="parTrans" cxnId="{A2BF4FC8-9969-425C-86E5-8BE95C93DD6A}">
      <dgm:prSet/>
      <dgm:spPr/>
      <dgm:t>
        <a:bodyPr/>
        <a:lstStyle/>
        <a:p>
          <a:endParaRPr lang="en-US"/>
        </a:p>
      </dgm:t>
    </dgm:pt>
    <dgm:pt modelId="{90FB2536-A912-4A45-B683-09E4D51FC8D4}" type="sibTrans" cxnId="{A2BF4FC8-9969-425C-86E5-8BE95C93DD6A}">
      <dgm:prSet/>
      <dgm:spPr/>
      <dgm:t>
        <a:bodyPr/>
        <a:lstStyle/>
        <a:p>
          <a:endParaRPr lang="en-US"/>
        </a:p>
      </dgm:t>
    </dgm:pt>
    <dgm:pt modelId="{195404C2-35D7-4CCF-B86A-F407CE0816D8}">
      <dgm:prSet/>
      <dgm:spPr/>
      <dgm:t>
        <a:bodyPr/>
        <a:lstStyle/>
        <a:p>
          <a:r>
            <a:rPr lang="en-US" dirty="0"/>
            <a:t>Single-Family New Construction for Homeownership</a:t>
          </a:r>
        </a:p>
      </dgm:t>
    </dgm:pt>
    <dgm:pt modelId="{9EE208E8-AEB8-4645-8718-5AD8AB4670A8}" type="parTrans" cxnId="{B99A9AC5-1599-4AD6-B4FE-1044D7A4BAC8}">
      <dgm:prSet/>
      <dgm:spPr/>
      <dgm:t>
        <a:bodyPr/>
        <a:lstStyle/>
        <a:p>
          <a:endParaRPr lang="en-US"/>
        </a:p>
      </dgm:t>
    </dgm:pt>
    <dgm:pt modelId="{6D00244D-9451-4B58-895D-BF7400333915}" type="sibTrans" cxnId="{B99A9AC5-1599-4AD6-B4FE-1044D7A4BAC8}">
      <dgm:prSet/>
      <dgm:spPr/>
      <dgm:t>
        <a:bodyPr/>
        <a:lstStyle/>
        <a:p>
          <a:endParaRPr lang="en-US"/>
        </a:p>
      </dgm:t>
    </dgm:pt>
    <dgm:pt modelId="{9E64CD84-132F-4DB1-A997-6387A3B616EF}">
      <dgm:prSet/>
      <dgm:spPr/>
      <dgm:t>
        <a:bodyPr anchor="ctr"/>
        <a:lstStyle/>
        <a:p>
          <a:r>
            <a:rPr lang="en-US" dirty="0"/>
            <a:t>Applicants may apply for both but only one will be selected</a:t>
          </a:r>
        </a:p>
      </dgm:t>
    </dgm:pt>
    <dgm:pt modelId="{E8297EB7-9648-4974-986B-842FDABA45ED}" type="parTrans" cxnId="{B47A6280-61C5-4435-AED0-6CB7A3F5B49A}">
      <dgm:prSet/>
      <dgm:spPr/>
      <dgm:t>
        <a:bodyPr/>
        <a:lstStyle/>
        <a:p>
          <a:endParaRPr lang="en-US"/>
        </a:p>
      </dgm:t>
    </dgm:pt>
    <dgm:pt modelId="{EA548B03-727A-458E-9285-12B18192F2F6}" type="sibTrans" cxnId="{B47A6280-61C5-4435-AED0-6CB7A3F5B49A}">
      <dgm:prSet/>
      <dgm:spPr/>
      <dgm:t>
        <a:bodyPr/>
        <a:lstStyle/>
        <a:p>
          <a:endParaRPr lang="en-US"/>
        </a:p>
      </dgm:t>
    </dgm:pt>
    <dgm:pt modelId="{EC219C3A-E837-4CCA-88CC-BD96C7140CAE}">
      <dgm:prSet/>
      <dgm:spPr/>
      <dgm:t>
        <a:bodyPr anchor="ctr"/>
        <a:lstStyle/>
        <a:p>
          <a:r>
            <a:rPr lang="en-US" dirty="0"/>
            <a:t>Submit the application form and attachments by email</a:t>
          </a:r>
        </a:p>
      </dgm:t>
    </dgm:pt>
    <dgm:pt modelId="{C2BB749A-8A0B-4274-A323-0B3FD5B6EB08}" type="parTrans" cxnId="{8C4A77DE-0CAE-44AD-A556-FEB6C2122D15}">
      <dgm:prSet/>
      <dgm:spPr/>
      <dgm:t>
        <a:bodyPr/>
        <a:lstStyle/>
        <a:p>
          <a:endParaRPr lang="en-US"/>
        </a:p>
      </dgm:t>
    </dgm:pt>
    <dgm:pt modelId="{6F3A88F7-234A-4981-ABC6-C3061792C085}" type="sibTrans" cxnId="{8C4A77DE-0CAE-44AD-A556-FEB6C2122D15}">
      <dgm:prSet/>
      <dgm:spPr/>
      <dgm:t>
        <a:bodyPr/>
        <a:lstStyle/>
        <a:p>
          <a:endParaRPr lang="en-US"/>
        </a:p>
      </dgm:t>
    </dgm:pt>
    <dgm:pt modelId="{C1F95B5E-2E31-4B1D-B75A-BE523725B80E}" type="pres">
      <dgm:prSet presAssocID="{00E4D552-AF7E-445E-94FB-5E2E6AD97BAB}" presName="vert0" presStyleCnt="0">
        <dgm:presLayoutVars>
          <dgm:dir/>
          <dgm:animOne val="branch"/>
          <dgm:animLvl val="lvl"/>
        </dgm:presLayoutVars>
      </dgm:prSet>
      <dgm:spPr/>
    </dgm:pt>
    <dgm:pt modelId="{8B0965F3-CDA9-4AD2-89D1-20D262339D07}" type="pres">
      <dgm:prSet presAssocID="{9199625A-6781-46FD-B334-B4DB4DAAF9CD}" presName="thickLine" presStyleLbl="alignNode1" presStyleIdx="0" presStyleCnt="3"/>
      <dgm:spPr/>
    </dgm:pt>
    <dgm:pt modelId="{BE7146D5-4069-4ED3-AA8C-E556B4ECF5A6}" type="pres">
      <dgm:prSet presAssocID="{9199625A-6781-46FD-B334-B4DB4DAAF9CD}" presName="horz1" presStyleCnt="0"/>
      <dgm:spPr/>
    </dgm:pt>
    <dgm:pt modelId="{ACE6971A-A61C-4563-91F9-5B8533F3205C}" type="pres">
      <dgm:prSet presAssocID="{9199625A-6781-46FD-B334-B4DB4DAAF9CD}" presName="tx1" presStyleLbl="revTx" presStyleIdx="0" presStyleCnt="5"/>
      <dgm:spPr/>
    </dgm:pt>
    <dgm:pt modelId="{35F7E224-A947-4D9D-967C-BFD51AF7E0A2}" type="pres">
      <dgm:prSet presAssocID="{9199625A-6781-46FD-B334-B4DB4DAAF9CD}" presName="vert1" presStyleCnt="0"/>
      <dgm:spPr/>
    </dgm:pt>
    <dgm:pt modelId="{63DBD7FF-C880-4571-90D4-9353E7608A7B}" type="pres">
      <dgm:prSet presAssocID="{3B851692-145E-410E-A560-F338DB354FD1}" presName="vertSpace2a" presStyleCnt="0"/>
      <dgm:spPr/>
    </dgm:pt>
    <dgm:pt modelId="{A2EFE2B3-ED28-4489-9912-7FD00D3D3D7C}" type="pres">
      <dgm:prSet presAssocID="{3B851692-145E-410E-A560-F338DB354FD1}" presName="horz2" presStyleCnt="0"/>
      <dgm:spPr/>
    </dgm:pt>
    <dgm:pt modelId="{41BA3276-C32D-48CC-9C54-7E7B97C610E9}" type="pres">
      <dgm:prSet presAssocID="{3B851692-145E-410E-A560-F338DB354FD1}" presName="horzSpace2" presStyleCnt="0"/>
      <dgm:spPr/>
    </dgm:pt>
    <dgm:pt modelId="{BB8718DA-46B3-4D26-A741-096E2E3200AD}" type="pres">
      <dgm:prSet presAssocID="{3B851692-145E-410E-A560-F338DB354FD1}" presName="tx2" presStyleLbl="revTx" presStyleIdx="1" presStyleCnt="5"/>
      <dgm:spPr/>
    </dgm:pt>
    <dgm:pt modelId="{FDB88C26-8F96-4BD3-8269-73DB9089E3B3}" type="pres">
      <dgm:prSet presAssocID="{3B851692-145E-410E-A560-F338DB354FD1}" presName="vert2" presStyleCnt="0"/>
      <dgm:spPr/>
    </dgm:pt>
    <dgm:pt modelId="{6C3202DE-57AC-4643-BB55-F47E76C944C1}" type="pres">
      <dgm:prSet presAssocID="{3B851692-145E-410E-A560-F338DB354FD1}" presName="thinLine2b" presStyleLbl="callout" presStyleIdx="0" presStyleCnt="2"/>
      <dgm:spPr/>
    </dgm:pt>
    <dgm:pt modelId="{9F2D3EAD-B8A1-4533-B1A0-02B020A723C3}" type="pres">
      <dgm:prSet presAssocID="{3B851692-145E-410E-A560-F338DB354FD1}" presName="vertSpace2b" presStyleCnt="0"/>
      <dgm:spPr/>
    </dgm:pt>
    <dgm:pt modelId="{72FDAC60-78BB-4EA7-A782-1963A28F025F}" type="pres">
      <dgm:prSet presAssocID="{195404C2-35D7-4CCF-B86A-F407CE0816D8}" presName="horz2" presStyleCnt="0"/>
      <dgm:spPr/>
    </dgm:pt>
    <dgm:pt modelId="{179647F0-02C8-484C-BA67-08A34D6704D0}" type="pres">
      <dgm:prSet presAssocID="{195404C2-35D7-4CCF-B86A-F407CE0816D8}" presName="horzSpace2" presStyleCnt="0"/>
      <dgm:spPr/>
    </dgm:pt>
    <dgm:pt modelId="{EF7D9E80-C4D1-4155-B9C7-1CEF469F740E}" type="pres">
      <dgm:prSet presAssocID="{195404C2-35D7-4CCF-B86A-F407CE0816D8}" presName="tx2" presStyleLbl="revTx" presStyleIdx="2" presStyleCnt="5"/>
      <dgm:spPr/>
    </dgm:pt>
    <dgm:pt modelId="{96C5F40F-DDA6-4528-8317-865EACAD0DA1}" type="pres">
      <dgm:prSet presAssocID="{195404C2-35D7-4CCF-B86A-F407CE0816D8}" presName="vert2" presStyleCnt="0"/>
      <dgm:spPr/>
    </dgm:pt>
    <dgm:pt modelId="{A9318037-6315-4A71-990B-6336EBD99524}" type="pres">
      <dgm:prSet presAssocID="{195404C2-35D7-4CCF-B86A-F407CE0816D8}" presName="thinLine2b" presStyleLbl="callout" presStyleIdx="1" presStyleCnt="2"/>
      <dgm:spPr/>
    </dgm:pt>
    <dgm:pt modelId="{BB9FFE37-AE84-4C62-8DA5-5E742A9DF332}" type="pres">
      <dgm:prSet presAssocID="{195404C2-35D7-4CCF-B86A-F407CE0816D8}" presName="vertSpace2b" presStyleCnt="0"/>
      <dgm:spPr/>
    </dgm:pt>
    <dgm:pt modelId="{2AF601B4-1D74-431D-A2CA-035423DE073D}" type="pres">
      <dgm:prSet presAssocID="{9E64CD84-132F-4DB1-A997-6387A3B616EF}" presName="thickLine" presStyleLbl="alignNode1" presStyleIdx="1" presStyleCnt="3"/>
      <dgm:spPr/>
    </dgm:pt>
    <dgm:pt modelId="{7CC49D72-1484-42FA-B66E-AA03E9CACA1D}" type="pres">
      <dgm:prSet presAssocID="{9E64CD84-132F-4DB1-A997-6387A3B616EF}" presName="horz1" presStyleCnt="0"/>
      <dgm:spPr/>
    </dgm:pt>
    <dgm:pt modelId="{83F7DC78-FB2E-42AE-8BBA-8147DF6B5704}" type="pres">
      <dgm:prSet presAssocID="{9E64CD84-132F-4DB1-A997-6387A3B616EF}" presName="tx1" presStyleLbl="revTx" presStyleIdx="3" presStyleCnt="5" custScaleX="500000"/>
      <dgm:spPr/>
    </dgm:pt>
    <dgm:pt modelId="{EE8642B2-42AD-4FE1-AA2A-655B7FF4F5F4}" type="pres">
      <dgm:prSet presAssocID="{9E64CD84-132F-4DB1-A997-6387A3B616EF}" presName="vert1" presStyleCnt="0"/>
      <dgm:spPr/>
    </dgm:pt>
    <dgm:pt modelId="{9D04C36B-0DBE-4437-9B80-91EFC8460A9B}" type="pres">
      <dgm:prSet presAssocID="{EC219C3A-E837-4CCA-88CC-BD96C7140CAE}" presName="thickLine" presStyleLbl="alignNode1" presStyleIdx="2" presStyleCnt="3"/>
      <dgm:spPr/>
    </dgm:pt>
    <dgm:pt modelId="{F75D72DC-7CC6-4D51-8F76-DF31B776D31A}" type="pres">
      <dgm:prSet presAssocID="{EC219C3A-E837-4CCA-88CC-BD96C7140CAE}" presName="horz1" presStyleCnt="0"/>
      <dgm:spPr/>
    </dgm:pt>
    <dgm:pt modelId="{7957FE83-64FA-4F0E-92B0-27EE10BE0852}" type="pres">
      <dgm:prSet presAssocID="{EC219C3A-E837-4CCA-88CC-BD96C7140CAE}" presName="tx1" presStyleLbl="revTx" presStyleIdx="4" presStyleCnt="5" custScaleX="500000"/>
      <dgm:spPr/>
    </dgm:pt>
    <dgm:pt modelId="{971A92F4-E354-441D-A7A0-667FD6DC811D}" type="pres">
      <dgm:prSet presAssocID="{EC219C3A-E837-4CCA-88CC-BD96C7140CAE}" presName="vert1" presStyleCnt="0"/>
      <dgm:spPr/>
    </dgm:pt>
  </dgm:ptLst>
  <dgm:cxnLst>
    <dgm:cxn modelId="{D06A8912-DC64-46E6-8658-11A3CB459257}" type="presOf" srcId="{3B851692-145E-410E-A560-F338DB354FD1}" destId="{BB8718DA-46B3-4D26-A741-096E2E3200AD}" srcOrd="0" destOrd="0" presId="urn:microsoft.com/office/officeart/2008/layout/LinedList"/>
    <dgm:cxn modelId="{5A075C2E-CA06-4980-B8C6-4253B0251544}" srcId="{00E4D552-AF7E-445E-94FB-5E2E6AD97BAB}" destId="{9199625A-6781-46FD-B334-B4DB4DAAF9CD}" srcOrd="0" destOrd="0" parTransId="{E6CDB6E8-3A60-44DE-AF0C-1B9AE9B46F33}" sibTransId="{E58F14A3-9C77-4D12-B9A2-C7D5940CE7F6}"/>
    <dgm:cxn modelId="{E039867A-620A-4981-B0C1-FCFFD12C9FA2}" type="presOf" srcId="{9199625A-6781-46FD-B334-B4DB4DAAF9CD}" destId="{ACE6971A-A61C-4563-91F9-5B8533F3205C}" srcOrd="0" destOrd="0" presId="urn:microsoft.com/office/officeart/2008/layout/LinedList"/>
    <dgm:cxn modelId="{B47A6280-61C5-4435-AED0-6CB7A3F5B49A}" srcId="{00E4D552-AF7E-445E-94FB-5E2E6AD97BAB}" destId="{9E64CD84-132F-4DB1-A997-6387A3B616EF}" srcOrd="1" destOrd="0" parTransId="{E8297EB7-9648-4974-986B-842FDABA45ED}" sibTransId="{EA548B03-727A-458E-9285-12B18192F2F6}"/>
    <dgm:cxn modelId="{E22A9286-AA22-45F4-B967-FD00168F3A3C}" type="presOf" srcId="{EC219C3A-E837-4CCA-88CC-BD96C7140CAE}" destId="{7957FE83-64FA-4F0E-92B0-27EE10BE0852}" srcOrd="0" destOrd="0" presId="urn:microsoft.com/office/officeart/2008/layout/LinedList"/>
    <dgm:cxn modelId="{4BFC9A8C-346C-4210-B664-455557A0D7B4}" type="presOf" srcId="{195404C2-35D7-4CCF-B86A-F407CE0816D8}" destId="{EF7D9E80-C4D1-4155-B9C7-1CEF469F740E}" srcOrd="0" destOrd="0" presId="urn:microsoft.com/office/officeart/2008/layout/LinedList"/>
    <dgm:cxn modelId="{D3536B8E-1272-468D-AF02-D30F0A9BC83E}" type="presOf" srcId="{00E4D552-AF7E-445E-94FB-5E2E6AD97BAB}" destId="{C1F95B5E-2E31-4B1D-B75A-BE523725B80E}" srcOrd="0" destOrd="0" presId="urn:microsoft.com/office/officeart/2008/layout/LinedList"/>
    <dgm:cxn modelId="{7BB725B2-107F-44A0-9B85-6CFFFC740C3A}" type="presOf" srcId="{9E64CD84-132F-4DB1-A997-6387A3B616EF}" destId="{83F7DC78-FB2E-42AE-8BBA-8147DF6B5704}" srcOrd="0" destOrd="0" presId="urn:microsoft.com/office/officeart/2008/layout/LinedList"/>
    <dgm:cxn modelId="{B99A9AC5-1599-4AD6-B4FE-1044D7A4BAC8}" srcId="{9199625A-6781-46FD-B334-B4DB4DAAF9CD}" destId="{195404C2-35D7-4CCF-B86A-F407CE0816D8}" srcOrd="1" destOrd="0" parTransId="{9EE208E8-AEB8-4645-8718-5AD8AB4670A8}" sibTransId="{6D00244D-9451-4B58-895D-BF7400333915}"/>
    <dgm:cxn modelId="{A2BF4FC8-9969-425C-86E5-8BE95C93DD6A}" srcId="{9199625A-6781-46FD-B334-B4DB4DAAF9CD}" destId="{3B851692-145E-410E-A560-F338DB354FD1}" srcOrd="0" destOrd="0" parTransId="{0422F417-16AD-4A5D-8C73-34C384D97EA2}" sibTransId="{90FB2536-A912-4A45-B683-09E4D51FC8D4}"/>
    <dgm:cxn modelId="{8C4A77DE-0CAE-44AD-A556-FEB6C2122D15}" srcId="{00E4D552-AF7E-445E-94FB-5E2E6AD97BAB}" destId="{EC219C3A-E837-4CCA-88CC-BD96C7140CAE}" srcOrd="2" destOrd="0" parTransId="{C2BB749A-8A0B-4274-A323-0B3FD5B6EB08}" sibTransId="{6F3A88F7-234A-4981-ABC6-C3061792C085}"/>
    <dgm:cxn modelId="{36EA8E8D-E6DD-407A-BE79-832E67A30B9C}" type="presParOf" srcId="{C1F95B5E-2E31-4B1D-B75A-BE523725B80E}" destId="{8B0965F3-CDA9-4AD2-89D1-20D262339D07}" srcOrd="0" destOrd="0" presId="urn:microsoft.com/office/officeart/2008/layout/LinedList"/>
    <dgm:cxn modelId="{0F8BBD43-593F-4B8F-B841-3FE473E4F7B4}" type="presParOf" srcId="{C1F95B5E-2E31-4B1D-B75A-BE523725B80E}" destId="{BE7146D5-4069-4ED3-AA8C-E556B4ECF5A6}" srcOrd="1" destOrd="0" presId="urn:microsoft.com/office/officeart/2008/layout/LinedList"/>
    <dgm:cxn modelId="{F36A0497-C62A-440B-B0F6-2F9F76DD2C44}" type="presParOf" srcId="{BE7146D5-4069-4ED3-AA8C-E556B4ECF5A6}" destId="{ACE6971A-A61C-4563-91F9-5B8533F3205C}" srcOrd="0" destOrd="0" presId="urn:microsoft.com/office/officeart/2008/layout/LinedList"/>
    <dgm:cxn modelId="{BDD2D25D-98D7-4F8E-B7DE-2CF1D8E4BD77}" type="presParOf" srcId="{BE7146D5-4069-4ED3-AA8C-E556B4ECF5A6}" destId="{35F7E224-A947-4D9D-967C-BFD51AF7E0A2}" srcOrd="1" destOrd="0" presId="urn:microsoft.com/office/officeart/2008/layout/LinedList"/>
    <dgm:cxn modelId="{6AE61BCA-1728-4D5F-A453-9088B1F673FC}" type="presParOf" srcId="{35F7E224-A947-4D9D-967C-BFD51AF7E0A2}" destId="{63DBD7FF-C880-4571-90D4-9353E7608A7B}" srcOrd="0" destOrd="0" presId="urn:microsoft.com/office/officeart/2008/layout/LinedList"/>
    <dgm:cxn modelId="{792BE6A2-28EB-48C1-8262-190F6BB913AC}" type="presParOf" srcId="{35F7E224-A947-4D9D-967C-BFD51AF7E0A2}" destId="{A2EFE2B3-ED28-4489-9912-7FD00D3D3D7C}" srcOrd="1" destOrd="0" presId="urn:microsoft.com/office/officeart/2008/layout/LinedList"/>
    <dgm:cxn modelId="{DC036268-1B37-495F-A0D7-1700D25EF2FC}" type="presParOf" srcId="{A2EFE2B3-ED28-4489-9912-7FD00D3D3D7C}" destId="{41BA3276-C32D-48CC-9C54-7E7B97C610E9}" srcOrd="0" destOrd="0" presId="urn:microsoft.com/office/officeart/2008/layout/LinedList"/>
    <dgm:cxn modelId="{4F1821B5-911B-48B8-B37E-9104239B76E8}" type="presParOf" srcId="{A2EFE2B3-ED28-4489-9912-7FD00D3D3D7C}" destId="{BB8718DA-46B3-4D26-A741-096E2E3200AD}" srcOrd="1" destOrd="0" presId="urn:microsoft.com/office/officeart/2008/layout/LinedList"/>
    <dgm:cxn modelId="{E726F054-6E44-4706-9485-79009247A2A9}" type="presParOf" srcId="{A2EFE2B3-ED28-4489-9912-7FD00D3D3D7C}" destId="{FDB88C26-8F96-4BD3-8269-73DB9089E3B3}" srcOrd="2" destOrd="0" presId="urn:microsoft.com/office/officeart/2008/layout/LinedList"/>
    <dgm:cxn modelId="{85494387-557D-4D8B-9A8D-FBB2AEB69F6A}" type="presParOf" srcId="{35F7E224-A947-4D9D-967C-BFD51AF7E0A2}" destId="{6C3202DE-57AC-4643-BB55-F47E76C944C1}" srcOrd="2" destOrd="0" presId="urn:microsoft.com/office/officeart/2008/layout/LinedList"/>
    <dgm:cxn modelId="{95AD47D5-97CC-4EEC-9282-2536C7221D0E}" type="presParOf" srcId="{35F7E224-A947-4D9D-967C-BFD51AF7E0A2}" destId="{9F2D3EAD-B8A1-4533-B1A0-02B020A723C3}" srcOrd="3" destOrd="0" presId="urn:microsoft.com/office/officeart/2008/layout/LinedList"/>
    <dgm:cxn modelId="{F405DAF3-67EC-4267-B405-3DA354496A98}" type="presParOf" srcId="{35F7E224-A947-4D9D-967C-BFD51AF7E0A2}" destId="{72FDAC60-78BB-4EA7-A782-1963A28F025F}" srcOrd="4" destOrd="0" presId="urn:microsoft.com/office/officeart/2008/layout/LinedList"/>
    <dgm:cxn modelId="{31C5044A-C0D2-4117-82F3-132E55287F4A}" type="presParOf" srcId="{72FDAC60-78BB-4EA7-A782-1963A28F025F}" destId="{179647F0-02C8-484C-BA67-08A34D6704D0}" srcOrd="0" destOrd="0" presId="urn:microsoft.com/office/officeart/2008/layout/LinedList"/>
    <dgm:cxn modelId="{156B8816-468C-4F86-89D8-3B4CC6EC4967}" type="presParOf" srcId="{72FDAC60-78BB-4EA7-A782-1963A28F025F}" destId="{EF7D9E80-C4D1-4155-B9C7-1CEF469F740E}" srcOrd="1" destOrd="0" presId="urn:microsoft.com/office/officeart/2008/layout/LinedList"/>
    <dgm:cxn modelId="{E4E51BA6-8988-4926-82B3-9EEF5C49B241}" type="presParOf" srcId="{72FDAC60-78BB-4EA7-A782-1963A28F025F}" destId="{96C5F40F-DDA6-4528-8317-865EACAD0DA1}" srcOrd="2" destOrd="0" presId="urn:microsoft.com/office/officeart/2008/layout/LinedList"/>
    <dgm:cxn modelId="{8D7E87CD-52FB-40BB-A004-1D8485437C29}" type="presParOf" srcId="{35F7E224-A947-4D9D-967C-BFD51AF7E0A2}" destId="{A9318037-6315-4A71-990B-6336EBD99524}" srcOrd="5" destOrd="0" presId="urn:microsoft.com/office/officeart/2008/layout/LinedList"/>
    <dgm:cxn modelId="{D52CBF70-03CB-47F8-BE46-199BD7E95D04}" type="presParOf" srcId="{35F7E224-A947-4D9D-967C-BFD51AF7E0A2}" destId="{BB9FFE37-AE84-4C62-8DA5-5E742A9DF332}" srcOrd="6" destOrd="0" presId="urn:microsoft.com/office/officeart/2008/layout/LinedList"/>
    <dgm:cxn modelId="{F2CA4B91-AB05-462F-9B4B-2BEBF923223F}" type="presParOf" srcId="{C1F95B5E-2E31-4B1D-B75A-BE523725B80E}" destId="{2AF601B4-1D74-431D-A2CA-035423DE073D}" srcOrd="2" destOrd="0" presId="urn:microsoft.com/office/officeart/2008/layout/LinedList"/>
    <dgm:cxn modelId="{0E906E22-FD0F-4CCF-93BD-A3FF4F6E24D7}" type="presParOf" srcId="{C1F95B5E-2E31-4B1D-B75A-BE523725B80E}" destId="{7CC49D72-1484-42FA-B66E-AA03E9CACA1D}" srcOrd="3" destOrd="0" presId="urn:microsoft.com/office/officeart/2008/layout/LinedList"/>
    <dgm:cxn modelId="{61621500-7362-4897-BADC-E0F3DE8D9671}" type="presParOf" srcId="{7CC49D72-1484-42FA-B66E-AA03E9CACA1D}" destId="{83F7DC78-FB2E-42AE-8BBA-8147DF6B5704}" srcOrd="0" destOrd="0" presId="urn:microsoft.com/office/officeart/2008/layout/LinedList"/>
    <dgm:cxn modelId="{8A84FC2F-F8FB-4DFA-9EE9-14ACE8EEBF76}" type="presParOf" srcId="{7CC49D72-1484-42FA-B66E-AA03E9CACA1D}" destId="{EE8642B2-42AD-4FE1-AA2A-655B7FF4F5F4}" srcOrd="1" destOrd="0" presId="urn:microsoft.com/office/officeart/2008/layout/LinedList"/>
    <dgm:cxn modelId="{E67AA2B7-9E57-424F-9B05-24694DCD661C}" type="presParOf" srcId="{C1F95B5E-2E31-4B1D-B75A-BE523725B80E}" destId="{9D04C36B-0DBE-4437-9B80-91EFC8460A9B}" srcOrd="4" destOrd="0" presId="urn:microsoft.com/office/officeart/2008/layout/LinedList"/>
    <dgm:cxn modelId="{CE27B35B-F07C-410C-8C65-B9F129C345A6}" type="presParOf" srcId="{C1F95B5E-2E31-4B1D-B75A-BE523725B80E}" destId="{F75D72DC-7CC6-4D51-8F76-DF31B776D31A}" srcOrd="5" destOrd="0" presId="urn:microsoft.com/office/officeart/2008/layout/LinedList"/>
    <dgm:cxn modelId="{AAFC1454-34CD-4E01-8337-255F4DA3141B}" type="presParOf" srcId="{F75D72DC-7CC6-4D51-8F76-DF31B776D31A}" destId="{7957FE83-64FA-4F0E-92B0-27EE10BE0852}" srcOrd="0" destOrd="0" presId="urn:microsoft.com/office/officeart/2008/layout/LinedList"/>
    <dgm:cxn modelId="{2474C479-50C7-42D0-A26F-30A2F590985A}" type="presParOf" srcId="{F75D72DC-7CC6-4D51-8F76-DF31B776D31A}" destId="{971A92F4-E354-441D-A7A0-667FD6DC811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52CF4F-5086-4C48-9B86-A8EEE663CEF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C677D7E-023C-4717-A258-4047F55750F9}">
      <dgm:prSet/>
      <dgm:spPr/>
      <dgm:t>
        <a:bodyPr/>
        <a:lstStyle/>
        <a:p>
          <a:r>
            <a:rPr lang="en-US"/>
            <a:t>Budget/Leverage</a:t>
          </a:r>
        </a:p>
      </dgm:t>
    </dgm:pt>
    <dgm:pt modelId="{9D68AC11-52E8-46AA-8428-D3F5D3C09ECC}" type="parTrans" cxnId="{71541D83-07DC-4B27-B4EC-9899E4B4641F}">
      <dgm:prSet/>
      <dgm:spPr/>
      <dgm:t>
        <a:bodyPr/>
        <a:lstStyle/>
        <a:p>
          <a:endParaRPr lang="en-US"/>
        </a:p>
      </dgm:t>
    </dgm:pt>
    <dgm:pt modelId="{40EBF459-3824-4754-93F6-0BFBBEA0463F}" type="sibTrans" cxnId="{71541D83-07DC-4B27-B4EC-9899E4B4641F}">
      <dgm:prSet/>
      <dgm:spPr/>
      <dgm:t>
        <a:bodyPr/>
        <a:lstStyle/>
        <a:p>
          <a:endParaRPr lang="en-US"/>
        </a:p>
      </dgm:t>
    </dgm:pt>
    <dgm:pt modelId="{11EF187F-9E7B-4B87-89EE-A9AAE7176001}">
      <dgm:prSet/>
      <dgm:spPr/>
      <dgm:t>
        <a:bodyPr/>
        <a:lstStyle/>
        <a:p>
          <a:r>
            <a:rPr lang="en-US"/>
            <a:t>Need</a:t>
          </a:r>
        </a:p>
      </dgm:t>
    </dgm:pt>
    <dgm:pt modelId="{AC2C33A5-25A2-4B40-9BE0-911CF47582E2}" type="parTrans" cxnId="{D0088DA2-33B5-44E9-9AF6-A801D373128E}">
      <dgm:prSet/>
      <dgm:spPr/>
      <dgm:t>
        <a:bodyPr/>
        <a:lstStyle/>
        <a:p>
          <a:endParaRPr lang="en-US"/>
        </a:p>
      </dgm:t>
    </dgm:pt>
    <dgm:pt modelId="{0C892AA5-493D-46E5-8440-C8AE692BD3F1}" type="sibTrans" cxnId="{D0088DA2-33B5-44E9-9AF6-A801D373128E}">
      <dgm:prSet/>
      <dgm:spPr/>
      <dgm:t>
        <a:bodyPr/>
        <a:lstStyle/>
        <a:p>
          <a:endParaRPr lang="en-US"/>
        </a:p>
      </dgm:t>
    </dgm:pt>
    <dgm:pt modelId="{7A099BBD-E179-4EC7-AAC1-147F24A56E7C}">
      <dgm:prSet/>
      <dgm:spPr/>
      <dgm:t>
        <a:bodyPr/>
        <a:lstStyle/>
        <a:p>
          <a:r>
            <a:rPr lang="en-US"/>
            <a:t>Capacity</a:t>
          </a:r>
        </a:p>
      </dgm:t>
    </dgm:pt>
    <dgm:pt modelId="{FAFD6D9D-41F4-4848-BCE8-C7FD069F7662}" type="parTrans" cxnId="{3FDD45B7-ED76-4682-B9E5-158AC96721F0}">
      <dgm:prSet/>
      <dgm:spPr/>
      <dgm:t>
        <a:bodyPr/>
        <a:lstStyle/>
        <a:p>
          <a:endParaRPr lang="en-US"/>
        </a:p>
      </dgm:t>
    </dgm:pt>
    <dgm:pt modelId="{52F9A212-5695-4D1E-86F6-F0B6D666A50E}" type="sibTrans" cxnId="{3FDD45B7-ED76-4682-B9E5-158AC96721F0}">
      <dgm:prSet/>
      <dgm:spPr/>
      <dgm:t>
        <a:bodyPr/>
        <a:lstStyle/>
        <a:p>
          <a:endParaRPr lang="en-US"/>
        </a:p>
      </dgm:t>
    </dgm:pt>
    <dgm:pt modelId="{6F189EF6-C77F-44F6-8F26-3256158E3916}">
      <dgm:prSet/>
      <dgm:spPr/>
      <dgm:t>
        <a:bodyPr/>
        <a:lstStyle/>
        <a:p>
          <a:r>
            <a:rPr lang="en-US"/>
            <a:t>Planning</a:t>
          </a:r>
        </a:p>
      </dgm:t>
    </dgm:pt>
    <dgm:pt modelId="{7BD69B23-A24B-4C49-9EE2-1CBFFBB34336}" type="parTrans" cxnId="{A08A155F-D2CA-45E3-BB91-563B10F32639}">
      <dgm:prSet/>
      <dgm:spPr/>
      <dgm:t>
        <a:bodyPr/>
        <a:lstStyle/>
        <a:p>
          <a:endParaRPr lang="en-US"/>
        </a:p>
      </dgm:t>
    </dgm:pt>
    <dgm:pt modelId="{BBA31C81-35F8-454E-8AF8-A60656801FF4}" type="sibTrans" cxnId="{A08A155F-D2CA-45E3-BB91-563B10F32639}">
      <dgm:prSet/>
      <dgm:spPr/>
      <dgm:t>
        <a:bodyPr/>
        <a:lstStyle/>
        <a:p>
          <a:endParaRPr lang="en-US"/>
        </a:p>
      </dgm:t>
    </dgm:pt>
    <dgm:pt modelId="{1059590D-DDA2-4E4C-AE84-B07C24730DA5}" type="pres">
      <dgm:prSet presAssocID="{E452CF4F-5086-4C48-9B86-A8EEE663CEF6}" presName="linear" presStyleCnt="0">
        <dgm:presLayoutVars>
          <dgm:animLvl val="lvl"/>
          <dgm:resizeHandles val="exact"/>
        </dgm:presLayoutVars>
      </dgm:prSet>
      <dgm:spPr/>
    </dgm:pt>
    <dgm:pt modelId="{69E838C6-943A-4A76-A69C-5E949EB82DCC}" type="pres">
      <dgm:prSet presAssocID="{2C677D7E-023C-4717-A258-4047F55750F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52D309D-C2DF-429C-BE4A-50B4DC54F44E}" type="pres">
      <dgm:prSet presAssocID="{40EBF459-3824-4754-93F6-0BFBBEA0463F}" presName="spacer" presStyleCnt="0"/>
      <dgm:spPr/>
    </dgm:pt>
    <dgm:pt modelId="{330B031E-5723-4BC2-B490-68A411DD1618}" type="pres">
      <dgm:prSet presAssocID="{11EF187F-9E7B-4B87-89EE-A9AAE717600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30C999A-D5D1-4BC7-94CD-6C63E30F6ACC}" type="pres">
      <dgm:prSet presAssocID="{0C892AA5-493D-46E5-8440-C8AE692BD3F1}" presName="spacer" presStyleCnt="0"/>
      <dgm:spPr/>
    </dgm:pt>
    <dgm:pt modelId="{84B2656B-E18F-4041-B694-A2B73845ACA9}" type="pres">
      <dgm:prSet presAssocID="{7A099BBD-E179-4EC7-AAC1-147F24A56E7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4AA7384-F00E-4B23-BCBC-A083FBE35E6A}" type="pres">
      <dgm:prSet presAssocID="{52F9A212-5695-4D1E-86F6-F0B6D666A50E}" presName="spacer" presStyleCnt="0"/>
      <dgm:spPr/>
    </dgm:pt>
    <dgm:pt modelId="{7C113DB0-FE17-48FD-AAA9-97E611A55461}" type="pres">
      <dgm:prSet presAssocID="{6F189EF6-C77F-44F6-8F26-3256158E391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FC66E06-F81D-4EAE-93F6-229156C1627D}" type="presOf" srcId="{7A099BBD-E179-4EC7-AAC1-147F24A56E7C}" destId="{84B2656B-E18F-4041-B694-A2B73845ACA9}" srcOrd="0" destOrd="0" presId="urn:microsoft.com/office/officeart/2005/8/layout/vList2"/>
    <dgm:cxn modelId="{D585802B-91FD-4D07-AAB6-9709759D6359}" type="presOf" srcId="{6F189EF6-C77F-44F6-8F26-3256158E3916}" destId="{7C113DB0-FE17-48FD-AAA9-97E611A55461}" srcOrd="0" destOrd="0" presId="urn:microsoft.com/office/officeart/2005/8/layout/vList2"/>
    <dgm:cxn modelId="{0B31A42C-662F-4617-8F77-A260D3620AB2}" type="presOf" srcId="{2C677D7E-023C-4717-A258-4047F55750F9}" destId="{69E838C6-943A-4A76-A69C-5E949EB82DCC}" srcOrd="0" destOrd="0" presId="urn:microsoft.com/office/officeart/2005/8/layout/vList2"/>
    <dgm:cxn modelId="{A08A155F-D2CA-45E3-BB91-563B10F32639}" srcId="{E452CF4F-5086-4C48-9B86-A8EEE663CEF6}" destId="{6F189EF6-C77F-44F6-8F26-3256158E3916}" srcOrd="3" destOrd="0" parTransId="{7BD69B23-A24B-4C49-9EE2-1CBFFBB34336}" sibTransId="{BBA31C81-35F8-454E-8AF8-A60656801FF4}"/>
    <dgm:cxn modelId="{71541D83-07DC-4B27-B4EC-9899E4B4641F}" srcId="{E452CF4F-5086-4C48-9B86-A8EEE663CEF6}" destId="{2C677D7E-023C-4717-A258-4047F55750F9}" srcOrd="0" destOrd="0" parTransId="{9D68AC11-52E8-46AA-8428-D3F5D3C09ECC}" sibTransId="{40EBF459-3824-4754-93F6-0BFBBEA0463F}"/>
    <dgm:cxn modelId="{1DC4308C-C0BF-44AF-9B80-73EE2F6A2326}" type="presOf" srcId="{E452CF4F-5086-4C48-9B86-A8EEE663CEF6}" destId="{1059590D-DDA2-4E4C-AE84-B07C24730DA5}" srcOrd="0" destOrd="0" presId="urn:microsoft.com/office/officeart/2005/8/layout/vList2"/>
    <dgm:cxn modelId="{E8EB028E-344C-4BD0-B19C-ECA5CE7E54A6}" type="presOf" srcId="{11EF187F-9E7B-4B87-89EE-A9AAE7176001}" destId="{330B031E-5723-4BC2-B490-68A411DD1618}" srcOrd="0" destOrd="0" presId="urn:microsoft.com/office/officeart/2005/8/layout/vList2"/>
    <dgm:cxn modelId="{D0088DA2-33B5-44E9-9AF6-A801D373128E}" srcId="{E452CF4F-5086-4C48-9B86-A8EEE663CEF6}" destId="{11EF187F-9E7B-4B87-89EE-A9AAE7176001}" srcOrd="1" destOrd="0" parTransId="{AC2C33A5-25A2-4B40-9BE0-911CF47582E2}" sibTransId="{0C892AA5-493D-46E5-8440-C8AE692BD3F1}"/>
    <dgm:cxn modelId="{3FDD45B7-ED76-4682-B9E5-158AC96721F0}" srcId="{E452CF4F-5086-4C48-9B86-A8EEE663CEF6}" destId="{7A099BBD-E179-4EC7-AAC1-147F24A56E7C}" srcOrd="2" destOrd="0" parTransId="{FAFD6D9D-41F4-4848-BCE8-C7FD069F7662}" sibTransId="{52F9A212-5695-4D1E-86F6-F0B6D666A50E}"/>
    <dgm:cxn modelId="{1A1C798B-68D9-4A4B-A891-C8607CEB8777}" type="presParOf" srcId="{1059590D-DDA2-4E4C-AE84-B07C24730DA5}" destId="{69E838C6-943A-4A76-A69C-5E949EB82DCC}" srcOrd="0" destOrd="0" presId="urn:microsoft.com/office/officeart/2005/8/layout/vList2"/>
    <dgm:cxn modelId="{63045E35-BCC4-498E-819D-B1BBF7C01DDC}" type="presParOf" srcId="{1059590D-DDA2-4E4C-AE84-B07C24730DA5}" destId="{352D309D-C2DF-429C-BE4A-50B4DC54F44E}" srcOrd="1" destOrd="0" presId="urn:microsoft.com/office/officeart/2005/8/layout/vList2"/>
    <dgm:cxn modelId="{3BAEDB0E-1257-427D-A517-841E7204BF22}" type="presParOf" srcId="{1059590D-DDA2-4E4C-AE84-B07C24730DA5}" destId="{330B031E-5723-4BC2-B490-68A411DD1618}" srcOrd="2" destOrd="0" presId="urn:microsoft.com/office/officeart/2005/8/layout/vList2"/>
    <dgm:cxn modelId="{6DB73AC9-E549-4765-87C8-6E2D97F71F3D}" type="presParOf" srcId="{1059590D-DDA2-4E4C-AE84-B07C24730DA5}" destId="{F30C999A-D5D1-4BC7-94CD-6C63E30F6ACC}" srcOrd="3" destOrd="0" presId="urn:microsoft.com/office/officeart/2005/8/layout/vList2"/>
    <dgm:cxn modelId="{38D44180-6A57-4C33-9BD7-AAB2D62EF9D9}" type="presParOf" srcId="{1059590D-DDA2-4E4C-AE84-B07C24730DA5}" destId="{84B2656B-E18F-4041-B694-A2B73845ACA9}" srcOrd="4" destOrd="0" presId="urn:microsoft.com/office/officeart/2005/8/layout/vList2"/>
    <dgm:cxn modelId="{6F6EB62A-1B15-4ED3-A4C7-044634ECA74D}" type="presParOf" srcId="{1059590D-DDA2-4E4C-AE84-B07C24730DA5}" destId="{44AA7384-F00E-4B23-BCBC-A083FBE35E6A}" srcOrd="5" destOrd="0" presId="urn:microsoft.com/office/officeart/2005/8/layout/vList2"/>
    <dgm:cxn modelId="{32C318E3-A03D-4116-B1AC-35D3485FF5BC}" type="presParOf" srcId="{1059590D-DDA2-4E4C-AE84-B07C24730DA5}" destId="{7C113DB0-FE17-48FD-AAA9-97E611A5546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0DA55-93A2-4FF6-B0BA-A5DAE8D7B0CB}">
      <dsp:nvSpPr>
        <dsp:cNvPr id="0" name=""/>
        <dsp:cNvSpPr/>
      </dsp:nvSpPr>
      <dsp:spPr>
        <a:xfrm>
          <a:off x="0" y="39268"/>
          <a:ext cx="11146290" cy="18918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Funded with Federal HOME dollars from HUD</a:t>
          </a:r>
        </a:p>
      </dsp:txBody>
      <dsp:txXfrm>
        <a:off x="92354" y="131622"/>
        <a:ext cx="10961582" cy="1707182"/>
      </dsp:txXfrm>
    </dsp:sp>
    <dsp:sp modelId="{6CE104DF-B721-44EF-986F-8FD0CEF08133}">
      <dsp:nvSpPr>
        <dsp:cNvPr id="0" name=""/>
        <dsp:cNvSpPr/>
      </dsp:nvSpPr>
      <dsp:spPr>
        <a:xfrm>
          <a:off x="0" y="2072278"/>
          <a:ext cx="11146290" cy="1891890"/>
        </a:xfrm>
        <a:prstGeom prst="roundRect">
          <a:avLst/>
        </a:prstGeom>
        <a:solidFill>
          <a:schemeClr val="accent5">
            <a:hueOff val="4450004"/>
            <a:satOff val="18673"/>
            <a:lumOff val="-10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Not a direct beneficiary program</a:t>
          </a:r>
        </a:p>
      </dsp:txBody>
      <dsp:txXfrm>
        <a:off x="92354" y="2164632"/>
        <a:ext cx="10961582" cy="1707182"/>
      </dsp:txXfrm>
    </dsp:sp>
    <dsp:sp modelId="{E33817DC-C796-4E13-A301-3DC1B3E21FC6}">
      <dsp:nvSpPr>
        <dsp:cNvPr id="0" name=""/>
        <dsp:cNvSpPr/>
      </dsp:nvSpPr>
      <dsp:spPr>
        <a:xfrm>
          <a:off x="0" y="4105288"/>
          <a:ext cx="11146290" cy="1891890"/>
        </a:xfrm>
        <a:prstGeom prst="roundRect">
          <a:avLst/>
        </a:prstGeom>
        <a:solidFill>
          <a:schemeClr val="accent5">
            <a:hueOff val="8900008"/>
            <a:satOff val="37347"/>
            <a:lumOff val="-20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Average 10-15 grant awards per year</a:t>
          </a:r>
        </a:p>
      </dsp:txBody>
      <dsp:txXfrm>
        <a:off x="92354" y="4197642"/>
        <a:ext cx="10961582" cy="1707182"/>
      </dsp:txXfrm>
    </dsp:sp>
    <dsp:sp modelId="{8167213A-95D7-41BA-B0FD-CC7DC24EEBC3}">
      <dsp:nvSpPr>
        <dsp:cNvPr id="0" name=""/>
        <dsp:cNvSpPr/>
      </dsp:nvSpPr>
      <dsp:spPr>
        <a:xfrm>
          <a:off x="0" y="6138298"/>
          <a:ext cx="11146290" cy="1891890"/>
        </a:xfrm>
        <a:prstGeom prst="roundRect">
          <a:avLst/>
        </a:prstGeom>
        <a:solidFill>
          <a:schemeClr val="accent5">
            <a:hueOff val="13350012"/>
            <a:satOff val="56020"/>
            <a:lumOff val="-3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Awards $5-7 million statewide annually</a:t>
          </a:r>
        </a:p>
      </dsp:txBody>
      <dsp:txXfrm>
        <a:off x="92354" y="6230652"/>
        <a:ext cx="10961582" cy="1707182"/>
      </dsp:txXfrm>
    </dsp:sp>
    <dsp:sp modelId="{9736430F-857C-4A61-9493-D8E301CAE58F}">
      <dsp:nvSpPr>
        <dsp:cNvPr id="0" name=""/>
        <dsp:cNvSpPr/>
      </dsp:nvSpPr>
      <dsp:spPr>
        <a:xfrm>
          <a:off x="0" y="8171308"/>
          <a:ext cx="11146290" cy="1891890"/>
        </a:xfrm>
        <a:prstGeom prst="roundRect">
          <a:avLst/>
        </a:prstGeom>
        <a:solidFill>
          <a:schemeClr val="accent5">
            <a:hueOff val="17800016"/>
            <a:satOff val="74693"/>
            <a:lumOff val="-417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Provide Affordable Housing across the state of Georgia </a:t>
          </a:r>
        </a:p>
      </dsp:txBody>
      <dsp:txXfrm>
        <a:off x="92354" y="8263662"/>
        <a:ext cx="10961582" cy="17071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4281BC-A3CA-4E1A-8F8A-C9F732700698}">
      <dsp:nvSpPr>
        <dsp:cNvPr id="0" name=""/>
        <dsp:cNvSpPr/>
      </dsp:nvSpPr>
      <dsp:spPr>
        <a:xfrm>
          <a:off x="0" y="229564"/>
          <a:ext cx="12524018" cy="339194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New Construction of single- family homes</a:t>
          </a:r>
        </a:p>
      </dsp:txBody>
      <dsp:txXfrm>
        <a:off x="165581" y="395145"/>
        <a:ext cx="12192856" cy="3060786"/>
      </dsp:txXfrm>
    </dsp:sp>
    <dsp:sp modelId="{66E1A002-905C-4BF1-B032-8859BD2BC4AF}">
      <dsp:nvSpPr>
        <dsp:cNvPr id="0" name=""/>
        <dsp:cNvSpPr/>
      </dsp:nvSpPr>
      <dsp:spPr>
        <a:xfrm>
          <a:off x="0" y="3808713"/>
          <a:ext cx="12524018" cy="3391948"/>
        </a:xfrm>
        <a:prstGeom prst="roundRect">
          <a:avLst/>
        </a:prstGeom>
        <a:solidFill>
          <a:schemeClr val="accent5">
            <a:hueOff val="8900008"/>
            <a:satOff val="37347"/>
            <a:lumOff val="-20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Owner-Occupied Housing Rehabilitation</a:t>
          </a:r>
        </a:p>
      </dsp:txBody>
      <dsp:txXfrm>
        <a:off x="165581" y="3974294"/>
        <a:ext cx="12192856" cy="3060786"/>
      </dsp:txXfrm>
    </dsp:sp>
    <dsp:sp modelId="{E5391B3F-50DC-4A51-AE91-BDF93381B0F1}">
      <dsp:nvSpPr>
        <dsp:cNvPr id="0" name=""/>
        <dsp:cNvSpPr/>
      </dsp:nvSpPr>
      <dsp:spPr>
        <a:xfrm>
          <a:off x="0" y="7387862"/>
          <a:ext cx="12524018" cy="3391948"/>
        </a:xfrm>
        <a:prstGeom prst="roundRect">
          <a:avLst/>
        </a:prstGeom>
        <a:solidFill>
          <a:schemeClr val="accent5">
            <a:hueOff val="17800016"/>
            <a:satOff val="74693"/>
            <a:lumOff val="-417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Resource Center for residents across the state seeking housing assistance.</a:t>
          </a:r>
        </a:p>
      </dsp:txBody>
      <dsp:txXfrm>
        <a:off x="165581" y="7553443"/>
        <a:ext cx="12192856" cy="30607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075067-372A-4A14-8A6E-08C236D1C9A9}">
      <dsp:nvSpPr>
        <dsp:cNvPr id="0" name=""/>
        <dsp:cNvSpPr/>
      </dsp:nvSpPr>
      <dsp:spPr>
        <a:xfrm>
          <a:off x="0" y="1883843"/>
          <a:ext cx="21025723" cy="1521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Local Governments</a:t>
          </a:r>
        </a:p>
      </dsp:txBody>
      <dsp:txXfrm>
        <a:off x="74249" y="1958092"/>
        <a:ext cx="20877225" cy="1372502"/>
      </dsp:txXfrm>
    </dsp:sp>
    <dsp:sp modelId="{975733FD-104D-4AAC-A24B-ADD0B70F661F}">
      <dsp:nvSpPr>
        <dsp:cNvPr id="0" name=""/>
        <dsp:cNvSpPr/>
      </dsp:nvSpPr>
      <dsp:spPr>
        <a:xfrm>
          <a:off x="0" y="3592044"/>
          <a:ext cx="21025723" cy="1521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Public Housing Authorities</a:t>
          </a:r>
        </a:p>
      </dsp:txBody>
      <dsp:txXfrm>
        <a:off x="74249" y="3666293"/>
        <a:ext cx="20877225" cy="1372502"/>
      </dsp:txXfrm>
    </dsp:sp>
    <dsp:sp modelId="{7CFA36F1-7A90-40C6-B445-8C857DC8AFFB}">
      <dsp:nvSpPr>
        <dsp:cNvPr id="0" name=""/>
        <dsp:cNvSpPr/>
      </dsp:nvSpPr>
      <dsp:spPr>
        <a:xfrm>
          <a:off x="0" y="5300243"/>
          <a:ext cx="21025723" cy="1521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Nonprofits</a:t>
          </a:r>
        </a:p>
      </dsp:txBody>
      <dsp:txXfrm>
        <a:off x="74249" y="5374492"/>
        <a:ext cx="20877225" cy="13725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C500A-7EC8-4D14-B27C-BBEC50C4069A}">
      <dsp:nvSpPr>
        <dsp:cNvPr id="0" name=""/>
        <dsp:cNvSpPr/>
      </dsp:nvSpPr>
      <dsp:spPr>
        <a:xfrm>
          <a:off x="0" y="816318"/>
          <a:ext cx="13153618" cy="126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1D6303-C282-49BA-9687-B709FA6E922F}">
      <dsp:nvSpPr>
        <dsp:cNvPr id="0" name=""/>
        <dsp:cNvSpPr/>
      </dsp:nvSpPr>
      <dsp:spPr>
        <a:xfrm>
          <a:off x="657680" y="78318"/>
          <a:ext cx="9207533" cy="1476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023" tIns="0" rIns="348023" bIns="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Total awarded this year- $7,000,0000 </a:t>
          </a:r>
        </a:p>
      </dsp:txBody>
      <dsp:txXfrm>
        <a:off x="729732" y="150370"/>
        <a:ext cx="9063429" cy="1331896"/>
      </dsp:txXfrm>
    </dsp:sp>
    <dsp:sp modelId="{207D5042-BA56-4787-81E7-5457C3B700C6}">
      <dsp:nvSpPr>
        <dsp:cNvPr id="0" name=""/>
        <dsp:cNvSpPr/>
      </dsp:nvSpPr>
      <dsp:spPr>
        <a:xfrm>
          <a:off x="0" y="3084319"/>
          <a:ext cx="13153618" cy="126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536"/>
              <a:satOff val="38447"/>
              <a:lumOff val="35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5F0DFF-902E-4C33-839D-C4B25F2153EC}">
      <dsp:nvSpPr>
        <dsp:cNvPr id="0" name=""/>
        <dsp:cNvSpPr/>
      </dsp:nvSpPr>
      <dsp:spPr>
        <a:xfrm>
          <a:off x="680805" y="2282821"/>
          <a:ext cx="9207533" cy="1476000"/>
        </a:xfrm>
        <a:prstGeom prst="roundRect">
          <a:avLst/>
        </a:prstGeom>
        <a:solidFill>
          <a:schemeClr val="accent2">
            <a:hueOff val="-97536"/>
            <a:satOff val="38447"/>
            <a:lumOff val="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023" tIns="0" rIns="348023" bIns="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15 Awards</a:t>
          </a:r>
        </a:p>
      </dsp:txBody>
      <dsp:txXfrm>
        <a:off x="752857" y="2354873"/>
        <a:ext cx="9063429" cy="1331896"/>
      </dsp:txXfrm>
    </dsp:sp>
    <dsp:sp modelId="{5DDB4970-D942-44E3-BACD-A32830407FF3}">
      <dsp:nvSpPr>
        <dsp:cNvPr id="0" name=""/>
        <dsp:cNvSpPr/>
      </dsp:nvSpPr>
      <dsp:spPr>
        <a:xfrm>
          <a:off x="0" y="5352319"/>
          <a:ext cx="13153618" cy="3622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95072"/>
              <a:satOff val="76894"/>
              <a:lumOff val="70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0867" tIns="1041400" rIns="1020867" bIns="355600" numCol="1" spcCol="1270" anchor="t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17 local governments</a:t>
          </a:r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/>
            <a:t>6 Nonprofits </a:t>
          </a:r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5000" kern="1200" dirty="0"/>
        </a:p>
      </dsp:txBody>
      <dsp:txXfrm>
        <a:off x="0" y="5352319"/>
        <a:ext cx="13153618" cy="3622500"/>
      </dsp:txXfrm>
    </dsp:sp>
    <dsp:sp modelId="{A80EB747-D3B4-42EC-B635-9881FD89D929}">
      <dsp:nvSpPr>
        <dsp:cNvPr id="0" name=""/>
        <dsp:cNvSpPr/>
      </dsp:nvSpPr>
      <dsp:spPr>
        <a:xfrm>
          <a:off x="657680" y="4614319"/>
          <a:ext cx="9207533" cy="1476000"/>
        </a:xfrm>
        <a:prstGeom prst="roundRect">
          <a:avLst/>
        </a:prstGeom>
        <a:solidFill>
          <a:schemeClr val="accent2">
            <a:hueOff val="-195072"/>
            <a:satOff val="76894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023" tIns="0" rIns="348023" bIns="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23  Applicants included: </a:t>
          </a:r>
        </a:p>
      </dsp:txBody>
      <dsp:txXfrm>
        <a:off x="729732" y="4686371"/>
        <a:ext cx="9063429" cy="13318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0965F3-CDA9-4AD2-89D1-20D262339D07}">
      <dsp:nvSpPr>
        <dsp:cNvPr id="0" name=""/>
        <dsp:cNvSpPr/>
      </dsp:nvSpPr>
      <dsp:spPr>
        <a:xfrm>
          <a:off x="0" y="4249"/>
          <a:ext cx="210257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E6971A-A61C-4563-91F9-5B8533F3205C}">
      <dsp:nvSpPr>
        <dsp:cNvPr id="0" name=""/>
        <dsp:cNvSpPr/>
      </dsp:nvSpPr>
      <dsp:spPr>
        <a:xfrm>
          <a:off x="0" y="4249"/>
          <a:ext cx="4205144" cy="2898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t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/>
            <a:t>Two Application Forms:</a:t>
          </a:r>
        </a:p>
      </dsp:txBody>
      <dsp:txXfrm>
        <a:off x="0" y="4249"/>
        <a:ext cx="4205144" cy="2898059"/>
      </dsp:txXfrm>
    </dsp:sp>
    <dsp:sp modelId="{BB8718DA-46B3-4D26-A741-096E2E3200AD}">
      <dsp:nvSpPr>
        <dsp:cNvPr id="0" name=""/>
        <dsp:cNvSpPr/>
      </dsp:nvSpPr>
      <dsp:spPr>
        <a:xfrm>
          <a:off x="4520530" y="71606"/>
          <a:ext cx="16505192" cy="1347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/>
            <a:t>Owner-Occupied Housing Rehabilitation</a:t>
          </a:r>
        </a:p>
      </dsp:txBody>
      <dsp:txXfrm>
        <a:off x="4520530" y="71606"/>
        <a:ext cx="16505192" cy="1347144"/>
      </dsp:txXfrm>
    </dsp:sp>
    <dsp:sp modelId="{6C3202DE-57AC-4643-BB55-F47E76C944C1}">
      <dsp:nvSpPr>
        <dsp:cNvPr id="0" name=""/>
        <dsp:cNvSpPr/>
      </dsp:nvSpPr>
      <dsp:spPr>
        <a:xfrm>
          <a:off x="4205144" y="1418751"/>
          <a:ext cx="168205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7D9E80-C4D1-4155-B9C7-1CEF469F740E}">
      <dsp:nvSpPr>
        <dsp:cNvPr id="0" name=""/>
        <dsp:cNvSpPr/>
      </dsp:nvSpPr>
      <dsp:spPr>
        <a:xfrm>
          <a:off x="4520530" y="1486108"/>
          <a:ext cx="16505192" cy="1347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Single-Family New Construction for Homeownership</a:t>
          </a:r>
        </a:p>
      </dsp:txBody>
      <dsp:txXfrm>
        <a:off x="4520530" y="1486108"/>
        <a:ext cx="16505192" cy="1347144"/>
      </dsp:txXfrm>
    </dsp:sp>
    <dsp:sp modelId="{A9318037-6315-4A71-990B-6336EBD99524}">
      <dsp:nvSpPr>
        <dsp:cNvPr id="0" name=""/>
        <dsp:cNvSpPr/>
      </dsp:nvSpPr>
      <dsp:spPr>
        <a:xfrm>
          <a:off x="4205144" y="2833253"/>
          <a:ext cx="168205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F601B4-1D74-431D-A2CA-035423DE073D}">
      <dsp:nvSpPr>
        <dsp:cNvPr id="0" name=""/>
        <dsp:cNvSpPr/>
      </dsp:nvSpPr>
      <dsp:spPr>
        <a:xfrm>
          <a:off x="0" y="2902308"/>
          <a:ext cx="210257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F7DC78-FB2E-42AE-8BBA-8147DF6B5704}">
      <dsp:nvSpPr>
        <dsp:cNvPr id="0" name=""/>
        <dsp:cNvSpPr/>
      </dsp:nvSpPr>
      <dsp:spPr>
        <a:xfrm>
          <a:off x="0" y="2902308"/>
          <a:ext cx="21025723" cy="2898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/>
            <a:t>Applicants may apply for both but only one will be selected</a:t>
          </a:r>
        </a:p>
      </dsp:txBody>
      <dsp:txXfrm>
        <a:off x="0" y="2902308"/>
        <a:ext cx="21025723" cy="2898059"/>
      </dsp:txXfrm>
    </dsp:sp>
    <dsp:sp modelId="{9D04C36B-0DBE-4437-9B80-91EFC8460A9B}">
      <dsp:nvSpPr>
        <dsp:cNvPr id="0" name=""/>
        <dsp:cNvSpPr/>
      </dsp:nvSpPr>
      <dsp:spPr>
        <a:xfrm>
          <a:off x="0" y="5800367"/>
          <a:ext cx="210257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57FE83-64FA-4F0E-92B0-27EE10BE0852}">
      <dsp:nvSpPr>
        <dsp:cNvPr id="0" name=""/>
        <dsp:cNvSpPr/>
      </dsp:nvSpPr>
      <dsp:spPr>
        <a:xfrm>
          <a:off x="0" y="5800367"/>
          <a:ext cx="21025723" cy="2898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Submit the application form and attachments by email</a:t>
          </a:r>
        </a:p>
      </dsp:txBody>
      <dsp:txXfrm>
        <a:off x="0" y="5800367"/>
        <a:ext cx="21025723" cy="28980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838C6-943A-4A76-A69C-5E949EB82DCC}">
      <dsp:nvSpPr>
        <dsp:cNvPr id="0" name=""/>
        <dsp:cNvSpPr/>
      </dsp:nvSpPr>
      <dsp:spPr>
        <a:xfrm>
          <a:off x="0" y="1635663"/>
          <a:ext cx="13153618" cy="1521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Budget/Leverage</a:t>
          </a:r>
        </a:p>
      </dsp:txBody>
      <dsp:txXfrm>
        <a:off x="74249" y="1709912"/>
        <a:ext cx="13005120" cy="1372502"/>
      </dsp:txXfrm>
    </dsp:sp>
    <dsp:sp modelId="{330B031E-5723-4BC2-B490-68A411DD1618}">
      <dsp:nvSpPr>
        <dsp:cNvPr id="0" name=""/>
        <dsp:cNvSpPr/>
      </dsp:nvSpPr>
      <dsp:spPr>
        <a:xfrm>
          <a:off x="0" y="3343863"/>
          <a:ext cx="13153618" cy="1521000"/>
        </a:xfrm>
        <a:prstGeom prst="roundRect">
          <a:avLst/>
        </a:prstGeom>
        <a:solidFill>
          <a:schemeClr val="accent2">
            <a:hueOff val="-65024"/>
            <a:satOff val="25631"/>
            <a:lumOff val="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Need</a:t>
          </a:r>
        </a:p>
      </dsp:txBody>
      <dsp:txXfrm>
        <a:off x="74249" y="3418112"/>
        <a:ext cx="13005120" cy="1372502"/>
      </dsp:txXfrm>
    </dsp:sp>
    <dsp:sp modelId="{84B2656B-E18F-4041-B694-A2B73845ACA9}">
      <dsp:nvSpPr>
        <dsp:cNvPr id="0" name=""/>
        <dsp:cNvSpPr/>
      </dsp:nvSpPr>
      <dsp:spPr>
        <a:xfrm>
          <a:off x="0" y="5052063"/>
          <a:ext cx="13153618" cy="1521000"/>
        </a:xfrm>
        <a:prstGeom prst="roundRect">
          <a:avLst/>
        </a:prstGeom>
        <a:solidFill>
          <a:schemeClr val="accent2">
            <a:hueOff val="-130048"/>
            <a:satOff val="51263"/>
            <a:lumOff val="47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Capacity</a:t>
          </a:r>
        </a:p>
      </dsp:txBody>
      <dsp:txXfrm>
        <a:off x="74249" y="5126312"/>
        <a:ext cx="13005120" cy="1372502"/>
      </dsp:txXfrm>
    </dsp:sp>
    <dsp:sp modelId="{7C113DB0-FE17-48FD-AAA9-97E611A55461}">
      <dsp:nvSpPr>
        <dsp:cNvPr id="0" name=""/>
        <dsp:cNvSpPr/>
      </dsp:nvSpPr>
      <dsp:spPr>
        <a:xfrm>
          <a:off x="0" y="6760263"/>
          <a:ext cx="13153618" cy="1521000"/>
        </a:xfrm>
        <a:prstGeom prst="roundRect">
          <a:avLst/>
        </a:prstGeom>
        <a:solidFill>
          <a:schemeClr val="accent2">
            <a:hueOff val="-195072"/>
            <a:satOff val="76894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Planning</a:t>
          </a:r>
        </a:p>
      </dsp:txBody>
      <dsp:txXfrm>
        <a:off x="74249" y="6834512"/>
        <a:ext cx="13005120" cy="1372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unito Light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unito Light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uni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unito Light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Nunito Light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Nunito Light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Nunito Light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Nunito Light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Nunito Light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233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172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469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495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789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766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 userDrawn="1"/>
        </p:nvGrpSpPr>
        <p:grpSpPr>
          <a:xfrm rot="10800000">
            <a:off x="-24964" y="10969126"/>
            <a:ext cx="24535152" cy="4304369"/>
            <a:chOff x="0" y="-156114"/>
            <a:chExt cx="24535152" cy="4304369"/>
          </a:xfrm>
        </p:grpSpPr>
        <p:sp>
          <p:nvSpPr>
            <p:cNvPr id="50" name="Freeform 49"/>
            <p:cNvSpPr>
              <a:spLocks noChangeArrowheads="1"/>
            </p:cNvSpPr>
            <p:nvPr/>
          </p:nvSpPr>
          <p:spPr bwMode="auto">
            <a:xfrm>
              <a:off x="23378291" y="2431564"/>
              <a:ext cx="1134322" cy="1716691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51" name="Freeform 50"/>
            <p:cNvSpPr>
              <a:spLocks noChangeArrowheads="1"/>
            </p:cNvSpPr>
            <p:nvPr/>
          </p:nvSpPr>
          <p:spPr bwMode="auto">
            <a:xfrm>
              <a:off x="23079221" y="-88970"/>
              <a:ext cx="1455931" cy="423306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52" name="Freeform 51"/>
            <p:cNvSpPr>
              <a:spLocks noChangeArrowheads="1"/>
            </p:cNvSpPr>
            <p:nvPr/>
          </p:nvSpPr>
          <p:spPr bwMode="auto">
            <a:xfrm>
              <a:off x="20776620" y="-88970"/>
              <a:ext cx="2646748" cy="423306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53" name="Freeform 52"/>
            <p:cNvSpPr>
              <a:spLocks noChangeArrowheads="1"/>
            </p:cNvSpPr>
            <p:nvPr/>
          </p:nvSpPr>
          <p:spPr bwMode="auto">
            <a:xfrm>
              <a:off x="20420243" y="-88970"/>
              <a:ext cx="3003125" cy="423306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54" name="Freeform 53"/>
            <p:cNvSpPr>
              <a:spLocks noChangeArrowheads="1"/>
            </p:cNvSpPr>
            <p:nvPr/>
          </p:nvSpPr>
          <p:spPr bwMode="auto">
            <a:xfrm>
              <a:off x="17677877" y="-88971"/>
              <a:ext cx="2785824" cy="3142198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55" name="Freeform 54"/>
            <p:cNvSpPr>
              <a:spLocks noChangeArrowheads="1"/>
            </p:cNvSpPr>
            <p:nvPr/>
          </p:nvSpPr>
          <p:spPr bwMode="auto">
            <a:xfrm>
              <a:off x="17608342" y="-88971"/>
              <a:ext cx="2168684" cy="1925303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56" name="Freeform 55"/>
            <p:cNvSpPr>
              <a:spLocks noChangeArrowheads="1"/>
            </p:cNvSpPr>
            <p:nvPr/>
          </p:nvSpPr>
          <p:spPr bwMode="auto">
            <a:xfrm>
              <a:off x="14888518" y="-88734"/>
              <a:ext cx="2811899" cy="1925303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57" name="Freeform 56"/>
            <p:cNvSpPr>
              <a:spLocks noChangeArrowheads="1"/>
            </p:cNvSpPr>
            <p:nvPr/>
          </p:nvSpPr>
          <p:spPr bwMode="auto">
            <a:xfrm>
              <a:off x="13589856" y="-88970"/>
              <a:ext cx="4137447" cy="3520308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58" name="Freeform 57"/>
            <p:cNvSpPr>
              <a:spLocks noChangeArrowheads="1"/>
            </p:cNvSpPr>
            <p:nvPr/>
          </p:nvSpPr>
          <p:spPr bwMode="auto">
            <a:xfrm>
              <a:off x="11104147" y="-111272"/>
              <a:ext cx="4346058" cy="3520308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59" name="Freeform 58"/>
            <p:cNvSpPr>
              <a:spLocks noChangeArrowheads="1"/>
            </p:cNvSpPr>
            <p:nvPr/>
          </p:nvSpPr>
          <p:spPr bwMode="auto">
            <a:xfrm>
              <a:off x="9793019" y="-88970"/>
              <a:ext cx="369415" cy="195571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0" name="Freeform 13"/>
            <p:cNvSpPr>
              <a:spLocks noChangeArrowheads="1"/>
            </p:cNvSpPr>
            <p:nvPr/>
          </p:nvSpPr>
          <p:spPr bwMode="auto">
            <a:xfrm>
              <a:off x="9698211" y="-88970"/>
              <a:ext cx="225996" cy="195571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1" name="Freeform 14"/>
            <p:cNvSpPr>
              <a:spLocks noChangeArrowheads="1"/>
            </p:cNvSpPr>
            <p:nvPr/>
          </p:nvSpPr>
          <p:spPr bwMode="auto">
            <a:xfrm>
              <a:off x="8502000" y="61758"/>
              <a:ext cx="2646751" cy="2259950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2" name="Freeform 15"/>
            <p:cNvSpPr>
              <a:spLocks noChangeArrowheads="1"/>
            </p:cNvSpPr>
            <p:nvPr/>
          </p:nvSpPr>
          <p:spPr bwMode="auto">
            <a:xfrm>
              <a:off x="6821130" y="61996"/>
              <a:ext cx="2985743" cy="2259950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3" name="Freeform 16"/>
            <p:cNvSpPr>
              <a:spLocks noChangeArrowheads="1"/>
            </p:cNvSpPr>
            <p:nvPr/>
          </p:nvSpPr>
          <p:spPr bwMode="auto">
            <a:xfrm>
              <a:off x="6829814" y="-88970"/>
              <a:ext cx="2985743" cy="808366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4" name="Freeform 17"/>
            <p:cNvSpPr>
              <a:spLocks noChangeArrowheads="1"/>
            </p:cNvSpPr>
            <p:nvPr/>
          </p:nvSpPr>
          <p:spPr bwMode="auto">
            <a:xfrm>
              <a:off x="5975275" y="-88970"/>
              <a:ext cx="943094" cy="808366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5" name="Freeform 18"/>
            <p:cNvSpPr>
              <a:spLocks noChangeArrowheads="1"/>
            </p:cNvSpPr>
            <p:nvPr/>
          </p:nvSpPr>
          <p:spPr bwMode="auto">
            <a:xfrm>
              <a:off x="5608571" y="674793"/>
              <a:ext cx="2916204" cy="1642810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6" name="Freeform 19"/>
            <p:cNvSpPr>
              <a:spLocks noChangeArrowheads="1"/>
            </p:cNvSpPr>
            <p:nvPr/>
          </p:nvSpPr>
          <p:spPr bwMode="auto">
            <a:xfrm>
              <a:off x="5092201" y="-155877"/>
              <a:ext cx="1760153" cy="2112184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7" name="Freeform 20"/>
            <p:cNvSpPr>
              <a:spLocks noChangeArrowheads="1"/>
            </p:cNvSpPr>
            <p:nvPr/>
          </p:nvSpPr>
          <p:spPr bwMode="auto">
            <a:xfrm>
              <a:off x="443059" y="190760"/>
              <a:ext cx="5232654" cy="2977052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8" name="Freeform 21"/>
            <p:cNvSpPr>
              <a:spLocks noChangeArrowheads="1"/>
            </p:cNvSpPr>
            <p:nvPr/>
          </p:nvSpPr>
          <p:spPr bwMode="auto">
            <a:xfrm>
              <a:off x="1264131" y="-156113"/>
              <a:ext cx="4393864" cy="2112184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9" name="Freeform 22"/>
            <p:cNvSpPr>
              <a:spLocks noChangeArrowheads="1"/>
            </p:cNvSpPr>
            <p:nvPr/>
          </p:nvSpPr>
          <p:spPr bwMode="auto">
            <a:xfrm>
              <a:off x="1264131" y="-133574"/>
              <a:ext cx="921364" cy="369415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70" name="Freeform 23"/>
            <p:cNvSpPr>
              <a:spLocks noChangeArrowheads="1"/>
            </p:cNvSpPr>
            <p:nvPr/>
          </p:nvSpPr>
          <p:spPr bwMode="auto">
            <a:xfrm>
              <a:off x="734484" y="-133574"/>
              <a:ext cx="621488" cy="369415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71" name="Freeform 24"/>
            <p:cNvSpPr>
              <a:spLocks noChangeArrowheads="1"/>
            </p:cNvSpPr>
            <p:nvPr/>
          </p:nvSpPr>
          <p:spPr bwMode="auto">
            <a:xfrm>
              <a:off x="0" y="885559"/>
              <a:ext cx="447642" cy="2259950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72" name="Freeform 25"/>
            <p:cNvSpPr>
              <a:spLocks noChangeArrowheads="1"/>
            </p:cNvSpPr>
            <p:nvPr/>
          </p:nvSpPr>
          <p:spPr bwMode="auto">
            <a:xfrm>
              <a:off x="0" y="-156114"/>
              <a:ext cx="1286433" cy="3342117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73" name="Freeform 26"/>
            <p:cNvSpPr>
              <a:spLocks noChangeArrowheads="1"/>
            </p:cNvSpPr>
            <p:nvPr/>
          </p:nvSpPr>
          <p:spPr bwMode="auto">
            <a:xfrm>
              <a:off x="8462804" y="1591817"/>
              <a:ext cx="6988462" cy="1786231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74" name="Freeform 12"/>
            <p:cNvSpPr>
              <a:spLocks noChangeArrowheads="1"/>
            </p:cNvSpPr>
            <p:nvPr/>
          </p:nvSpPr>
          <p:spPr bwMode="auto">
            <a:xfrm>
              <a:off x="9776123" y="-125128"/>
              <a:ext cx="2307757" cy="1734076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1D3F431-7229-4586-9308-70494B95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24850" cy="2651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8A2AF0-8544-4962-8CD0-4D3519F0A9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6400" y="4253795"/>
            <a:ext cx="21024850" cy="66126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736512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Brea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3905212" y="1952726"/>
            <a:ext cx="8420998" cy="8420998"/>
          </a:xfrm>
          <a:custGeom>
            <a:avLst/>
            <a:gdLst>
              <a:gd name="connsiteX0" fmla="*/ 1794805 w 3589610"/>
              <a:gd name="connsiteY0" fmla="*/ 0 h 3589610"/>
              <a:gd name="connsiteX1" fmla="*/ 3589610 w 3589610"/>
              <a:gd name="connsiteY1" fmla="*/ 1794805 h 3589610"/>
              <a:gd name="connsiteX2" fmla="*/ 1794805 w 3589610"/>
              <a:gd name="connsiteY2" fmla="*/ 3589610 h 3589610"/>
              <a:gd name="connsiteX3" fmla="*/ 0 w 3589610"/>
              <a:gd name="connsiteY3" fmla="*/ 1794805 h 3589610"/>
              <a:gd name="connsiteX4" fmla="*/ 1794805 w 3589610"/>
              <a:gd name="connsiteY4" fmla="*/ 0 h 358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9610" h="3589610">
                <a:moveTo>
                  <a:pt x="1794805" y="0"/>
                </a:moveTo>
                <a:cubicBezTo>
                  <a:pt x="2786048" y="0"/>
                  <a:pt x="3589610" y="803562"/>
                  <a:pt x="3589610" y="1794805"/>
                </a:cubicBezTo>
                <a:cubicBezTo>
                  <a:pt x="3589610" y="2786048"/>
                  <a:pt x="2786048" y="3589610"/>
                  <a:pt x="1794805" y="3589610"/>
                </a:cubicBezTo>
                <a:cubicBezTo>
                  <a:pt x="803562" y="3589610"/>
                  <a:pt x="0" y="2786048"/>
                  <a:pt x="0" y="1794805"/>
                </a:cubicBezTo>
                <a:cubicBezTo>
                  <a:pt x="0" y="803562"/>
                  <a:pt x="803562" y="0"/>
                  <a:pt x="179480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tx2"/>
                </a:solidFill>
                <a:latin typeface="Nunito Light" charset="0"/>
                <a:ea typeface="Nunito Light" charset="0"/>
                <a:cs typeface="Nunito Light" charset="0"/>
              </a:defRPr>
            </a:lvl1pPr>
          </a:lstStyle>
          <a:p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-23446" y="10974729"/>
            <a:ext cx="24535152" cy="4304369"/>
            <a:chOff x="0" y="-156114"/>
            <a:chExt cx="24535152" cy="4304369"/>
          </a:xfrm>
        </p:grpSpPr>
        <p:sp>
          <p:nvSpPr>
            <p:cNvPr id="6" name="Freeform 5"/>
            <p:cNvSpPr>
              <a:spLocks noChangeArrowheads="1"/>
            </p:cNvSpPr>
            <p:nvPr/>
          </p:nvSpPr>
          <p:spPr bwMode="auto">
            <a:xfrm>
              <a:off x="23378291" y="2431564"/>
              <a:ext cx="1134322" cy="1716691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23079221" y="-88970"/>
              <a:ext cx="1455931" cy="423306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8" name="Freeform 7"/>
            <p:cNvSpPr>
              <a:spLocks noChangeArrowheads="1"/>
            </p:cNvSpPr>
            <p:nvPr/>
          </p:nvSpPr>
          <p:spPr bwMode="auto">
            <a:xfrm>
              <a:off x="20776620" y="-88970"/>
              <a:ext cx="2646748" cy="423306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9" name="Freeform 8"/>
            <p:cNvSpPr>
              <a:spLocks noChangeArrowheads="1"/>
            </p:cNvSpPr>
            <p:nvPr/>
          </p:nvSpPr>
          <p:spPr bwMode="auto">
            <a:xfrm>
              <a:off x="20420243" y="-88970"/>
              <a:ext cx="3003125" cy="423306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17677877" y="-88971"/>
              <a:ext cx="2785824" cy="3142198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1" name="Freeform 10"/>
            <p:cNvSpPr>
              <a:spLocks noChangeArrowheads="1"/>
            </p:cNvSpPr>
            <p:nvPr/>
          </p:nvSpPr>
          <p:spPr bwMode="auto">
            <a:xfrm>
              <a:off x="17608342" y="-88971"/>
              <a:ext cx="2168684" cy="1925303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2" name="Freeform 11"/>
            <p:cNvSpPr>
              <a:spLocks noChangeArrowheads="1"/>
            </p:cNvSpPr>
            <p:nvPr/>
          </p:nvSpPr>
          <p:spPr bwMode="auto">
            <a:xfrm>
              <a:off x="14888518" y="-88734"/>
              <a:ext cx="2811899" cy="1925303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13589856" y="-88970"/>
              <a:ext cx="4137447" cy="3520308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4" name="Freeform 13"/>
            <p:cNvSpPr>
              <a:spLocks noChangeArrowheads="1"/>
            </p:cNvSpPr>
            <p:nvPr/>
          </p:nvSpPr>
          <p:spPr bwMode="auto">
            <a:xfrm>
              <a:off x="11104147" y="-111272"/>
              <a:ext cx="4346058" cy="3520308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5" name="Freeform 14"/>
            <p:cNvSpPr>
              <a:spLocks noChangeArrowheads="1"/>
            </p:cNvSpPr>
            <p:nvPr/>
          </p:nvSpPr>
          <p:spPr bwMode="auto">
            <a:xfrm>
              <a:off x="9793019" y="-88970"/>
              <a:ext cx="369415" cy="195571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6" name="Freeform 13"/>
            <p:cNvSpPr>
              <a:spLocks noChangeArrowheads="1"/>
            </p:cNvSpPr>
            <p:nvPr/>
          </p:nvSpPr>
          <p:spPr bwMode="auto">
            <a:xfrm>
              <a:off x="9698211" y="-88970"/>
              <a:ext cx="225996" cy="195571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7" name="Freeform 14"/>
            <p:cNvSpPr>
              <a:spLocks noChangeArrowheads="1"/>
            </p:cNvSpPr>
            <p:nvPr/>
          </p:nvSpPr>
          <p:spPr bwMode="auto">
            <a:xfrm>
              <a:off x="8502000" y="61758"/>
              <a:ext cx="2646751" cy="2259950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8" name="Freeform 15"/>
            <p:cNvSpPr>
              <a:spLocks noChangeArrowheads="1"/>
            </p:cNvSpPr>
            <p:nvPr/>
          </p:nvSpPr>
          <p:spPr bwMode="auto">
            <a:xfrm>
              <a:off x="6821130" y="61996"/>
              <a:ext cx="2985743" cy="2259950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9" name="Freeform 16"/>
            <p:cNvSpPr>
              <a:spLocks noChangeArrowheads="1"/>
            </p:cNvSpPr>
            <p:nvPr/>
          </p:nvSpPr>
          <p:spPr bwMode="auto">
            <a:xfrm>
              <a:off x="6829814" y="-88970"/>
              <a:ext cx="2985743" cy="808366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0" name="Freeform 17"/>
            <p:cNvSpPr>
              <a:spLocks noChangeArrowheads="1"/>
            </p:cNvSpPr>
            <p:nvPr/>
          </p:nvSpPr>
          <p:spPr bwMode="auto">
            <a:xfrm>
              <a:off x="5975275" y="-88970"/>
              <a:ext cx="943094" cy="808366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1" name="Freeform 18"/>
            <p:cNvSpPr>
              <a:spLocks noChangeArrowheads="1"/>
            </p:cNvSpPr>
            <p:nvPr/>
          </p:nvSpPr>
          <p:spPr bwMode="auto">
            <a:xfrm>
              <a:off x="5608571" y="674793"/>
              <a:ext cx="2916204" cy="1642810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2" name="Freeform 19"/>
            <p:cNvSpPr>
              <a:spLocks noChangeArrowheads="1"/>
            </p:cNvSpPr>
            <p:nvPr/>
          </p:nvSpPr>
          <p:spPr bwMode="auto">
            <a:xfrm>
              <a:off x="5092201" y="-155877"/>
              <a:ext cx="1760153" cy="2112184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3" name="Freeform 20"/>
            <p:cNvSpPr>
              <a:spLocks noChangeArrowheads="1"/>
            </p:cNvSpPr>
            <p:nvPr/>
          </p:nvSpPr>
          <p:spPr bwMode="auto">
            <a:xfrm>
              <a:off x="443059" y="190760"/>
              <a:ext cx="5232654" cy="2977052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4" name="Freeform 21"/>
            <p:cNvSpPr>
              <a:spLocks noChangeArrowheads="1"/>
            </p:cNvSpPr>
            <p:nvPr/>
          </p:nvSpPr>
          <p:spPr bwMode="auto">
            <a:xfrm>
              <a:off x="1264131" y="-156113"/>
              <a:ext cx="4393864" cy="2112184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5" name="Freeform 22"/>
            <p:cNvSpPr>
              <a:spLocks noChangeArrowheads="1"/>
            </p:cNvSpPr>
            <p:nvPr/>
          </p:nvSpPr>
          <p:spPr bwMode="auto">
            <a:xfrm>
              <a:off x="1264131" y="-133574"/>
              <a:ext cx="921364" cy="369415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6" name="Freeform 23"/>
            <p:cNvSpPr>
              <a:spLocks noChangeArrowheads="1"/>
            </p:cNvSpPr>
            <p:nvPr/>
          </p:nvSpPr>
          <p:spPr bwMode="auto">
            <a:xfrm>
              <a:off x="734484" y="-133574"/>
              <a:ext cx="621488" cy="369415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7" name="Freeform 24"/>
            <p:cNvSpPr>
              <a:spLocks noChangeArrowheads="1"/>
            </p:cNvSpPr>
            <p:nvPr/>
          </p:nvSpPr>
          <p:spPr bwMode="auto">
            <a:xfrm>
              <a:off x="0" y="885559"/>
              <a:ext cx="447642" cy="2259950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8" name="Freeform 25"/>
            <p:cNvSpPr>
              <a:spLocks noChangeArrowheads="1"/>
            </p:cNvSpPr>
            <p:nvPr/>
          </p:nvSpPr>
          <p:spPr bwMode="auto">
            <a:xfrm>
              <a:off x="0" y="-156114"/>
              <a:ext cx="1286433" cy="3342117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9" name="Freeform 26"/>
            <p:cNvSpPr>
              <a:spLocks noChangeArrowheads="1"/>
            </p:cNvSpPr>
            <p:nvPr/>
          </p:nvSpPr>
          <p:spPr bwMode="auto">
            <a:xfrm>
              <a:off x="8462804" y="1591817"/>
              <a:ext cx="6988462" cy="1786231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30" name="Freeform 12"/>
            <p:cNvSpPr>
              <a:spLocks noChangeArrowheads="1"/>
            </p:cNvSpPr>
            <p:nvPr/>
          </p:nvSpPr>
          <p:spPr bwMode="auto">
            <a:xfrm>
              <a:off x="9776123" y="-125128"/>
              <a:ext cx="2307757" cy="1734076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44D81-4D57-43C1-AA9A-0F7D08D9B6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33475" y="2330450"/>
            <a:ext cx="11295063" cy="7853363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1947180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 rot="10800000">
            <a:off x="-23446" y="10974729"/>
            <a:ext cx="24535152" cy="4304369"/>
            <a:chOff x="0" y="-156114"/>
            <a:chExt cx="24535152" cy="4304369"/>
          </a:xfrm>
        </p:grpSpPr>
        <p:sp>
          <p:nvSpPr>
            <p:cNvPr id="3" name="Freeform 2"/>
            <p:cNvSpPr>
              <a:spLocks noChangeArrowheads="1"/>
            </p:cNvSpPr>
            <p:nvPr/>
          </p:nvSpPr>
          <p:spPr bwMode="auto">
            <a:xfrm>
              <a:off x="23378291" y="2431564"/>
              <a:ext cx="1134322" cy="1716691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4" name="Freeform 3"/>
            <p:cNvSpPr>
              <a:spLocks noChangeArrowheads="1"/>
            </p:cNvSpPr>
            <p:nvPr/>
          </p:nvSpPr>
          <p:spPr bwMode="auto">
            <a:xfrm>
              <a:off x="23079221" y="-88970"/>
              <a:ext cx="1455931" cy="423306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5" name="Freeform 4"/>
            <p:cNvSpPr>
              <a:spLocks noChangeArrowheads="1"/>
            </p:cNvSpPr>
            <p:nvPr/>
          </p:nvSpPr>
          <p:spPr bwMode="auto">
            <a:xfrm>
              <a:off x="20776620" y="-88970"/>
              <a:ext cx="2646748" cy="423306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" name="Freeform 5"/>
            <p:cNvSpPr>
              <a:spLocks noChangeArrowheads="1"/>
            </p:cNvSpPr>
            <p:nvPr/>
          </p:nvSpPr>
          <p:spPr bwMode="auto">
            <a:xfrm>
              <a:off x="20420243" y="-88970"/>
              <a:ext cx="3003125" cy="423306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17677877" y="-88971"/>
              <a:ext cx="2785824" cy="3142198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8" name="Freeform 7"/>
            <p:cNvSpPr>
              <a:spLocks noChangeArrowheads="1"/>
            </p:cNvSpPr>
            <p:nvPr/>
          </p:nvSpPr>
          <p:spPr bwMode="auto">
            <a:xfrm>
              <a:off x="17608342" y="-88971"/>
              <a:ext cx="2168684" cy="1925303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9" name="Freeform 8"/>
            <p:cNvSpPr>
              <a:spLocks noChangeArrowheads="1"/>
            </p:cNvSpPr>
            <p:nvPr/>
          </p:nvSpPr>
          <p:spPr bwMode="auto">
            <a:xfrm>
              <a:off x="14888518" y="-88734"/>
              <a:ext cx="2811899" cy="1925303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13589856" y="-88970"/>
              <a:ext cx="4137447" cy="3520308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1" name="Freeform 10"/>
            <p:cNvSpPr>
              <a:spLocks noChangeArrowheads="1"/>
            </p:cNvSpPr>
            <p:nvPr/>
          </p:nvSpPr>
          <p:spPr bwMode="auto">
            <a:xfrm>
              <a:off x="11104147" y="-111272"/>
              <a:ext cx="4346058" cy="3520308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2" name="Freeform 11"/>
            <p:cNvSpPr>
              <a:spLocks noChangeArrowheads="1"/>
            </p:cNvSpPr>
            <p:nvPr/>
          </p:nvSpPr>
          <p:spPr bwMode="auto">
            <a:xfrm>
              <a:off x="9793019" y="-88970"/>
              <a:ext cx="369415" cy="195571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3" name="Freeform 13"/>
            <p:cNvSpPr>
              <a:spLocks noChangeArrowheads="1"/>
            </p:cNvSpPr>
            <p:nvPr/>
          </p:nvSpPr>
          <p:spPr bwMode="auto">
            <a:xfrm>
              <a:off x="9698211" y="-88970"/>
              <a:ext cx="225996" cy="195571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4" name="Freeform 14"/>
            <p:cNvSpPr>
              <a:spLocks noChangeArrowheads="1"/>
            </p:cNvSpPr>
            <p:nvPr/>
          </p:nvSpPr>
          <p:spPr bwMode="auto">
            <a:xfrm>
              <a:off x="8502000" y="61758"/>
              <a:ext cx="2646751" cy="2259950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5" name="Freeform 15"/>
            <p:cNvSpPr>
              <a:spLocks noChangeArrowheads="1"/>
            </p:cNvSpPr>
            <p:nvPr/>
          </p:nvSpPr>
          <p:spPr bwMode="auto">
            <a:xfrm>
              <a:off x="6821130" y="61996"/>
              <a:ext cx="2985743" cy="2259950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6" name="Freeform 16"/>
            <p:cNvSpPr>
              <a:spLocks noChangeArrowheads="1"/>
            </p:cNvSpPr>
            <p:nvPr/>
          </p:nvSpPr>
          <p:spPr bwMode="auto">
            <a:xfrm>
              <a:off x="6829814" y="-88970"/>
              <a:ext cx="2985743" cy="808366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7" name="Freeform 17"/>
            <p:cNvSpPr>
              <a:spLocks noChangeArrowheads="1"/>
            </p:cNvSpPr>
            <p:nvPr/>
          </p:nvSpPr>
          <p:spPr bwMode="auto">
            <a:xfrm>
              <a:off x="5975275" y="-88970"/>
              <a:ext cx="943094" cy="808366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8" name="Freeform 18"/>
            <p:cNvSpPr>
              <a:spLocks noChangeArrowheads="1"/>
            </p:cNvSpPr>
            <p:nvPr/>
          </p:nvSpPr>
          <p:spPr bwMode="auto">
            <a:xfrm>
              <a:off x="5608571" y="674793"/>
              <a:ext cx="2916204" cy="1642810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9" name="Freeform 19"/>
            <p:cNvSpPr>
              <a:spLocks noChangeArrowheads="1"/>
            </p:cNvSpPr>
            <p:nvPr/>
          </p:nvSpPr>
          <p:spPr bwMode="auto">
            <a:xfrm>
              <a:off x="5092201" y="-155877"/>
              <a:ext cx="1760153" cy="2112184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0" name="Freeform 20"/>
            <p:cNvSpPr>
              <a:spLocks noChangeArrowheads="1"/>
            </p:cNvSpPr>
            <p:nvPr/>
          </p:nvSpPr>
          <p:spPr bwMode="auto">
            <a:xfrm>
              <a:off x="443059" y="190760"/>
              <a:ext cx="5232654" cy="2977052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1" name="Freeform 21"/>
            <p:cNvSpPr>
              <a:spLocks noChangeArrowheads="1"/>
            </p:cNvSpPr>
            <p:nvPr/>
          </p:nvSpPr>
          <p:spPr bwMode="auto">
            <a:xfrm>
              <a:off x="1264131" y="-156113"/>
              <a:ext cx="4393864" cy="2112184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2" name="Freeform 22"/>
            <p:cNvSpPr>
              <a:spLocks noChangeArrowheads="1"/>
            </p:cNvSpPr>
            <p:nvPr/>
          </p:nvSpPr>
          <p:spPr bwMode="auto">
            <a:xfrm>
              <a:off x="1264131" y="-133574"/>
              <a:ext cx="921364" cy="369415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3" name="Freeform 23"/>
            <p:cNvSpPr>
              <a:spLocks noChangeArrowheads="1"/>
            </p:cNvSpPr>
            <p:nvPr/>
          </p:nvSpPr>
          <p:spPr bwMode="auto">
            <a:xfrm>
              <a:off x="734484" y="-133574"/>
              <a:ext cx="621488" cy="369415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4" name="Freeform 24"/>
            <p:cNvSpPr>
              <a:spLocks noChangeArrowheads="1"/>
            </p:cNvSpPr>
            <p:nvPr/>
          </p:nvSpPr>
          <p:spPr bwMode="auto">
            <a:xfrm>
              <a:off x="0" y="885559"/>
              <a:ext cx="447642" cy="2259950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5" name="Freeform 25"/>
            <p:cNvSpPr>
              <a:spLocks noChangeArrowheads="1"/>
            </p:cNvSpPr>
            <p:nvPr/>
          </p:nvSpPr>
          <p:spPr bwMode="auto">
            <a:xfrm>
              <a:off x="0" y="-156114"/>
              <a:ext cx="1286433" cy="3342117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6" name="Freeform 26"/>
            <p:cNvSpPr>
              <a:spLocks noChangeArrowheads="1"/>
            </p:cNvSpPr>
            <p:nvPr/>
          </p:nvSpPr>
          <p:spPr bwMode="auto">
            <a:xfrm>
              <a:off x="8462804" y="1591817"/>
              <a:ext cx="6988462" cy="1786231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7" name="Freeform 12"/>
            <p:cNvSpPr>
              <a:spLocks noChangeArrowheads="1"/>
            </p:cNvSpPr>
            <p:nvPr/>
          </p:nvSpPr>
          <p:spPr bwMode="auto">
            <a:xfrm>
              <a:off x="9776123" y="-125128"/>
              <a:ext cx="2307757" cy="1734076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</p:grp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433F070C-0166-4804-B505-59E6B3ED79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3600" y="3370263"/>
            <a:ext cx="9430871" cy="67913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5BD95895-EA7A-4967-BD15-639BF6D806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729597" y="3338393"/>
            <a:ext cx="9430871" cy="688975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9E891065-A820-498C-8FF0-5BF7C34C0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24850" cy="202721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 rot="10800000">
            <a:off x="-23446" y="10974729"/>
            <a:ext cx="24535152" cy="4304369"/>
            <a:chOff x="0" y="-156114"/>
            <a:chExt cx="24535152" cy="4304369"/>
          </a:xfrm>
        </p:grpSpPr>
        <p:sp>
          <p:nvSpPr>
            <p:cNvPr id="3" name="Freeform 2"/>
            <p:cNvSpPr>
              <a:spLocks noChangeArrowheads="1"/>
            </p:cNvSpPr>
            <p:nvPr/>
          </p:nvSpPr>
          <p:spPr bwMode="auto">
            <a:xfrm>
              <a:off x="23378291" y="2431564"/>
              <a:ext cx="1134322" cy="1716691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4" name="Freeform 3"/>
            <p:cNvSpPr>
              <a:spLocks noChangeArrowheads="1"/>
            </p:cNvSpPr>
            <p:nvPr/>
          </p:nvSpPr>
          <p:spPr bwMode="auto">
            <a:xfrm>
              <a:off x="23079221" y="-88970"/>
              <a:ext cx="1455931" cy="423306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5" name="Freeform 4"/>
            <p:cNvSpPr>
              <a:spLocks noChangeArrowheads="1"/>
            </p:cNvSpPr>
            <p:nvPr/>
          </p:nvSpPr>
          <p:spPr bwMode="auto">
            <a:xfrm>
              <a:off x="20776620" y="-88970"/>
              <a:ext cx="2646748" cy="423306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" name="Freeform 5"/>
            <p:cNvSpPr>
              <a:spLocks noChangeArrowheads="1"/>
            </p:cNvSpPr>
            <p:nvPr/>
          </p:nvSpPr>
          <p:spPr bwMode="auto">
            <a:xfrm>
              <a:off x="20420243" y="-88970"/>
              <a:ext cx="3003125" cy="423306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17677877" y="-88971"/>
              <a:ext cx="2785824" cy="3142198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8" name="Freeform 7"/>
            <p:cNvSpPr>
              <a:spLocks noChangeArrowheads="1"/>
            </p:cNvSpPr>
            <p:nvPr/>
          </p:nvSpPr>
          <p:spPr bwMode="auto">
            <a:xfrm>
              <a:off x="17608342" y="-88971"/>
              <a:ext cx="2168684" cy="1925303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9" name="Freeform 8"/>
            <p:cNvSpPr>
              <a:spLocks noChangeArrowheads="1"/>
            </p:cNvSpPr>
            <p:nvPr/>
          </p:nvSpPr>
          <p:spPr bwMode="auto">
            <a:xfrm>
              <a:off x="14888518" y="-88734"/>
              <a:ext cx="2811899" cy="1925303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13589856" y="-88970"/>
              <a:ext cx="4137447" cy="3520308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1" name="Freeform 10"/>
            <p:cNvSpPr>
              <a:spLocks noChangeArrowheads="1"/>
            </p:cNvSpPr>
            <p:nvPr/>
          </p:nvSpPr>
          <p:spPr bwMode="auto">
            <a:xfrm>
              <a:off x="11104147" y="-111272"/>
              <a:ext cx="4346058" cy="3520308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2" name="Freeform 11"/>
            <p:cNvSpPr>
              <a:spLocks noChangeArrowheads="1"/>
            </p:cNvSpPr>
            <p:nvPr/>
          </p:nvSpPr>
          <p:spPr bwMode="auto">
            <a:xfrm>
              <a:off x="9793019" y="-88970"/>
              <a:ext cx="369415" cy="195571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3" name="Freeform 13"/>
            <p:cNvSpPr>
              <a:spLocks noChangeArrowheads="1"/>
            </p:cNvSpPr>
            <p:nvPr/>
          </p:nvSpPr>
          <p:spPr bwMode="auto">
            <a:xfrm>
              <a:off x="9698211" y="-88970"/>
              <a:ext cx="225996" cy="195571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4" name="Freeform 14"/>
            <p:cNvSpPr>
              <a:spLocks noChangeArrowheads="1"/>
            </p:cNvSpPr>
            <p:nvPr/>
          </p:nvSpPr>
          <p:spPr bwMode="auto">
            <a:xfrm>
              <a:off x="8502000" y="61758"/>
              <a:ext cx="2646751" cy="2259950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5" name="Freeform 15"/>
            <p:cNvSpPr>
              <a:spLocks noChangeArrowheads="1"/>
            </p:cNvSpPr>
            <p:nvPr/>
          </p:nvSpPr>
          <p:spPr bwMode="auto">
            <a:xfrm>
              <a:off x="6821130" y="61996"/>
              <a:ext cx="2985743" cy="2259950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6" name="Freeform 16"/>
            <p:cNvSpPr>
              <a:spLocks noChangeArrowheads="1"/>
            </p:cNvSpPr>
            <p:nvPr/>
          </p:nvSpPr>
          <p:spPr bwMode="auto">
            <a:xfrm>
              <a:off x="6829814" y="-88970"/>
              <a:ext cx="2985743" cy="808366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7" name="Freeform 17"/>
            <p:cNvSpPr>
              <a:spLocks noChangeArrowheads="1"/>
            </p:cNvSpPr>
            <p:nvPr/>
          </p:nvSpPr>
          <p:spPr bwMode="auto">
            <a:xfrm>
              <a:off x="5975275" y="-88970"/>
              <a:ext cx="943094" cy="808366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8" name="Freeform 18"/>
            <p:cNvSpPr>
              <a:spLocks noChangeArrowheads="1"/>
            </p:cNvSpPr>
            <p:nvPr/>
          </p:nvSpPr>
          <p:spPr bwMode="auto">
            <a:xfrm>
              <a:off x="5608571" y="674793"/>
              <a:ext cx="2916204" cy="1642810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9" name="Freeform 19"/>
            <p:cNvSpPr>
              <a:spLocks noChangeArrowheads="1"/>
            </p:cNvSpPr>
            <p:nvPr/>
          </p:nvSpPr>
          <p:spPr bwMode="auto">
            <a:xfrm>
              <a:off x="5092201" y="-155877"/>
              <a:ext cx="1760153" cy="2112184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0" name="Freeform 20"/>
            <p:cNvSpPr>
              <a:spLocks noChangeArrowheads="1"/>
            </p:cNvSpPr>
            <p:nvPr/>
          </p:nvSpPr>
          <p:spPr bwMode="auto">
            <a:xfrm>
              <a:off x="443059" y="190760"/>
              <a:ext cx="5232654" cy="2977052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1" name="Freeform 21"/>
            <p:cNvSpPr>
              <a:spLocks noChangeArrowheads="1"/>
            </p:cNvSpPr>
            <p:nvPr/>
          </p:nvSpPr>
          <p:spPr bwMode="auto">
            <a:xfrm>
              <a:off x="1264131" y="-156113"/>
              <a:ext cx="4393864" cy="2112184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2" name="Freeform 22"/>
            <p:cNvSpPr>
              <a:spLocks noChangeArrowheads="1"/>
            </p:cNvSpPr>
            <p:nvPr/>
          </p:nvSpPr>
          <p:spPr bwMode="auto">
            <a:xfrm>
              <a:off x="1264131" y="-133574"/>
              <a:ext cx="921364" cy="369415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3" name="Freeform 23"/>
            <p:cNvSpPr>
              <a:spLocks noChangeArrowheads="1"/>
            </p:cNvSpPr>
            <p:nvPr/>
          </p:nvSpPr>
          <p:spPr bwMode="auto">
            <a:xfrm>
              <a:off x="734484" y="-133574"/>
              <a:ext cx="621488" cy="369415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4" name="Freeform 24"/>
            <p:cNvSpPr>
              <a:spLocks noChangeArrowheads="1"/>
            </p:cNvSpPr>
            <p:nvPr/>
          </p:nvSpPr>
          <p:spPr bwMode="auto">
            <a:xfrm>
              <a:off x="0" y="885559"/>
              <a:ext cx="447642" cy="2259950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5" name="Freeform 25"/>
            <p:cNvSpPr>
              <a:spLocks noChangeArrowheads="1"/>
            </p:cNvSpPr>
            <p:nvPr/>
          </p:nvSpPr>
          <p:spPr bwMode="auto">
            <a:xfrm>
              <a:off x="0" y="-156114"/>
              <a:ext cx="1286433" cy="3342117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6" name="Freeform 26"/>
            <p:cNvSpPr>
              <a:spLocks noChangeArrowheads="1"/>
            </p:cNvSpPr>
            <p:nvPr/>
          </p:nvSpPr>
          <p:spPr bwMode="auto">
            <a:xfrm>
              <a:off x="8462804" y="1591817"/>
              <a:ext cx="6988462" cy="1786231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7" name="Freeform 12"/>
            <p:cNvSpPr>
              <a:spLocks noChangeArrowheads="1"/>
            </p:cNvSpPr>
            <p:nvPr/>
          </p:nvSpPr>
          <p:spPr bwMode="auto">
            <a:xfrm>
              <a:off x="9776123" y="-125128"/>
              <a:ext cx="2307757" cy="1734076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</p:grp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20278F0-A7EE-4C0F-AE34-0F63E88B4D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00136" y="4075380"/>
            <a:ext cx="6669088" cy="48768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FA9BF0F8-15A7-4935-BB15-9992397DF4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306116" y="4075380"/>
            <a:ext cx="6669088" cy="48768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" name="Text Placeholder 29">
            <a:extLst>
              <a:ext uri="{FF2B5EF4-FFF2-40B4-BE49-F238E27FC236}">
                <a16:creationId xmlns:a16="http://schemas.microsoft.com/office/drawing/2014/main" id="{FBCC1BAF-5D04-4417-B1CD-ECAC832900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53126" y="4070350"/>
            <a:ext cx="6669088" cy="48768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4" name="Title 43">
            <a:extLst>
              <a:ext uri="{FF2B5EF4-FFF2-40B4-BE49-F238E27FC236}">
                <a16:creationId xmlns:a16="http://schemas.microsoft.com/office/drawing/2014/main" id="{BE037159-B21C-422F-8067-D747ABA80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24850" cy="178623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4721325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F6B2CF7-0E70-4B13-AF20-5E4E34F1911D}"/>
              </a:ext>
            </a:extLst>
          </p:cNvPr>
          <p:cNvGrpSpPr/>
          <p:nvPr userDrawn="1"/>
        </p:nvGrpSpPr>
        <p:grpSpPr>
          <a:xfrm>
            <a:off x="0" y="-1582768"/>
            <a:ext cx="24535152" cy="4304369"/>
            <a:chOff x="0" y="-156114"/>
            <a:chExt cx="24535152" cy="4304369"/>
          </a:xfrm>
        </p:grpSpPr>
        <p:sp>
          <p:nvSpPr>
            <p:cNvPr id="6" name="Freeform 130">
              <a:extLst>
                <a:ext uri="{FF2B5EF4-FFF2-40B4-BE49-F238E27FC236}">
                  <a16:creationId xmlns:a16="http://schemas.microsoft.com/office/drawing/2014/main" id="{B82AF1FE-44EB-4941-B4B4-ACE317CC5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78291" y="2431564"/>
              <a:ext cx="1134322" cy="1716691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7" name="Freeform 131">
              <a:extLst>
                <a:ext uri="{FF2B5EF4-FFF2-40B4-BE49-F238E27FC236}">
                  <a16:creationId xmlns:a16="http://schemas.microsoft.com/office/drawing/2014/main" id="{7125398F-1D77-4BF8-B489-530A4A7C2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79221" y="-88970"/>
              <a:ext cx="1455931" cy="423306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8" name="Freeform 132">
              <a:extLst>
                <a:ext uri="{FF2B5EF4-FFF2-40B4-BE49-F238E27FC236}">
                  <a16:creationId xmlns:a16="http://schemas.microsoft.com/office/drawing/2014/main" id="{B2B1DB02-886D-4A0F-9CE1-8A4F7B2E5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76620" y="-88970"/>
              <a:ext cx="2646748" cy="423306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9" name="Freeform 133">
              <a:extLst>
                <a:ext uri="{FF2B5EF4-FFF2-40B4-BE49-F238E27FC236}">
                  <a16:creationId xmlns:a16="http://schemas.microsoft.com/office/drawing/2014/main" id="{A8418F68-F582-4A55-9390-F6D4EBD8E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0243" y="-88970"/>
              <a:ext cx="3003125" cy="423306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0" name="Freeform 134">
              <a:extLst>
                <a:ext uri="{FF2B5EF4-FFF2-40B4-BE49-F238E27FC236}">
                  <a16:creationId xmlns:a16="http://schemas.microsoft.com/office/drawing/2014/main" id="{D0EFF7BC-F770-472B-B7F7-1D1C7DF6E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77877" y="-88971"/>
              <a:ext cx="2785824" cy="3142198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1" name="Freeform 135">
              <a:extLst>
                <a:ext uri="{FF2B5EF4-FFF2-40B4-BE49-F238E27FC236}">
                  <a16:creationId xmlns:a16="http://schemas.microsoft.com/office/drawing/2014/main" id="{BEAE1B10-43C6-41A7-8E03-D416B5947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8342" y="-88971"/>
              <a:ext cx="2168684" cy="1925303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2" name="Freeform 136">
              <a:extLst>
                <a:ext uri="{FF2B5EF4-FFF2-40B4-BE49-F238E27FC236}">
                  <a16:creationId xmlns:a16="http://schemas.microsoft.com/office/drawing/2014/main" id="{2F7DB26C-3002-4265-B159-766D03E29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8518" y="-88734"/>
              <a:ext cx="2811899" cy="1925303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3" name="Freeform 137">
              <a:extLst>
                <a:ext uri="{FF2B5EF4-FFF2-40B4-BE49-F238E27FC236}">
                  <a16:creationId xmlns:a16="http://schemas.microsoft.com/office/drawing/2014/main" id="{9F179140-548A-4B8E-BDD5-3C117B06B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89856" y="-88970"/>
              <a:ext cx="4137447" cy="3520308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4" name="Freeform 138">
              <a:extLst>
                <a:ext uri="{FF2B5EF4-FFF2-40B4-BE49-F238E27FC236}">
                  <a16:creationId xmlns:a16="http://schemas.microsoft.com/office/drawing/2014/main" id="{DE75C889-A6BE-458E-9CAE-FE98EDAA2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4147" y="-111272"/>
              <a:ext cx="4346058" cy="3520308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5" name="Freeform 139">
              <a:extLst>
                <a:ext uri="{FF2B5EF4-FFF2-40B4-BE49-F238E27FC236}">
                  <a16:creationId xmlns:a16="http://schemas.microsoft.com/office/drawing/2014/main" id="{A4210FCD-D640-4C61-9C9B-CBAA9468D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3019" y="-88970"/>
              <a:ext cx="369415" cy="195571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A0DCE87B-EA05-4FAD-91BF-68CEBFC00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8211" y="-88970"/>
              <a:ext cx="225996" cy="195571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BA086AAC-9471-4D18-B12D-DE49D1927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2000" y="61758"/>
              <a:ext cx="2646751" cy="2259950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F7BFB4B5-3E07-41D2-96FE-C839E3B0C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1130" y="61996"/>
              <a:ext cx="2985743" cy="2259950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AE48CFBA-CEA7-4458-B80C-8ADD0881D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9814" y="-88970"/>
              <a:ext cx="2985743" cy="808366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4DE53C89-C6CC-45BB-AE89-7E38A8796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5275" y="-88970"/>
              <a:ext cx="943094" cy="808366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A8C17C56-B994-40CA-8E34-4C4BA2CE2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571" y="674793"/>
              <a:ext cx="2916204" cy="1642810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D9F178E1-4E12-4131-8137-FA70CFD61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2201" y="-155877"/>
              <a:ext cx="1760153" cy="2112184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CF1A50DA-B598-4643-BC82-56DDBAF2B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59" y="190760"/>
              <a:ext cx="5232654" cy="2977052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FA88E0F4-4074-40A2-8693-121174ECF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131" y="-156113"/>
              <a:ext cx="4393864" cy="2112184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BBAD1DA1-0212-472A-9628-2D03BFE2F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131" y="-133574"/>
              <a:ext cx="921364" cy="369415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1ABB5E29-FB15-4561-9CEF-662445AA3D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484" y="-133574"/>
              <a:ext cx="621488" cy="369415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8AFBACE4-8F13-4A5A-8025-09011D0EB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85559"/>
              <a:ext cx="447642" cy="2259950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33E713D7-97F2-4482-B4F2-BD32A3419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156114"/>
              <a:ext cx="1286433" cy="3342117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ECB4D932-3189-4141-9BEC-0A7906A85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2804" y="1591817"/>
              <a:ext cx="6988462" cy="1786231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20CE6FFA-BB60-49C0-9697-CCC0C4323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6123" y="-125128"/>
              <a:ext cx="2307757" cy="1734076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96C360B4-A474-4EF0-90E8-A21611A12F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0178" y="9347444"/>
            <a:ext cx="7897294" cy="2890514"/>
          </a:xfrm>
          <a:prstGeom prst="rect">
            <a:avLst/>
          </a:prstGeom>
        </p:spPr>
      </p:pic>
      <p:sp>
        <p:nvSpPr>
          <p:cNvPr id="32" name="Title 31">
            <a:extLst>
              <a:ext uri="{FF2B5EF4-FFF2-40B4-BE49-F238E27FC236}">
                <a16:creationId xmlns:a16="http://schemas.microsoft.com/office/drawing/2014/main" id="{CC6C8EDB-C95F-43D9-AFE6-0532D2407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455" y="5705459"/>
            <a:ext cx="21024850" cy="1642810"/>
          </a:xfrm>
          <a:prstGeom prst="rect">
            <a:avLst/>
          </a:prstGeom>
        </p:spPr>
        <p:txBody>
          <a:bodyPr anchor="b"/>
          <a:lstStyle>
            <a:lvl1pPr algn="ctr">
              <a:defRPr sz="8800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42CB7C0B-9645-4344-A430-CB3F6622CB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50213" y="7477125"/>
            <a:ext cx="7897812" cy="968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+mn-lt"/>
              </a:defRPr>
            </a:lvl1pPr>
            <a:lvl2pPr>
              <a:defRPr sz="3600">
                <a:latin typeface="+mn-lt"/>
              </a:defRPr>
            </a:lvl2pPr>
            <a:lvl3pPr>
              <a:defRPr sz="3200">
                <a:latin typeface="+mn-lt"/>
              </a:defRPr>
            </a:lvl3pPr>
            <a:lvl4pPr>
              <a:defRPr sz="2800">
                <a:latin typeface="+mn-lt"/>
              </a:defRPr>
            </a:lvl4pPr>
            <a:lvl5pPr>
              <a:defRPr sz="2800">
                <a:latin typeface="+mn-lt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32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 userDrawn="1"/>
        </p:nvGrpSpPr>
        <p:grpSpPr>
          <a:xfrm rot="10800000">
            <a:off x="-24964" y="10969126"/>
            <a:ext cx="24535152" cy="4304369"/>
            <a:chOff x="0" y="-156114"/>
            <a:chExt cx="24535152" cy="4304369"/>
          </a:xfrm>
        </p:grpSpPr>
        <p:sp>
          <p:nvSpPr>
            <p:cNvPr id="50" name="Freeform 49"/>
            <p:cNvSpPr>
              <a:spLocks noChangeArrowheads="1"/>
            </p:cNvSpPr>
            <p:nvPr/>
          </p:nvSpPr>
          <p:spPr bwMode="auto">
            <a:xfrm>
              <a:off x="23378291" y="2431564"/>
              <a:ext cx="1134322" cy="1716691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51" name="Freeform 50"/>
            <p:cNvSpPr>
              <a:spLocks noChangeArrowheads="1"/>
            </p:cNvSpPr>
            <p:nvPr/>
          </p:nvSpPr>
          <p:spPr bwMode="auto">
            <a:xfrm>
              <a:off x="23079221" y="-88970"/>
              <a:ext cx="1455931" cy="423306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52" name="Freeform 51"/>
            <p:cNvSpPr>
              <a:spLocks noChangeArrowheads="1"/>
            </p:cNvSpPr>
            <p:nvPr/>
          </p:nvSpPr>
          <p:spPr bwMode="auto">
            <a:xfrm>
              <a:off x="20776620" y="-88970"/>
              <a:ext cx="2646748" cy="423306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53" name="Freeform 52"/>
            <p:cNvSpPr>
              <a:spLocks noChangeArrowheads="1"/>
            </p:cNvSpPr>
            <p:nvPr/>
          </p:nvSpPr>
          <p:spPr bwMode="auto">
            <a:xfrm>
              <a:off x="20420243" y="-88970"/>
              <a:ext cx="3003125" cy="423306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54" name="Freeform 53"/>
            <p:cNvSpPr>
              <a:spLocks noChangeArrowheads="1"/>
            </p:cNvSpPr>
            <p:nvPr/>
          </p:nvSpPr>
          <p:spPr bwMode="auto">
            <a:xfrm>
              <a:off x="17677877" y="-88971"/>
              <a:ext cx="2785824" cy="3142198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55" name="Freeform 54"/>
            <p:cNvSpPr>
              <a:spLocks noChangeArrowheads="1"/>
            </p:cNvSpPr>
            <p:nvPr/>
          </p:nvSpPr>
          <p:spPr bwMode="auto">
            <a:xfrm>
              <a:off x="17608342" y="-88971"/>
              <a:ext cx="2168684" cy="1925303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56" name="Freeform 55"/>
            <p:cNvSpPr>
              <a:spLocks noChangeArrowheads="1"/>
            </p:cNvSpPr>
            <p:nvPr/>
          </p:nvSpPr>
          <p:spPr bwMode="auto">
            <a:xfrm>
              <a:off x="14888518" y="-88734"/>
              <a:ext cx="2811899" cy="1925303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57" name="Freeform 56"/>
            <p:cNvSpPr>
              <a:spLocks noChangeArrowheads="1"/>
            </p:cNvSpPr>
            <p:nvPr/>
          </p:nvSpPr>
          <p:spPr bwMode="auto">
            <a:xfrm>
              <a:off x="13589856" y="-88970"/>
              <a:ext cx="4137447" cy="3520308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58" name="Freeform 57"/>
            <p:cNvSpPr>
              <a:spLocks noChangeArrowheads="1"/>
            </p:cNvSpPr>
            <p:nvPr/>
          </p:nvSpPr>
          <p:spPr bwMode="auto">
            <a:xfrm>
              <a:off x="11104147" y="-111272"/>
              <a:ext cx="4346058" cy="3520308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59" name="Freeform 58"/>
            <p:cNvSpPr>
              <a:spLocks noChangeArrowheads="1"/>
            </p:cNvSpPr>
            <p:nvPr/>
          </p:nvSpPr>
          <p:spPr bwMode="auto">
            <a:xfrm>
              <a:off x="9793019" y="-88970"/>
              <a:ext cx="369415" cy="195571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0" name="Freeform 13"/>
            <p:cNvSpPr>
              <a:spLocks noChangeArrowheads="1"/>
            </p:cNvSpPr>
            <p:nvPr/>
          </p:nvSpPr>
          <p:spPr bwMode="auto">
            <a:xfrm>
              <a:off x="9698211" y="-88970"/>
              <a:ext cx="225996" cy="195571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1" name="Freeform 14"/>
            <p:cNvSpPr>
              <a:spLocks noChangeArrowheads="1"/>
            </p:cNvSpPr>
            <p:nvPr/>
          </p:nvSpPr>
          <p:spPr bwMode="auto">
            <a:xfrm>
              <a:off x="8502000" y="61758"/>
              <a:ext cx="2646751" cy="2259950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2" name="Freeform 15"/>
            <p:cNvSpPr>
              <a:spLocks noChangeArrowheads="1"/>
            </p:cNvSpPr>
            <p:nvPr/>
          </p:nvSpPr>
          <p:spPr bwMode="auto">
            <a:xfrm>
              <a:off x="6821130" y="61996"/>
              <a:ext cx="2985743" cy="2259950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3" name="Freeform 16"/>
            <p:cNvSpPr>
              <a:spLocks noChangeArrowheads="1"/>
            </p:cNvSpPr>
            <p:nvPr/>
          </p:nvSpPr>
          <p:spPr bwMode="auto">
            <a:xfrm>
              <a:off x="6829814" y="-88970"/>
              <a:ext cx="2985743" cy="808366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4" name="Freeform 17"/>
            <p:cNvSpPr>
              <a:spLocks noChangeArrowheads="1"/>
            </p:cNvSpPr>
            <p:nvPr/>
          </p:nvSpPr>
          <p:spPr bwMode="auto">
            <a:xfrm>
              <a:off x="5975275" y="-88970"/>
              <a:ext cx="943094" cy="808366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5" name="Freeform 18"/>
            <p:cNvSpPr>
              <a:spLocks noChangeArrowheads="1"/>
            </p:cNvSpPr>
            <p:nvPr/>
          </p:nvSpPr>
          <p:spPr bwMode="auto">
            <a:xfrm>
              <a:off x="5608571" y="674793"/>
              <a:ext cx="2916204" cy="1642810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6" name="Freeform 19"/>
            <p:cNvSpPr>
              <a:spLocks noChangeArrowheads="1"/>
            </p:cNvSpPr>
            <p:nvPr/>
          </p:nvSpPr>
          <p:spPr bwMode="auto">
            <a:xfrm>
              <a:off x="5092201" y="-155877"/>
              <a:ext cx="1760153" cy="2112184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7" name="Freeform 20"/>
            <p:cNvSpPr>
              <a:spLocks noChangeArrowheads="1"/>
            </p:cNvSpPr>
            <p:nvPr/>
          </p:nvSpPr>
          <p:spPr bwMode="auto">
            <a:xfrm>
              <a:off x="443059" y="190760"/>
              <a:ext cx="5232654" cy="2977052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8" name="Freeform 21"/>
            <p:cNvSpPr>
              <a:spLocks noChangeArrowheads="1"/>
            </p:cNvSpPr>
            <p:nvPr/>
          </p:nvSpPr>
          <p:spPr bwMode="auto">
            <a:xfrm>
              <a:off x="1264131" y="-156113"/>
              <a:ext cx="4393864" cy="2112184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9" name="Freeform 22"/>
            <p:cNvSpPr>
              <a:spLocks noChangeArrowheads="1"/>
            </p:cNvSpPr>
            <p:nvPr/>
          </p:nvSpPr>
          <p:spPr bwMode="auto">
            <a:xfrm>
              <a:off x="1264131" y="-133574"/>
              <a:ext cx="921364" cy="369415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70" name="Freeform 23"/>
            <p:cNvSpPr>
              <a:spLocks noChangeArrowheads="1"/>
            </p:cNvSpPr>
            <p:nvPr/>
          </p:nvSpPr>
          <p:spPr bwMode="auto">
            <a:xfrm>
              <a:off x="734484" y="-133574"/>
              <a:ext cx="621488" cy="369415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71" name="Freeform 24"/>
            <p:cNvSpPr>
              <a:spLocks noChangeArrowheads="1"/>
            </p:cNvSpPr>
            <p:nvPr/>
          </p:nvSpPr>
          <p:spPr bwMode="auto">
            <a:xfrm>
              <a:off x="0" y="885559"/>
              <a:ext cx="447642" cy="2259950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72" name="Freeform 25"/>
            <p:cNvSpPr>
              <a:spLocks noChangeArrowheads="1"/>
            </p:cNvSpPr>
            <p:nvPr/>
          </p:nvSpPr>
          <p:spPr bwMode="auto">
            <a:xfrm>
              <a:off x="0" y="-156114"/>
              <a:ext cx="1286433" cy="3342117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73" name="Freeform 26"/>
            <p:cNvSpPr>
              <a:spLocks noChangeArrowheads="1"/>
            </p:cNvSpPr>
            <p:nvPr/>
          </p:nvSpPr>
          <p:spPr bwMode="auto">
            <a:xfrm>
              <a:off x="8462804" y="1591817"/>
              <a:ext cx="6988462" cy="1786231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74" name="Freeform 12"/>
            <p:cNvSpPr>
              <a:spLocks noChangeArrowheads="1"/>
            </p:cNvSpPr>
            <p:nvPr/>
          </p:nvSpPr>
          <p:spPr bwMode="auto">
            <a:xfrm>
              <a:off x="9776123" y="-125128"/>
              <a:ext cx="2307757" cy="1734076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1D3F431-7229-4586-9308-70494B95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24850" cy="178623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180232F5-694D-43EA-856D-7584B5349FC6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3774142" y="3226551"/>
            <a:ext cx="14917737" cy="7640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077584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4054689" y="3483451"/>
            <a:ext cx="7801263" cy="650510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tx2"/>
                </a:solidFill>
                <a:latin typeface="Nunito Light" charset="0"/>
                <a:ea typeface="Nunito Light" charset="0"/>
                <a:cs typeface="Nunito Light" charset="0"/>
              </a:defRPr>
            </a:lvl1pPr>
          </a:lstStyle>
          <a:p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 rot="10800000">
            <a:off x="-23446" y="10974729"/>
            <a:ext cx="24535152" cy="4304369"/>
            <a:chOff x="0" y="-156114"/>
            <a:chExt cx="24535152" cy="4304369"/>
          </a:xfrm>
        </p:grpSpPr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23378291" y="2431564"/>
              <a:ext cx="1134322" cy="1716691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1" name="Freeform 10"/>
            <p:cNvSpPr>
              <a:spLocks noChangeArrowheads="1"/>
            </p:cNvSpPr>
            <p:nvPr/>
          </p:nvSpPr>
          <p:spPr bwMode="auto">
            <a:xfrm>
              <a:off x="23079221" y="-88970"/>
              <a:ext cx="1455931" cy="423306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2" name="Freeform 11"/>
            <p:cNvSpPr>
              <a:spLocks noChangeArrowheads="1"/>
            </p:cNvSpPr>
            <p:nvPr/>
          </p:nvSpPr>
          <p:spPr bwMode="auto">
            <a:xfrm>
              <a:off x="20776620" y="-88970"/>
              <a:ext cx="2646748" cy="423306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20420243" y="-88970"/>
              <a:ext cx="3003125" cy="423306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4" name="Freeform 13"/>
            <p:cNvSpPr>
              <a:spLocks noChangeArrowheads="1"/>
            </p:cNvSpPr>
            <p:nvPr/>
          </p:nvSpPr>
          <p:spPr bwMode="auto">
            <a:xfrm>
              <a:off x="17677877" y="-88971"/>
              <a:ext cx="2785824" cy="3142198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5" name="Freeform 14"/>
            <p:cNvSpPr>
              <a:spLocks noChangeArrowheads="1"/>
            </p:cNvSpPr>
            <p:nvPr/>
          </p:nvSpPr>
          <p:spPr bwMode="auto">
            <a:xfrm>
              <a:off x="17608342" y="-88971"/>
              <a:ext cx="2168684" cy="1925303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6" name="Freeform 15"/>
            <p:cNvSpPr>
              <a:spLocks noChangeArrowheads="1"/>
            </p:cNvSpPr>
            <p:nvPr/>
          </p:nvSpPr>
          <p:spPr bwMode="auto">
            <a:xfrm>
              <a:off x="14888518" y="-88734"/>
              <a:ext cx="2811899" cy="1925303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7" name="Freeform 16"/>
            <p:cNvSpPr>
              <a:spLocks noChangeArrowheads="1"/>
            </p:cNvSpPr>
            <p:nvPr/>
          </p:nvSpPr>
          <p:spPr bwMode="auto">
            <a:xfrm>
              <a:off x="13589856" y="-88970"/>
              <a:ext cx="4137447" cy="3520308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9" name="Freeform 18"/>
            <p:cNvSpPr>
              <a:spLocks noChangeArrowheads="1"/>
            </p:cNvSpPr>
            <p:nvPr/>
          </p:nvSpPr>
          <p:spPr bwMode="auto">
            <a:xfrm>
              <a:off x="11104147" y="-111272"/>
              <a:ext cx="4346058" cy="3520308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0" name="Freeform 19"/>
            <p:cNvSpPr>
              <a:spLocks noChangeArrowheads="1"/>
            </p:cNvSpPr>
            <p:nvPr/>
          </p:nvSpPr>
          <p:spPr bwMode="auto">
            <a:xfrm>
              <a:off x="9793019" y="-88970"/>
              <a:ext cx="369415" cy="195571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1" name="Freeform 13"/>
            <p:cNvSpPr>
              <a:spLocks noChangeArrowheads="1"/>
            </p:cNvSpPr>
            <p:nvPr/>
          </p:nvSpPr>
          <p:spPr bwMode="auto">
            <a:xfrm>
              <a:off x="9698211" y="-88970"/>
              <a:ext cx="225996" cy="195571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2" name="Freeform 14"/>
            <p:cNvSpPr>
              <a:spLocks noChangeArrowheads="1"/>
            </p:cNvSpPr>
            <p:nvPr/>
          </p:nvSpPr>
          <p:spPr bwMode="auto">
            <a:xfrm>
              <a:off x="8502000" y="61758"/>
              <a:ext cx="2646751" cy="2259950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3" name="Freeform 15"/>
            <p:cNvSpPr>
              <a:spLocks noChangeArrowheads="1"/>
            </p:cNvSpPr>
            <p:nvPr/>
          </p:nvSpPr>
          <p:spPr bwMode="auto">
            <a:xfrm>
              <a:off x="6821130" y="61996"/>
              <a:ext cx="2985743" cy="2259950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4" name="Freeform 16"/>
            <p:cNvSpPr>
              <a:spLocks noChangeArrowheads="1"/>
            </p:cNvSpPr>
            <p:nvPr/>
          </p:nvSpPr>
          <p:spPr bwMode="auto">
            <a:xfrm>
              <a:off x="6829814" y="-88970"/>
              <a:ext cx="2985743" cy="808366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5" name="Freeform 17"/>
            <p:cNvSpPr>
              <a:spLocks noChangeArrowheads="1"/>
            </p:cNvSpPr>
            <p:nvPr/>
          </p:nvSpPr>
          <p:spPr bwMode="auto">
            <a:xfrm>
              <a:off x="5975275" y="-88970"/>
              <a:ext cx="943094" cy="808366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6" name="Freeform 18"/>
            <p:cNvSpPr>
              <a:spLocks noChangeArrowheads="1"/>
            </p:cNvSpPr>
            <p:nvPr/>
          </p:nvSpPr>
          <p:spPr bwMode="auto">
            <a:xfrm>
              <a:off x="5608571" y="674793"/>
              <a:ext cx="2916204" cy="1642810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7" name="Freeform 19"/>
            <p:cNvSpPr>
              <a:spLocks noChangeArrowheads="1"/>
            </p:cNvSpPr>
            <p:nvPr/>
          </p:nvSpPr>
          <p:spPr bwMode="auto">
            <a:xfrm>
              <a:off x="5092201" y="-155877"/>
              <a:ext cx="1760153" cy="2112184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8" name="Freeform 20"/>
            <p:cNvSpPr>
              <a:spLocks noChangeArrowheads="1"/>
            </p:cNvSpPr>
            <p:nvPr/>
          </p:nvSpPr>
          <p:spPr bwMode="auto">
            <a:xfrm>
              <a:off x="443059" y="190760"/>
              <a:ext cx="5232654" cy="2977052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9" name="Freeform 21"/>
            <p:cNvSpPr>
              <a:spLocks noChangeArrowheads="1"/>
            </p:cNvSpPr>
            <p:nvPr/>
          </p:nvSpPr>
          <p:spPr bwMode="auto">
            <a:xfrm>
              <a:off x="1264131" y="-156113"/>
              <a:ext cx="4393864" cy="2112184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30" name="Freeform 22"/>
            <p:cNvSpPr>
              <a:spLocks noChangeArrowheads="1"/>
            </p:cNvSpPr>
            <p:nvPr/>
          </p:nvSpPr>
          <p:spPr bwMode="auto">
            <a:xfrm>
              <a:off x="1264131" y="-133574"/>
              <a:ext cx="921364" cy="369415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31" name="Freeform 23"/>
            <p:cNvSpPr>
              <a:spLocks noChangeArrowheads="1"/>
            </p:cNvSpPr>
            <p:nvPr/>
          </p:nvSpPr>
          <p:spPr bwMode="auto">
            <a:xfrm>
              <a:off x="734484" y="-133574"/>
              <a:ext cx="621488" cy="369415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32" name="Freeform 24"/>
            <p:cNvSpPr>
              <a:spLocks noChangeArrowheads="1"/>
            </p:cNvSpPr>
            <p:nvPr/>
          </p:nvSpPr>
          <p:spPr bwMode="auto">
            <a:xfrm>
              <a:off x="0" y="885559"/>
              <a:ext cx="447642" cy="2259950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33" name="Freeform 25"/>
            <p:cNvSpPr>
              <a:spLocks noChangeArrowheads="1"/>
            </p:cNvSpPr>
            <p:nvPr/>
          </p:nvSpPr>
          <p:spPr bwMode="auto">
            <a:xfrm>
              <a:off x="0" y="-156114"/>
              <a:ext cx="1286433" cy="3342117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34" name="Freeform 26"/>
            <p:cNvSpPr>
              <a:spLocks noChangeArrowheads="1"/>
            </p:cNvSpPr>
            <p:nvPr/>
          </p:nvSpPr>
          <p:spPr bwMode="auto">
            <a:xfrm>
              <a:off x="8462804" y="1591817"/>
              <a:ext cx="6988462" cy="1786231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35" name="Freeform 12"/>
            <p:cNvSpPr>
              <a:spLocks noChangeArrowheads="1"/>
            </p:cNvSpPr>
            <p:nvPr/>
          </p:nvSpPr>
          <p:spPr bwMode="auto">
            <a:xfrm>
              <a:off x="9776123" y="-125128"/>
              <a:ext cx="2307757" cy="1734076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C5734-18C5-4675-A795-CAA5AE6D51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20850" y="3441699"/>
            <a:ext cx="10706975" cy="654685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344EC7-929B-4DFB-8611-2C0463D89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24850" cy="188078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190758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5DB8F-4897-4AFD-BF9A-A0F5AECC8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485308"/>
            <a:ext cx="21024850" cy="2651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3300">
                <a:solidFill>
                  <a:schemeClr val="accent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B650FF-5935-4954-A918-5C5E0839FE6A}"/>
              </a:ext>
            </a:extLst>
          </p:cNvPr>
          <p:cNvSpPr/>
          <p:nvPr userDrawn="1"/>
        </p:nvSpPr>
        <p:spPr>
          <a:xfrm>
            <a:off x="15835816" y="0"/>
            <a:ext cx="8541834" cy="1371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unito Light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6CE11C-4BF4-4113-A03B-E2BA9B6D4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6158086" y="5176395"/>
            <a:ext cx="7897294" cy="2890514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285A27-C160-468C-9A65-02D9EBA023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0" y="9556937"/>
            <a:ext cx="7386637" cy="1487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n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00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770022" y="2436714"/>
            <a:ext cx="4290417" cy="762743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tx2"/>
                </a:solidFill>
                <a:latin typeface="Nunito Light" charset="0"/>
                <a:ea typeface="Nunito Light" charset="0"/>
                <a:cs typeface="Nunito Light" charset="0"/>
              </a:defRPr>
            </a:lvl1pPr>
          </a:lstStyle>
          <a:p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 rot="10800000">
            <a:off x="-23446" y="10974729"/>
            <a:ext cx="24535152" cy="4304369"/>
            <a:chOff x="0" y="-156114"/>
            <a:chExt cx="24535152" cy="4304369"/>
          </a:xfrm>
        </p:grpSpPr>
        <p:sp>
          <p:nvSpPr>
            <p:cNvPr id="5" name="Freeform 4"/>
            <p:cNvSpPr>
              <a:spLocks noChangeArrowheads="1"/>
            </p:cNvSpPr>
            <p:nvPr/>
          </p:nvSpPr>
          <p:spPr bwMode="auto">
            <a:xfrm>
              <a:off x="23378291" y="2431564"/>
              <a:ext cx="1134322" cy="1716691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" name="Freeform 5"/>
            <p:cNvSpPr>
              <a:spLocks noChangeArrowheads="1"/>
            </p:cNvSpPr>
            <p:nvPr/>
          </p:nvSpPr>
          <p:spPr bwMode="auto">
            <a:xfrm>
              <a:off x="23079221" y="-88970"/>
              <a:ext cx="1455931" cy="423306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20776620" y="-88970"/>
              <a:ext cx="2646748" cy="423306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8" name="Freeform 7"/>
            <p:cNvSpPr>
              <a:spLocks noChangeArrowheads="1"/>
            </p:cNvSpPr>
            <p:nvPr/>
          </p:nvSpPr>
          <p:spPr bwMode="auto">
            <a:xfrm>
              <a:off x="20420243" y="-88970"/>
              <a:ext cx="3003125" cy="423306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9" name="Freeform 8"/>
            <p:cNvSpPr>
              <a:spLocks noChangeArrowheads="1"/>
            </p:cNvSpPr>
            <p:nvPr/>
          </p:nvSpPr>
          <p:spPr bwMode="auto">
            <a:xfrm>
              <a:off x="17677877" y="-88971"/>
              <a:ext cx="2785824" cy="3142198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17608342" y="-88971"/>
              <a:ext cx="2168684" cy="1925303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1" name="Freeform 10"/>
            <p:cNvSpPr>
              <a:spLocks noChangeArrowheads="1"/>
            </p:cNvSpPr>
            <p:nvPr/>
          </p:nvSpPr>
          <p:spPr bwMode="auto">
            <a:xfrm>
              <a:off x="14888518" y="-88734"/>
              <a:ext cx="2811899" cy="1925303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2" name="Freeform 11"/>
            <p:cNvSpPr>
              <a:spLocks noChangeArrowheads="1"/>
            </p:cNvSpPr>
            <p:nvPr/>
          </p:nvSpPr>
          <p:spPr bwMode="auto">
            <a:xfrm>
              <a:off x="13589856" y="-88970"/>
              <a:ext cx="4137447" cy="3520308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11104147" y="-111272"/>
              <a:ext cx="4346058" cy="3520308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4" name="Freeform 13"/>
            <p:cNvSpPr>
              <a:spLocks noChangeArrowheads="1"/>
            </p:cNvSpPr>
            <p:nvPr/>
          </p:nvSpPr>
          <p:spPr bwMode="auto">
            <a:xfrm>
              <a:off x="9793019" y="-88970"/>
              <a:ext cx="369415" cy="195571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5" name="Freeform 13"/>
            <p:cNvSpPr>
              <a:spLocks noChangeArrowheads="1"/>
            </p:cNvSpPr>
            <p:nvPr/>
          </p:nvSpPr>
          <p:spPr bwMode="auto">
            <a:xfrm>
              <a:off x="9698211" y="-88970"/>
              <a:ext cx="225996" cy="195571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6" name="Freeform 14"/>
            <p:cNvSpPr>
              <a:spLocks noChangeArrowheads="1"/>
            </p:cNvSpPr>
            <p:nvPr/>
          </p:nvSpPr>
          <p:spPr bwMode="auto">
            <a:xfrm>
              <a:off x="8502000" y="61758"/>
              <a:ext cx="2646751" cy="2259950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7" name="Freeform 15"/>
            <p:cNvSpPr>
              <a:spLocks noChangeArrowheads="1"/>
            </p:cNvSpPr>
            <p:nvPr/>
          </p:nvSpPr>
          <p:spPr bwMode="auto">
            <a:xfrm>
              <a:off x="6821130" y="61996"/>
              <a:ext cx="2985743" cy="2259950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8" name="Freeform 16"/>
            <p:cNvSpPr>
              <a:spLocks noChangeArrowheads="1"/>
            </p:cNvSpPr>
            <p:nvPr/>
          </p:nvSpPr>
          <p:spPr bwMode="auto">
            <a:xfrm>
              <a:off x="6829814" y="-88970"/>
              <a:ext cx="2985743" cy="808366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9" name="Freeform 17"/>
            <p:cNvSpPr>
              <a:spLocks noChangeArrowheads="1"/>
            </p:cNvSpPr>
            <p:nvPr/>
          </p:nvSpPr>
          <p:spPr bwMode="auto">
            <a:xfrm>
              <a:off x="5975275" y="-88970"/>
              <a:ext cx="943094" cy="808366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0" name="Freeform 18"/>
            <p:cNvSpPr>
              <a:spLocks noChangeArrowheads="1"/>
            </p:cNvSpPr>
            <p:nvPr/>
          </p:nvSpPr>
          <p:spPr bwMode="auto">
            <a:xfrm>
              <a:off x="5608571" y="674793"/>
              <a:ext cx="2916204" cy="1642810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1" name="Freeform 19"/>
            <p:cNvSpPr>
              <a:spLocks noChangeArrowheads="1"/>
            </p:cNvSpPr>
            <p:nvPr/>
          </p:nvSpPr>
          <p:spPr bwMode="auto">
            <a:xfrm>
              <a:off x="5092201" y="-155877"/>
              <a:ext cx="1760153" cy="2112184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2" name="Freeform 20"/>
            <p:cNvSpPr>
              <a:spLocks noChangeArrowheads="1"/>
            </p:cNvSpPr>
            <p:nvPr/>
          </p:nvSpPr>
          <p:spPr bwMode="auto">
            <a:xfrm>
              <a:off x="443059" y="190760"/>
              <a:ext cx="5232654" cy="2977052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3" name="Freeform 21"/>
            <p:cNvSpPr>
              <a:spLocks noChangeArrowheads="1"/>
            </p:cNvSpPr>
            <p:nvPr/>
          </p:nvSpPr>
          <p:spPr bwMode="auto">
            <a:xfrm>
              <a:off x="1264131" y="-156113"/>
              <a:ext cx="4393864" cy="2112184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4" name="Freeform 22"/>
            <p:cNvSpPr>
              <a:spLocks noChangeArrowheads="1"/>
            </p:cNvSpPr>
            <p:nvPr/>
          </p:nvSpPr>
          <p:spPr bwMode="auto">
            <a:xfrm>
              <a:off x="1264131" y="-133574"/>
              <a:ext cx="921364" cy="369415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5" name="Freeform 23"/>
            <p:cNvSpPr>
              <a:spLocks noChangeArrowheads="1"/>
            </p:cNvSpPr>
            <p:nvPr/>
          </p:nvSpPr>
          <p:spPr bwMode="auto">
            <a:xfrm>
              <a:off x="734484" y="-133574"/>
              <a:ext cx="621488" cy="369415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6" name="Freeform 24"/>
            <p:cNvSpPr>
              <a:spLocks noChangeArrowheads="1"/>
            </p:cNvSpPr>
            <p:nvPr/>
          </p:nvSpPr>
          <p:spPr bwMode="auto">
            <a:xfrm>
              <a:off x="0" y="885559"/>
              <a:ext cx="447642" cy="2259950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7" name="Freeform 25"/>
            <p:cNvSpPr>
              <a:spLocks noChangeArrowheads="1"/>
            </p:cNvSpPr>
            <p:nvPr/>
          </p:nvSpPr>
          <p:spPr bwMode="auto">
            <a:xfrm>
              <a:off x="0" y="-156114"/>
              <a:ext cx="1286433" cy="3342117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8" name="Freeform 26"/>
            <p:cNvSpPr>
              <a:spLocks noChangeArrowheads="1"/>
            </p:cNvSpPr>
            <p:nvPr/>
          </p:nvSpPr>
          <p:spPr bwMode="auto">
            <a:xfrm>
              <a:off x="8462804" y="1591817"/>
              <a:ext cx="6988462" cy="1786231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9" name="Freeform 12"/>
            <p:cNvSpPr>
              <a:spLocks noChangeArrowheads="1"/>
            </p:cNvSpPr>
            <p:nvPr/>
          </p:nvSpPr>
          <p:spPr bwMode="auto">
            <a:xfrm>
              <a:off x="9776123" y="-125128"/>
              <a:ext cx="2307757" cy="1734076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</p:grp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C7626E8-95E4-411C-9A38-5F30A1C66D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545888" y="2654300"/>
            <a:ext cx="10488612" cy="76263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7461797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tx2"/>
                </a:solidFill>
                <a:latin typeface="Nunito Light" charset="0"/>
                <a:ea typeface="Nunito Light" charset="0"/>
                <a:cs typeface="Nuni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89133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965" r:id="rId2"/>
    <p:sldLayoutId id="2147483968" r:id="rId3"/>
    <p:sldLayoutId id="2147483966" r:id="rId4"/>
    <p:sldLayoutId id="2147483970" r:id="rId5"/>
    <p:sldLayoutId id="2147483958" r:id="rId6"/>
    <p:sldLayoutId id="2147483969" r:id="rId7"/>
    <p:sldLayoutId id="2147483959" r:id="rId8"/>
    <p:sldLayoutId id="2147483953" r:id="rId9"/>
    <p:sldLayoutId id="2147483956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HIP@dca.ga.gov" TargetMode="External"/><Relationship Id="rId2" Type="http://schemas.openxmlformats.org/officeDocument/2006/relationships/hyperlink" Target="mailto:Dean.Nelson@dca.ga.gov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dca.ga.gov/safe-affordable-housing/rental-housing-development/home-investment-partnership-program-home-1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extBox 311"/>
          <p:cNvSpPr txBox="1"/>
          <p:nvPr/>
        </p:nvSpPr>
        <p:spPr>
          <a:xfrm>
            <a:off x="4411579" y="5004542"/>
            <a:ext cx="16602368" cy="4606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0"/>
              </a:lnSpc>
            </a:pPr>
            <a:r>
              <a:rPr lang="en-US" sz="6000" b="1" spc="600" dirty="0">
                <a:solidFill>
                  <a:schemeClr val="tx2"/>
                </a:solidFill>
                <a:latin typeface="+mj-lt"/>
                <a:ea typeface="Nunito" charset="0"/>
                <a:cs typeface="Nunito" charset="0"/>
              </a:rPr>
              <a:t> </a:t>
            </a:r>
          </a:p>
          <a:p>
            <a:pPr>
              <a:lnSpc>
                <a:spcPts val="14000"/>
              </a:lnSpc>
            </a:pPr>
            <a:r>
              <a:rPr lang="en-US" sz="12500" b="1" spc="600" dirty="0">
                <a:solidFill>
                  <a:schemeClr val="tx2"/>
                </a:solidFill>
                <a:latin typeface="+mj-lt"/>
                <a:ea typeface="Nunito" charset="0"/>
                <a:cs typeface="Nunito" charset="0"/>
              </a:rPr>
              <a:t>	What Is CHIP?</a:t>
            </a:r>
          </a:p>
          <a:p>
            <a:pPr algn="ctr"/>
            <a:endParaRPr lang="en-US" sz="6000" b="1" spc="300" dirty="0">
              <a:latin typeface="Arial Black" panose="020B0A04020102020204" pitchFamily="34" charset="0"/>
              <a:ea typeface="Nunito" charset="0"/>
              <a:cs typeface="Nunito" charset="0"/>
            </a:endParaRPr>
          </a:p>
        </p:txBody>
      </p:sp>
      <p:grpSp>
        <p:nvGrpSpPr>
          <p:cNvPr id="130" name="Group 129"/>
          <p:cNvGrpSpPr/>
          <p:nvPr/>
        </p:nvGrpSpPr>
        <p:grpSpPr>
          <a:xfrm>
            <a:off x="0" y="-1582768"/>
            <a:ext cx="24535152" cy="4304369"/>
            <a:chOff x="0" y="-156114"/>
            <a:chExt cx="24535152" cy="4304369"/>
          </a:xfrm>
        </p:grpSpPr>
        <p:sp>
          <p:nvSpPr>
            <p:cNvPr id="131" name="Freeform 130"/>
            <p:cNvSpPr>
              <a:spLocks noChangeArrowheads="1"/>
            </p:cNvSpPr>
            <p:nvPr/>
          </p:nvSpPr>
          <p:spPr bwMode="auto">
            <a:xfrm>
              <a:off x="23378291" y="2431564"/>
              <a:ext cx="1134322" cy="1716691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32" name="Freeform 131"/>
            <p:cNvSpPr>
              <a:spLocks noChangeArrowheads="1"/>
            </p:cNvSpPr>
            <p:nvPr/>
          </p:nvSpPr>
          <p:spPr bwMode="auto">
            <a:xfrm>
              <a:off x="23079221" y="-88970"/>
              <a:ext cx="1455931" cy="423306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33" name="Freeform 132"/>
            <p:cNvSpPr>
              <a:spLocks noChangeArrowheads="1"/>
            </p:cNvSpPr>
            <p:nvPr/>
          </p:nvSpPr>
          <p:spPr bwMode="auto">
            <a:xfrm>
              <a:off x="20776620" y="-88970"/>
              <a:ext cx="2646748" cy="423306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34" name="Freeform 133"/>
            <p:cNvSpPr>
              <a:spLocks noChangeArrowheads="1"/>
            </p:cNvSpPr>
            <p:nvPr/>
          </p:nvSpPr>
          <p:spPr bwMode="auto">
            <a:xfrm>
              <a:off x="20420243" y="-88970"/>
              <a:ext cx="3003125" cy="423306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35" name="Freeform 134"/>
            <p:cNvSpPr>
              <a:spLocks noChangeArrowheads="1"/>
            </p:cNvSpPr>
            <p:nvPr/>
          </p:nvSpPr>
          <p:spPr bwMode="auto">
            <a:xfrm>
              <a:off x="17677877" y="-88971"/>
              <a:ext cx="2785824" cy="3142198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36" name="Freeform 135"/>
            <p:cNvSpPr>
              <a:spLocks noChangeArrowheads="1"/>
            </p:cNvSpPr>
            <p:nvPr/>
          </p:nvSpPr>
          <p:spPr bwMode="auto">
            <a:xfrm>
              <a:off x="17608342" y="-88971"/>
              <a:ext cx="2168684" cy="1925303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37" name="Freeform 136"/>
            <p:cNvSpPr>
              <a:spLocks noChangeArrowheads="1"/>
            </p:cNvSpPr>
            <p:nvPr/>
          </p:nvSpPr>
          <p:spPr bwMode="auto">
            <a:xfrm>
              <a:off x="14888518" y="-88734"/>
              <a:ext cx="2811899" cy="1925303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38" name="Freeform 137"/>
            <p:cNvSpPr>
              <a:spLocks noChangeArrowheads="1"/>
            </p:cNvSpPr>
            <p:nvPr/>
          </p:nvSpPr>
          <p:spPr bwMode="auto">
            <a:xfrm>
              <a:off x="13589856" y="-88970"/>
              <a:ext cx="4137447" cy="3520308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39" name="Freeform 138"/>
            <p:cNvSpPr>
              <a:spLocks noChangeArrowheads="1"/>
            </p:cNvSpPr>
            <p:nvPr/>
          </p:nvSpPr>
          <p:spPr bwMode="auto">
            <a:xfrm>
              <a:off x="11104147" y="-111272"/>
              <a:ext cx="4346058" cy="3520308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40" name="Freeform 139"/>
            <p:cNvSpPr>
              <a:spLocks noChangeArrowheads="1"/>
            </p:cNvSpPr>
            <p:nvPr/>
          </p:nvSpPr>
          <p:spPr bwMode="auto">
            <a:xfrm>
              <a:off x="9793019" y="-88970"/>
              <a:ext cx="369415" cy="195571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41" name="Freeform 13"/>
            <p:cNvSpPr>
              <a:spLocks noChangeArrowheads="1"/>
            </p:cNvSpPr>
            <p:nvPr/>
          </p:nvSpPr>
          <p:spPr bwMode="auto">
            <a:xfrm>
              <a:off x="9698211" y="-88970"/>
              <a:ext cx="225996" cy="195571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42" name="Freeform 14"/>
            <p:cNvSpPr>
              <a:spLocks noChangeArrowheads="1"/>
            </p:cNvSpPr>
            <p:nvPr/>
          </p:nvSpPr>
          <p:spPr bwMode="auto">
            <a:xfrm>
              <a:off x="8502000" y="61758"/>
              <a:ext cx="2646751" cy="2259950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43" name="Freeform 15"/>
            <p:cNvSpPr>
              <a:spLocks noChangeArrowheads="1"/>
            </p:cNvSpPr>
            <p:nvPr/>
          </p:nvSpPr>
          <p:spPr bwMode="auto">
            <a:xfrm>
              <a:off x="6821130" y="61996"/>
              <a:ext cx="2985743" cy="2259950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44" name="Freeform 16"/>
            <p:cNvSpPr>
              <a:spLocks noChangeArrowheads="1"/>
            </p:cNvSpPr>
            <p:nvPr/>
          </p:nvSpPr>
          <p:spPr bwMode="auto">
            <a:xfrm>
              <a:off x="6829814" y="-88970"/>
              <a:ext cx="2985743" cy="808366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45" name="Freeform 17"/>
            <p:cNvSpPr>
              <a:spLocks noChangeArrowheads="1"/>
            </p:cNvSpPr>
            <p:nvPr/>
          </p:nvSpPr>
          <p:spPr bwMode="auto">
            <a:xfrm>
              <a:off x="5975275" y="-88970"/>
              <a:ext cx="943094" cy="808366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46" name="Freeform 18"/>
            <p:cNvSpPr>
              <a:spLocks noChangeArrowheads="1"/>
            </p:cNvSpPr>
            <p:nvPr/>
          </p:nvSpPr>
          <p:spPr bwMode="auto">
            <a:xfrm>
              <a:off x="5608571" y="674793"/>
              <a:ext cx="2916204" cy="1642810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47" name="Freeform 19"/>
            <p:cNvSpPr>
              <a:spLocks noChangeArrowheads="1"/>
            </p:cNvSpPr>
            <p:nvPr/>
          </p:nvSpPr>
          <p:spPr bwMode="auto">
            <a:xfrm>
              <a:off x="5092201" y="-155877"/>
              <a:ext cx="1760153" cy="2112184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48" name="Freeform 20"/>
            <p:cNvSpPr>
              <a:spLocks noChangeArrowheads="1"/>
            </p:cNvSpPr>
            <p:nvPr/>
          </p:nvSpPr>
          <p:spPr bwMode="auto">
            <a:xfrm>
              <a:off x="443059" y="190760"/>
              <a:ext cx="5232654" cy="2977052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49" name="Freeform 21"/>
            <p:cNvSpPr>
              <a:spLocks noChangeArrowheads="1"/>
            </p:cNvSpPr>
            <p:nvPr/>
          </p:nvSpPr>
          <p:spPr bwMode="auto">
            <a:xfrm>
              <a:off x="1264131" y="-156113"/>
              <a:ext cx="4393864" cy="2112184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50" name="Freeform 22"/>
            <p:cNvSpPr>
              <a:spLocks noChangeArrowheads="1"/>
            </p:cNvSpPr>
            <p:nvPr/>
          </p:nvSpPr>
          <p:spPr bwMode="auto">
            <a:xfrm>
              <a:off x="1264131" y="-133574"/>
              <a:ext cx="921364" cy="369415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51" name="Freeform 23"/>
            <p:cNvSpPr>
              <a:spLocks noChangeArrowheads="1"/>
            </p:cNvSpPr>
            <p:nvPr/>
          </p:nvSpPr>
          <p:spPr bwMode="auto">
            <a:xfrm>
              <a:off x="734484" y="-133574"/>
              <a:ext cx="621488" cy="369415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52" name="Freeform 24"/>
            <p:cNvSpPr>
              <a:spLocks noChangeArrowheads="1"/>
            </p:cNvSpPr>
            <p:nvPr/>
          </p:nvSpPr>
          <p:spPr bwMode="auto">
            <a:xfrm>
              <a:off x="0" y="885559"/>
              <a:ext cx="447642" cy="2259950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53" name="Freeform 25"/>
            <p:cNvSpPr>
              <a:spLocks noChangeArrowheads="1"/>
            </p:cNvSpPr>
            <p:nvPr/>
          </p:nvSpPr>
          <p:spPr bwMode="auto">
            <a:xfrm>
              <a:off x="0" y="-156114"/>
              <a:ext cx="1286433" cy="3342117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54" name="Freeform 26"/>
            <p:cNvSpPr>
              <a:spLocks noChangeArrowheads="1"/>
            </p:cNvSpPr>
            <p:nvPr/>
          </p:nvSpPr>
          <p:spPr bwMode="auto">
            <a:xfrm>
              <a:off x="8462804" y="1591817"/>
              <a:ext cx="6988462" cy="1786231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55" name="Freeform 12"/>
            <p:cNvSpPr>
              <a:spLocks noChangeArrowheads="1"/>
            </p:cNvSpPr>
            <p:nvPr/>
          </p:nvSpPr>
          <p:spPr bwMode="auto">
            <a:xfrm>
              <a:off x="9776123" y="-125128"/>
              <a:ext cx="2307757" cy="1734076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CA25E6E-3FB5-439A-89FC-80A1FD1CA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178" y="9347444"/>
            <a:ext cx="7897294" cy="289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450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03504"/>
            <a:ext cx="24377650" cy="14731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050015-F64A-480E-8F45-F2F9EF937AE4}"/>
              </a:ext>
            </a:extLst>
          </p:cNvPr>
          <p:cNvSpPr/>
          <p:nvPr/>
        </p:nvSpPr>
        <p:spPr>
          <a:xfrm>
            <a:off x="625643" y="1103842"/>
            <a:ext cx="2266749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16030" algn="ctr"/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</a:rPr>
              <a:t>What Does CHIP Provide? 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1FCBEA-E823-4B1D-A4A0-B489C6174DDA}"/>
              </a:ext>
            </a:extLst>
          </p:cNvPr>
          <p:cNvSpPr/>
          <p:nvPr/>
        </p:nvSpPr>
        <p:spPr>
          <a:xfrm>
            <a:off x="1916871" y="3270078"/>
            <a:ext cx="1892454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85800" marR="1178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Arial" panose="020B0604020202020204" pitchFamily="34" charset="0"/>
              </a:rPr>
              <a:t>Up to $600,000 for New Construction/Reconstruction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1600017" marR="11780" lvl="1" indent="-685800">
              <a:buFont typeface="Arial" panose="020B0604020202020204" pitchFamily="34" charset="0"/>
              <a:buChar char="•"/>
            </a:pPr>
            <a:r>
              <a:rPr lang="en-US" sz="4800" dirty="0">
                <a:effectLst/>
                <a:ea typeface="Calibri" panose="020F0502020204030204" pitchFamily="34" charset="0"/>
              </a:rPr>
              <a:t>Used to acquire, rehabilitate, or newly construct single-family units to be sold to low- and moderate-income home buyers. </a:t>
            </a:r>
          </a:p>
          <a:p>
            <a:pPr marL="2514234" marR="11780" lvl="2" indent="-685800">
              <a:buFont typeface="Arial" panose="020B0604020202020204" pitchFamily="34" charset="0"/>
              <a:buChar char="•"/>
            </a:pPr>
            <a:r>
              <a:rPr lang="en-US" sz="4800" dirty="0">
                <a:effectLst/>
                <a:ea typeface="Calibri" panose="020F0502020204030204" pitchFamily="34" charset="0"/>
              </a:rPr>
              <a:t>Single-family units are defined as structures with 1-4 units</a:t>
            </a:r>
            <a:r>
              <a:rPr lang="en-US" sz="4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  <a:r>
              <a:rPr lang="en-US" sz="4800" dirty="0">
                <a:solidFill>
                  <a:srgbClr val="897967"/>
                </a:solidFill>
              </a:rPr>
              <a:t> </a:t>
            </a:r>
            <a:endParaRPr lang="en-US" sz="4800" dirty="0"/>
          </a:p>
        </p:txBody>
      </p:sp>
      <p:pic>
        <p:nvPicPr>
          <p:cNvPr id="12" name="Picture Placeholder 3">
            <a:extLst>
              <a:ext uri="{FF2B5EF4-FFF2-40B4-BE49-F238E27FC236}">
                <a16:creationId xmlns:a16="http://schemas.microsoft.com/office/drawing/2014/main" id="{62F32A63-F851-4E2F-A9A4-9AF050E09E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17" b="5417"/>
          <a:stretch/>
        </p:blipFill>
        <p:spPr>
          <a:xfrm>
            <a:off x="1916870" y="7121936"/>
            <a:ext cx="10074015" cy="5045182"/>
          </a:xfrm>
          <a:prstGeom prst="rect">
            <a:avLst/>
          </a:prstGeom>
        </p:spPr>
      </p:pic>
      <p:pic>
        <p:nvPicPr>
          <p:cNvPr id="13" name="Picture Placeholder 6">
            <a:extLst>
              <a:ext uri="{FF2B5EF4-FFF2-40B4-BE49-F238E27FC236}">
                <a16:creationId xmlns:a16="http://schemas.microsoft.com/office/drawing/2014/main" id="{8B134EBB-231D-4D96-A489-D33429026A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" r="131"/>
          <a:stretch/>
        </p:blipFill>
        <p:spPr>
          <a:xfrm>
            <a:off x="11959390" y="7121936"/>
            <a:ext cx="10074016" cy="504518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</p:pic>
    </p:spTree>
    <p:extLst>
      <p:ext uri="{BB962C8B-B14F-4D97-AF65-F5344CB8AC3E}">
        <p14:creationId xmlns:p14="http://schemas.microsoft.com/office/powerpoint/2010/main" val="20830457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9D5C8-DE2C-479E-A2E6-46FFE9F01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3" y="1113990"/>
            <a:ext cx="21025723" cy="22673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10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CHIP Application </a:t>
            </a:r>
          </a:p>
        </p:txBody>
      </p:sp>
      <p:graphicFrame>
        <p:nvGraphicFramePr>
          <p:cNvPr id="19" name="Text Placeholder 2">
            <a:extLst>
              <a:ext uri="{FF2B5EF4-FFF2-40B4-BE49-F238E27FC236}">
                <a16:creationId xmlns:a16="http://schemas.microsoft.com/office/drawing/2014/main" id="{AB43C344-2CB1-4B7B-A3EB-264775107410}"/>
              </a:ext>
            </a:extLst>
          </p:cNvPr>
          <p:cNvGraphicFramePr/>
          <p:nvPr/>
        </p:nvGraphicFramePr>
        <p:xfrm>
          <a:off x="1675963" y="3651250"/>
          <a:ext cx="21025723" cy="8702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1722940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7650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386650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8272737-F0E4-42B3-8ECD-E032A5CF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180" y="3561322"/>
            <a:ext cx="7162280" cy="6393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8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CHIP Application- 4 Categories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34180" y="1363256"/>
            <a:ext cx="2256176" cy="1694412"/>
            <a:chOff x="668003" y="1684057"/>
            <a:chExt cx="1128382" cy="84720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7" name="Text Placeholder 1">
            <a:extLst>
              <a:ext uri="{FF2B5EF4-FFF2-40B4-BE49-F238E27FC236}">
                <a16:creationId xmlns:a16="http://schemas.microsoft.com/office/drawing/2014/main" id="{4DAD8DC4-E796-43A4-8882-B4B8EE4436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6182671"/>
              </p:ext>
            </p:extLst>
          </p:nvPr>
        </p:nvGraphicFramePr>
        <p:xfrm>
          <a:off x="10230641" y="1866908"/>
          <a:ext cx="13153619" cy="9916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4782421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D11D630-CEB0-4CE4-8FA0-1D8A23FC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200" y="1173710"/>
            <a:ext cx="7454055" cy="677499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/>
            <a:r>
              <a:rPr lang="en-US" sz="74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Set Aside Consideration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9965E5B-4ECB-4C30-86F3-B3516593A6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18012" y="1298960"/>
            <a:ext cx="13107280" cy="110920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 defTabSz="914400">
              <a:buFont typeface="Arial" panose="020B0604020202020204" pitchFamily="34" charset="0"/>
              <a:buChar char="•"/>
            </a:pPr>
            <a:r>
              <a:rPr lang="en-US" sz="4000">
                <a:ea typeface="+mn-ea"/>
                <a:cs typeface="+mn-cs"/>
              </a:rPr>
              <a:t>3 awards will be made to applicants that would normally not receive a CHIP award. The applicant must:</a:t>
            </a:r>
          </a:p>
          <a:p>
            <a:pPr marL="2514326" lvl="1" indent="-228600" defTabSz="914400"/>
            <a:r>
              <a:rPr lang="en-US">
                <a:ea typeface="+mn-ea"/>
                <a:cs typeface="+mn-cs"/>
              </a:rPr>
              <a:t>Be a Local government</a:t>
            </a:r>
          </a:p>
          <a:p>
            <a:pPr marL="2514326" lvl="1" indent="-228600" defTabSz="914400"/>
            <a:r>
              <a:rPr lang="en-US">
                <a:ea typeface="+mn-ea"/>
                <a:cs typeface="+mn-cs"/>
              </a:rPr>
              <a:t>Have a need for owner-occupied housing rehabilitation </a:t>
            </a:r>
          </a:p>
          <a:p>
            <a:pPr marL="2574925" lvl="1" indent="-223838" defTabSz="914400"/>
            <a:r>
              <a:rPr lang="en-US">
                <a:ea typeface="+mn-ea"/>
                <a:cs typeface="+mn-cs"/>
              </a:rPr>
              <a:t>Not received CHIP funds or State CDBG funds in the last ten years</a:t>
            </a:r>
          </a:p>
          <a:p>
            <a:pPr marL="2574925" lvl="1" indent="-223838" defTabSz="914400"/>
            <a:r>
              <a:rPr lang="en-US">
                <a:ea typeface="+mn-ea"/>
                <a:cs typeface="+mn-cs"/>
              </a:rPr>
              <a:t>Demonstrate current and/or past community development efforts to better improve their community.</a:t>
            </a:r>
          </a:p>
          <a:p>
            <a:pPr marL="2574925" lvl="1" indent="-290513" defTabSz="914400"/>
            <a:r>
              <a:rPr lang="en-US">
                <a:ea typeface="+mn-ea"/>
                <a:cs typeface="+mn-cs"/>
              </a:rPr>
              <a:t>Must procure a grant administrator to be eligible.</a:t>
            </a:r>
          </a:p>
          <a:p>
            <a:pPr marL="2285726" lvl="1" indent="0" defTabSz="914400">
              <a:buNone/>
            </a:pPr>
            <a:endParaRPr lang="en-US">
              <a:ea typeface="+mn-ea"/>
              <a:cs typeface="+mn-cs"/>
            </a:endParaRPr>
          </a:p>
          <a:p>
            <a:pPr marL="522288" lvl="1" indent="-298450" defTabSz="914400"/>
            <a:r>
              <a:rPr lang="en-US">
                <a:ea typeface="+mn-ea"/>
                <a:cs typeface="+mn-cs"/>
              </a:rPr>
              <a:t>Applications must be uploaded through the </a:t>
            </a:r>
            <a:r>
              <a:rPr lang="en-US" err="1">
                <a:ea typeface="+mn-ea"/>
                <a:cs typeface="+mn-cs"/>
              </a:rPr>
              <a:t>GrAAM</a:t>
            </a:r>
            <a:r>
              <a:rPr lang="en-US">
                <a:ea typeface="+mn-ea"/>
                <a:cs typeface="+mn-cs"/>
              </a:rPr>
              <a:t> portal</a:t>
            </a:r>
          </a:p>
          <a:p>
            <a:pPr marL="685800" indent="-228600" defTabSz="914400">
              <a:buFont typeface="Arial" panose="020B0604020202020204" pitchFamily="34" charset="0"/>
              <a:buChar char="•"/>
            </a:pPr>
            <a:endParaRPr lang="en-US" sz="40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6473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7650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386650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34180" y="1363256"/>
            <a:ext cx="2256176" cy="1694412"/>
            <a:chOff x="668003" y="1684057"/>
            <a:chExt cx="1128382" cy="847206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2FC2FA29-1523-46B6-A958-C83366617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180" y="2333864"/>
            <a:ext cx="7162280" cy="85594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8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CHIP Application Schedule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A83A20-CE7B-44ED-B6AF-BB0875412F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44824" y="2333866"/>
            <a:ext cx="11430999" cy="85594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685800" indent="-228600" defTabSz="914400">
              <a:buFont typeface="Arial" panose="020B0604020202020204" pitchFamily="34" charset="0"/>
              <a:buChar char="•"/>
            </a:pPr>
            <a:r>
              <a:rPr lang="en-US" dirty="0">
                <a:ea typeface="+mn-ea"/>
                <a:cs typeface="+mn-cs"/>
              </a:rPr>
              <a:t>Applications due by end of January</a:t>
            </a:r>
          </a:p>
          <a:p>
            <a:pPr marL="2057126" lvl="1" indent="-228600" defTabSz="914400"/>
            <a:r>
              <a:rPr lang="en-US" sz="4800" dirty="0">
                <a:ea typeface="+mn-ea"/>
                <a:cs typeface="+mn-cs"/>
              </a:rPr>
              <a:t>$250 application fee by mail to mailing address</a:t>
            </a:r>
          </a:p>
          <a:p>
            <a:pPr marL="685800" indent="-228600" defTabSz="914400">
              <a:buFont typeface="Arial" panose="020B0604020202020204" pitchFamily="34" charset="0"/>
              <a:buChar char="•"/>
            </a:pPr>
            <a:r>
              <a:rPr lang="en-US" dirty="0">
                <a:ea typeface="+mn-ea"/>
                <a:cs typeface="+mn-cs"/>
              </a:rPr>
              <a:t>Scoring: February-March</a:t>
            </a:r>
          </a:p>
          <a:p>
            <a:pPr marL="685800" indent="-228600" defTabSz="914400">
              <a:buFont typeface="Arial" panose="020B0604020202020204" pitchFamily="34" charset="0"/>
              <a:buChar char="•"/>
            </a:pPr>
            <a:r>
              <a:rPr lang="en-US" dirty="0">
                <a:ea typeface="+mn-ea"/>
                <a:cs typeface="+mn-cs"/>
              </a:rPr>
              <a:t>Awards made in April</a:t>
            </a:r>
          </a:p>
          <a:p>
            <a:pPr marL="685800" indent="-228600" defTabSz="914400">
              <a:buFont typeface="Arial" panose="020B0604020202020204" pitchFamily="34" charset="0"/>
              <a:buChar char="•"/>
            </a:pPr>
            <a:r>
              <a:rPr lang="en-US" dirty="0">
                <a:ea typeface="+mn-ea"/>
                <a:cs typeface="+mn-cs"/>
              </a:rPr>
              <a:t>Contracting phase May-August</a:t>
            </a:r>
          </a:p>
          <a:p>
            <a:pPr marL="685800" indent="-228600" defTabSz="914400">
              <a:buFont typeface="Arial" panose="020B0604020202020204" pitchFamily="34" charset="0"/>
              <a:buChar char="•"/>
            </a:pPr>
            <a:r>
              <a:rPr lang="en-US" dirty="0">
                <a:ea typeface="+mn-ea"/>
                <a:cs typeface="+mn-cs"/>
              </a:rPr>
              <a:t>Awardee training in June-August</a:t>
            </a:r>
          </a:p>
          <a:p>
            <a:pPr marL="685800" indent="-228600" defTabSz="914400">
              <a:buFont typeface="Arial" panose="020B0604020202020204" pitchFamily="34" charset="0"/>
              <a:buChar char="•"/>
            </a:pPr>
            <a:r>
              <a:rPr lang="en-US" dirty="0">
                <a:ea typeface="+mn-ea"/>
                <a:cs typeface="+mn-cs"/>
              </a:rPr>
              <a:t>Grant activities start August 1</a:t>
            </a:r>
          </a:p>
          <a:p>
            <a:pPr marL="2057126" lvl="1" indent="-228600" defTabSz="914400"/>
            <a:r>
              <a:rPr lang="en-US" sz="4800" dirty="0">
                <a:ea typeface="+mn-ea"/>
                <a:cs typeface="+mn-cs"/>
              </a:rPr>
              <a:t>2-year program 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127895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9D5C8-DE2C-479E-A2E6-46FFE9F01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24850" cy="1579813"/>
          </a:xfrm>
        </p:spPr>
        <p:txBody>
          <a:bodyPr/>
          <a:lstStyle/>
          <a:p>
            <a:r>
              <a:rPr lang="en-US" sz="8000" dirty="0"/>
              <a:t>CHIP CONTACT INFORMATION</a:t>
            </a:r>
            <a:br>
              <a:rPr lang="en-US" dirty="0"/>
            </a:br>
            <a:endParaRPr lang="en-US" sz="8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94529C-2C21-4D19-9B08-B45BF42F5EC3}"/>
              </a:ext>
            </a:extLst>
          </p:cNvPr>
          <p:cNvSpPr/>
          <p:nvPr/>
        </p:nvSpPr>
        <p:spPr>
          <a:xfrm>
            <a:off x="1132105" y="2858703"/>
            <a:ext cx="2177234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u="sng" dirty="0">
                <a:latin typeface="Arial" panose="020B0604020202020204" pitchFamily="34" charset="0"/>
              </a:rPr>
              <a:t>DaTonya Lewis</a:t>
            </a:r>
            <a:r>
              <a:rPr lang="en-US" sz="4800" dirty="0">
                <a:latin typeface="Arial" panose="020B0604020202020204" pitchFamily="34" charset="0"/>
              </a:rPr>
              <a:t>, Community Housing Program Manager</a:t>
            </a:r>
          </a:p>
          <a:p>
            <a:pPr marR="79900"/>
            <a:endParaRPr lang="en-US" sz="4800" dirty="0">
              <a:latin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4800" u="sng" dirty="0">
                <a:latin typeface="Arial" panose="020B0604020202020204" pitchFamily="34" charset="0"/>
              </a:rPr>
              <a:t>Samanta Carvalho</a:t>
            </a:r>
            <a:r>
              <a:rPr lang="en-US" sz="4800" dirty="0">
                <a:latin typeface="Arial" panose="020B0604020202020204" pitchFamily="34" charset="0"/>
              </a:rPr>
              <a:t>, Director, Office of Community Housing Development</a:t>
            </a:r>
          </a:p>
          <a:p>
            <a:endParaRPr lang="en-US" sz="4800" dirty="0">
              <a:latin typeface="Arial" panose="020B0604020202020204" pitchFamily="34" charset="0"/>
            </a:endParaRPr>
          </a:p>
          <a:p>
            <a:pPr marR="47800"/>
            <a:r>
              <a:rPr lang="en-US" sz="4800" dirty="0">
                <a:latin typeface="Arial" panose="020B0604020202020204" pitchFamily="34" charset="0"/>
              </a:rPr>
              <a:t>CHIP email: </a:t>
            </a:r>
            <a:r>
              <a:rPr lang="en-US" sz="4800" dirty="0"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CHIP@dca.ga.gov</a:t>
            </a:r>
          </a:p>
          <a:p>
            <a:endParaRPr lang="en-US" sz="4800" dirty="0">
              <a:latin typeface="Arial" panose="020B0604020202020204" pitchFamily="34" charset="0"/>
            </a:endParaRPr>
          </a:p>
          <a:p>
            <a:r>
              <a:rPr lang="en-US" sz="4800" dirty="0">
                <a:latin typeface="Arial" panose="020B0604020202020204" pitchFamily="34" charset="0"/>
              </a:rPr>
              <a:t>CHIP website:</a:t>
            </a:r>
          </a:p>
          <a:p>
            <a:r>
              <a:rPr lang="en-US" sz="4800" dirty="0">
                <a:latin typeface="Arial" panose="020B0604020202020204" pitchFamily="34" charset="0"/>
              </a:rPr>
              <a:t> </a:t>
            </a:r>
            <a:r>
              <a:rPr lang="en-US" dirty="0">
                <a:hlinkClick r:id="rId4"/>
              </a:rPr>
              <a:t>Community HOME Investment Program (CHIP) | Georgia Department of Community Affairs (ga.gov)</a:t>
            </a: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709355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357755" y="4964003"/>
            <a:ext cx="15662173" cy="3067763"/>
          </a:xfrm>
          <a:prstGeom prst="rect">
            <a:avLst/>
          </a:prstGeom>
          <a:noFill/>
        </p:spPr>
        <p:txBody>
          <a:bodyPr wrap="none" tIns="1097280" rtlCol="0">
            <a:spAutoFit/>
          </a:bodyPr>
          <a:lstStyle/>
          <a:p>
            <a:pPr algn="ctr">
              <a:lnSpc>
                <a:spcPts val="13000"/>
              </a:lnSpc>
            </a:pPr>
            <a:r>
              <a:rPr lang="en-US" sz="19600" b="1" spc="300" dirty="0">
                <a:solidFill>
                  <a:schemeClr val="tx2"/>
                </a:solidFill>
                <a:latin typeface="+mj-lt"/>
                <a:ea typeface="Nunito" charset="0"/>
                <a:cs typeface="Nunito" charset="0"/>
              </a:rPr>
              <a:t>Thank you</a:t>
            </a:r>
            <a:r>
              <a:rPr lang="en-US" sz="19600" b="1" spc="300" dirty="0">
                <a:solidFill>
                  <a:schemeClr val="tx2"/>
                </a:solidFill>
                <a:latin typeface="Nunito" charset="0"/>
                <a:ea typeface="Nunito" charset="0"/>
                <a:cs typeface="Nunito" charset="0"/>
              </a:rPr>
              <a:t>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19304" y="2567581"/>
            <a:ext cx="91390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spc="300" dirty="0">
                <a:solidFill>
                  <a:schemeClr val="accent2"/>
                </a:solidFill>
                <a:ea typeface="Nunito" charset="0"/>
                <a:cs typeface="Nunito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31889412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071723A-CF26-4534-89C4-B73C60B66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1555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9570B8-A1F0-45BA-881E-728CB053E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019" y="4"/>
            <a:ext cx="9374822" cy="137159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C4F8715-86BE-45B6-95A5-47A5FACAB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740600" y="89634"/>
            <a:ext cx="466484" cy="1544808"/>
            <a:chOff x="11873418" y="44817"/>
            <a:chExt cx="233303" cy="772404"/>
          </a:xfrm>
        </p:grpSpPr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F53C0DC6-9E0C-47D2-9CE9-9A4FC1A34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57EB1DDD-E4DC-4CB4-8E6A-8069F2099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3D37EC1E-6F49-43C8-BC65-C83C08D444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630BC77E-4582-4B1B-9056-2C72A3BA7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F29D9F05-3A76-43E9-AA73-4C9FEF491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DC2DF832-A01F-4B6C-AF36-7501ADB7F8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6204DE4B-5C31-4C29-B566-B5DD62807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69BB2C49-3420-4E8C-9E85-FCEE9D6FF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2B62A775-8103-4588-AD2E-AFE76FE95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B170052E-88FF-42A1-8C38-E3906782A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AFAFBB55-A237-4BB8-9BC1-70E51E186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CC5D358B-9A84-4167-BD06-5F3DCEAFEA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A7C1323A-4221-4D82-A549-EE210916E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6005" y="1853298"/>
            <a:ext cx="8828280" cy="101330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9875FCB-4062-40DC-86BA-A06DEDC92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46979" y="7516368"/>
            <a:ext cx="4277261" cy="4747926"/>
            <a:chOff x="723679" y="3758184"/>
            <a:chExt cx="2139190" cy="2373963"/>
          </a:xfrm>
        </p:grpSpPr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CDFE6C0F-76BC-4390-BE1F-0D100E6A9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6051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1A03DCAF-28BC-4C75-AAC8-3D24138F4F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4630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FE4326A3-E595-4557-A87D-EA78DB38A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3209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145EA5AA-19B5-4C4E-99D4-F9847FB2A3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88940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863EB629-FEE8-4662-9F27-76F299145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7472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EBD273A8-ED79-4555-BFED-FA9F9F125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17111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2">
              <a:extLst>
                <a:ext uri="{FF2B5EF4-FFF2-40B4-BE49-F238E27FC236}">
                  <a16:creationId xmlns:a16="http://schemas.microsoft.com/office/drawing/2014/main" id="{EE225BB3-C045-41BE-A15F-9A2FAB43A6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17495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59">
              <a:extLst>
                <a:ext uri="{FF2B5EF4-FFF2-40B4-BE49-F238E27FC236}">
                  <a16:creationId xmlns:a16="http://schemas.microsoft.com/office/drawing/2014/main" id="{45525061-377C-40FC-87DF-64E3842CF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02841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CE8D29BA-785E-424B-94AB-89AB5D39A2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375948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2">
              <a:extLst>
                <a:ext uri="{FF2B5EF4-FFF2-40B4-BE49-F238E27FC236}">
                  <a16:creationId xmlns:a16="http://schemas.microsoft.com/office/drawing/2014/main" id="{3078D929-B46E-49AE-95C5-D4BBE6BFE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389627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59">
              <a:extLst>
                <a:ext uri="{FF2B5EF4-FFF2-40B4-BE49-F238E27FC236}">
                  <a16:creationId xmlns:a16="http://schemas.microsoft.com/office/drawing/2014/main" id="{077B5E15-2C9C-4FB7-974B-01C262A26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04333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2">
              <a:extLst>
                <a:ext uri="{FF2B5EF4-FFF2-40B4-BE49-F238E27FC236}">
                  <a16:creationId xmlns:a16="http://schemas.microsoft.com/office/drawing/2014/main" id="{4B517E8C-6C9D-46E1-96CD-611528E2C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32691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2">
              <a:extLst>
                <a:ext uri="{FF2B5EF4-FFF2-40B4-BE49-F238E27FC236}">
                  <a16:creationId xmlns:a16="http://schemas.microsoft.com/office/drawing/2014/main" id="{ED2E15D0-AA66-4B2D-B1A9-F44A8D306C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4743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2">
              <a:extLst>
                <a:ext uri="{FF2B5EF4-FFF2-40B4-BE49-F238E27FC236}">
                  <a16:creationId xmlns:a16="http://schemas.microsoft.com/office/drawing/2014/main" id="{88F7A7DC-183F-485F-A061-7453D840C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7653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A599CFFF-CBF8-4ED4-BEDB-DD80C81A89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61885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2">
              <a:extLst>
                <a:ext uri="{FF2B5EF4-FFF2-40B4-BE49-F238E27FC236}">
                  <a16:creationId xmlns:a16="http://schemas.microsoft.com/office/drawing/2014/main" id="{5CEE3A6C-4284-48D1-992C-1033F50AE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91041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9">
              <a:extLst>
                <a:ext uri="{FF2B5EF4-FFF2-40B4-BE49-F238E27FC236}">
                  <a16:creationId xmlns:a16="http://schemas.microsoft.com/office/drawing/2014/main" id="{7BF1A0E7-B888-43E9-852B-975800517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61453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2">
              <a:extLst>
                <a:ext uri="{FF2B5EF4-FFF2-40B4-BE49-F238E27FC236}">
                  <a16:creationId xmlns:a16="http://schemas.microsoft.com/office/drawing/2014/main" id="{8A9FA87B-B5E9-4A39-9352-4143089B0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38030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9BBA7400-FDF0-43F1-BDF5-57E40391A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61525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F90AD8D6-D86A-4BE6-86BF-0BB157819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85019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0DB38E2D-2456-4806-A150-8BDD9301FC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29443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05770D8D-8011-4C1B-AA14-BA547FFEE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52937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E81412CA-9C13-4F2A-BEE1-DE91E0670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90425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2">
              <a:extLst>
                <a:ext uri="{FF2B5EF4-FFF2-40B4-BE49-F238E27FC236}">
                  <a16:creationId xmlns:a16="http://schemas.microsoft.com/office/drawing/2014/main" id="{E1CDFDFD-F13E-432E-84AB-C0EB3DA5C2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91735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2">
              <a:extLst>
                <a:ext uri="{FF2B5EF4-FFF2-40B4-BE49-F238E27FC236}">
                  <a16:creationId xmlns:a16="http://schemas.microsoft.com/office/drawing/2014/main" id="{799E44C7-E20F-4283-AF6A-2BE5B86BA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63937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59">
              <a:extLst>
                <a:ext uri="{FF2B5EF4-FFF2-40B4-BE49-F238E27FC236}">
                  <a16:creationId xmlns:a16="http://schemas.microsoft.com/office/drawing/2014/main" id="{E73F4DE8-DBEF-4FFC-B54A-C39FA544D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7432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C917661E-0C97-400D-A42A-0F3045F7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2339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320CC855-DE3E-485A-BD52-88D340DB4F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5833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2">
              <a:extLst>
                <a:ext uri="{FF2B5EF4-FFF2-40B4-BE49-F238E27FC236}">
                  <a16:creationId xmlns:a16="http://schemas.microsoft.com/office/drawing/2014/main" id="{74938349-96F0-4152-BF8C-FA191AD36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8745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59">
              <a:extLst>
                <a:ext uri="{FF2B5EF4-FFF2-40B4-BE49-F238E27FC236}">
                  <a16:creationId xmlns:a16="http://schemas.microsoft.com/office/drawing/2014/main" id="{2172AF58-4C9C-46AF-8E0D-800A7F95C6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610951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2">
              <a:extLst>
                <a:ext uri="{FF2B5EF4-FFF2-40B4-BE49-F238E27FC236}">
                  <a16:creationId xmlns:a16="http://schemas.microsoft.com/office/drawing/2014/main" id="{A4D85ED2-47A8-44FF-89FB-FC7708B42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34445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4">
              <a:extLst>
                <a:ext uri="{FF2B5EF4-FFF2-40B4-BE49-F238E27FC236}">
                  <a16:creationId xmlns:a16="http://schemas.microsoft.com/office/drawing/2014/main" id="{696D64A3-6A52-4B47-A935-EF12E4912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57940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6">
              <a:extLst>
                <a:ext uri="{FF2B5EF4-FFF2-40B4-BE49-F238E27FC236}">
                  <a16:creationId xmlns:a16="http://schemas.microsoft.com/office/drawing/2014/main" id="{AF687E52-1FE3-47E2-A4D6-1CBF0C16BF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81434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4">
              <a:extLst>
                <a:ext uri="{FF2B5EF4-FFF2-40B4-BE49-F238E27FC236}">
                  <a16:creationId xmlns:a16="http://schemas.microsoft.com/office/drawing/2014/main" id="{40FF26C2-38CE-45FB-A241-8FC0FA655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25858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6">
              <a:extLst>
                <a:ext uri="{FF2B5EF4-FFF2-40B4-BE49-F238E27FC236}">
                  <a16:creationId xmlns:a16="http://schemas.microsoft.com/office/drawing/2014/main" id="{EFA29703-DADB-4E5C-90BB-6254388F7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49352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59">
              <a:extLst>
                <a:ext uri="{FF2B5EF4-FFF2-40B4-BE49-F238E27FC236}">
                  <a16:creationId xmlns:a16="http://schemas.microsoft.com/office/drawing/2014/main" id="{30C11F2B-8504-4DF3-BA15-D65DE1441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900671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62">
              <a:extLst>
                <a:ext uri="{FF2B5EF4-FFF2-40B4-BE49-F238E27FC236}">
                  <a16:creationId xmlns:a16="http://schemas.microsoft.com/office/drawing/2014/main" id="{6E7789C0-583F-4A84-ABC6-419BD2116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2">
              <a:extLst>
                <a:ext uri="{FF2B5EF4-FFF2-40B4-BE49-F238E27FC236}">
                  <a16:creationId xmlns:a16="http://schemas.microsoft.com/office/drawing/2014/main" id="{27D16600-921D-4C0E-BF80-706E929CD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60352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59">
              <a:extLst>
                <a:ext uri="{FF2B5EF4-FFF2-40B4-BE49-F238E27FC236}">
                  <a16:creationId xmlns:a16="http://schemas.microsoft.com/office/drawing/2014/main" id="{C0426924-77B5-43B5-9564-FF40B12D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3847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64">
              <a:extLst>
                <a:ext uri="{FF2B5EF4-FFF2-40B4-BE49-F238E27FC236}">
                  <a16:creationId xmlns:a16="http://schemas.microsoft.com/office/drawing/2014/main" id="{F8A7D0EA-C364-441A-B50F-4CFC1A133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798754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66">
              <a:extLst>
                <a:ext uri="{FF2B5EF4-FFF2-40B4-BE49-F238E27FC236}">
                  <a16:creationId xmlns:a16="http://schemas.microsoft.com/office/drawing/2014/main" id="{9C19BC70-2FF1-408E-9A75-96CA601F4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2248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8D11D630-CEB0-4CE4-8FA0-1D8A23FC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3335" y="2643486"/>
            <a:ext cx="7572991" cy="85557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8900" u="sng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</a:t>
            </a:r>
            <a:r>
              <a:rPr lang="en-US" sz="8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ommunity </a:t>
            </a:r>
            <a:r>
              <a:rPr lang="en-US" sz="8900" u="sng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</a:t>
            </a:r>
            <a:r>
              <a:rPr lang="en-US" sz="8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OME </a:t>
            </a:r>
            <a:r>
              <a:rPr lang="en-US" sz="8900" u="sng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</a:t>
            </a:r>
            <a:r>
              <a:rPr lang="en-US" sz="8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nvestment </a:t>
            </a:r>
            <a:r>
              <a:rPr lang="en-US" sz="8900" u="sng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</a:t>
            </a:r>
            <a:r>
              <a:rPr lang="en-US" sz="8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rogram</a:t>
            </a:r>
          </a:p>
        </p:txBody>
      </p:sp>
      <p:graphicFrame>
        <p:nvGraphicFramePr>
          <p:cNvPr id="11" name="Text Placeholder 8">
            <a:extLst>
              <a:ext uri="{FF2B5EF4-FFF2-40B4-BE49-F238E27FC236}">
                <a16:creationId xmlns:a16="http://schemas.microsoft.com/office/drawing/2014/main" id="{536C6550-FCBD-4226-AC83-E1C7E65125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3166514"/>
              </p:ext>
            </p:extLst>
          </p:nvPr>
        </p:nvGraphicFramePr>
        <p:xfrm>
          <a:off x="12066934" y="1853298"/>
          <a:ext cx="11146291" cy="10102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3901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" y="0"/>
            <a:ext cx="24371556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332372" cy="13716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19D5C8-DE2C-479E-A2E6-46FFE9F01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310" y="2307144"/>
            <a:ext cx="6399133" cy="89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DCA and CHIP’s Role:</a:t>
            </a:r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5096871" y="4910958"/>
            <a:ext cx="8164739" cy="8166866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66005-1D4E-4EB4-A9EF-8A06CD1B04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92299" y="1182688"/>
            <a:ext cx="13809385" cy="111712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623887" indent="-228600" defTabSz="914400">
              <a:buFont typeface="Arial" panose="020B0604020202020204" pitchFamily="34" charset="0"/>
              <a:buChar char="•"/>
            </a:pPr>
            <a:r>
              <a:rPr lang="en-US" dirty="0">
                <a:ea typeface="+mn-ea"/>
                <a:cs typeface="+mn-cs"/>
              </a:rPr>
              <a:t>Meet affordable housing needs of Georgians</a:t>
            </a:r>
          </a:p>
          <a:p>
            <a:pPr marL="623888" indent="-228600" defTabSz="914400">
              <a:buFont typeface="Arial" panose="020B0604020202020204" pitchFamily="34" charset="0"/>
              <a:buChar char="•"/>
            </a:pPr>
            <a:r>
              <a:rPr lang="en-US" dirty="0">
                <a:ea typeface="+mn-ea"/>
                <a:cs typeface="+mn-cs"/>
              </a:rPr>
              <a:t>Act on HUD’s behalf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dirty="0">
                <a:ea typeface="+mn-ea"/>
                <a:cs typeface="+mn-cs"/>
              </a:rPr>
              <a:t>		Must meet all federal requirements</a:t>
            </a:r>
          </a:p>
          <a:p>
            <a:pPr marL="571500" indent="-228600" defTabSz="914400">
              <a:buFont typeface="Arial" panose="020B0604020202020204" pitchFamily="34" charset="0"/>
              <a:buChar char="•"/>
            </a:pPr>
            <a:r>
              <a:rPr lang="en-US" dirty="0">
                <a:ea typeface="+mn-ea"/>
                <a:cs typeface="+mn-cs"/>
              </a:rPr>
              <a:t>Provide oversight for federal compliance</a:t>
            </a:r>
          </a:p>
          <a:p>
            <a:pPr marL="571500" indent="-228600" defTabSz="914400">
              <a:buFont typeface="Arial" panose="020B0604020202020204" pitchFamily="34" charset="0"/>
              <a:buChar char="•"/>
            </a:pPr>
            <a:r>
              <a:rPr lang="en-US" dirty="0">
                <a:ea typeface="+mn-ea"/>
                <a:cs typeface="+mn-cs"/>
              </a:rPr>
              <a:t>Must meet performance and expenditure benchmarks</a:t>
            </a:r>
          </a:p>
          <a:p>
            <a:pPr marL="623888" indent="-228600" defTabSz="914400">
              <a:buFont typeface="Arial" panose="020B0604020202020204" pitchFamily="34" charset="0"/>
              <a:buChar char="•"/>
            </a:pPr>
            <a:r>
              <a:rPr lang="en-US" dirty="0">
                <a:ea typeface="+mn-ea"/>
                <a:cs typeface="+mn-cs"/>
              </a:rPr>
              <a:t>Limited capacity</a:t>
            </a:r>
          </a:p>
          <a:p>
            <a:pPr marL="914400" indent="-228600" defTabSz="914400">
              <a:buFont typeface="Arial" panose="020B0604020202020204" pitchFamily="34" charset="0"/>
              <a:buChar char="•"/>
            </a:pPr>
            <a:r>
              <a:rPr lang="en-US" dirty="0">
                <a:ea typeface="+mn-ea"/>
                <a:cs typeface="+mn-cs"/>
              </a:rPr>
              <a:t>	Cannot carry out activities at state level</a:t>
            </a:r>
          </a:p>
          <a:p>
            <a:pPr marL="571500" indent="-228600" defTabSz="914400">
              <a:buFont typeface="Arial" panose="020B0604020202020204" pitchFamily="34" charset="0"/>
              <a:buChar char="•"/>
            </a:pPr>
            <a:r>
              <a:rPr lang="en-US" dirty="0">
                <a:ea typeface="+mn-ea"/>
                <a:cs typeface="+mn-cs"/>
              </a:rPr>
              <a:t>Must fund grantees with high capacity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614015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0183764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B99030-1A65-4F1F-959F-63C67B3BD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08" y="1240784"/>
            <a:ext cx="7614553" cy="110093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101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Does CHIP Meet the Affordable Housing Needs of Georgia?</a:t>
            </a:r>
          </a:p>
        </p:txBody>
      </p:sp>
      <p:graphicFrame>
        <p:nvGraphicFramePr>
          <p:cNvPr id="6" name="Text Placeholder 2">
            <a:extLst>
              <a:ext uri="{FF2B5EF4-FFF2-40B4-BE49-F238E27FC236}">
                <a16:creationId xmlns:a16="http://schemas.microsoft.com/office/drawing/2014/main" id="{247B9C30-B6F8-4C1F-A2DC-EEA38AFC78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0873029"/>
              </p:ext>
            </p:extLst>
          </p:nvPr>
        </p:nvGraphicFramePr>
        <p:xfrm>
          <a:off x="10933929" y="1240784"/>
          <a:ext cx="12524018" cy="11009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3008190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24371554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F0AE2D-3B7A-49F0-90E0-2ED9C52B8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3" y="1114376"/>
            <a:ext cx="21025723" cy="22669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10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Who Can Apply?</a:t>
            </a:r>
          </a:p>
        </p:txBody>
      </p:sp>
      <p:graphicFrame>
        <p:nvGraphicFramePr>
          <p:cNvPr id="7" name="Text Placeholder 4">
            <a:extLst>
              <a:ext uri="{FF2B5EF4-FFF2-40B4-BE49-F238E27FC236}">
                <a16:creationId xmlns:a16="http://schemas.microsoft.com/office/drawing/2014/main" id="{AD114CE9-BFA1-4764-990F-5355D21456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9466933"/>
              </p:ext>
            </p:extLst>
          </p:nvPr>
        </p:nvGraphicFramePr>
        <p:xfrm>
          <a:off x="1675963" y="3657600"/>
          <a:ext cx="21025723" cy="8705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2219551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7650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386650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74FDC5-ED4C-4D24-9DEA-78802255B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390" y="3561322"/>
            <a:ext cx="7913077" cy="6393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9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2022 CHIP Application Round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34180" y="1363256"/>
            <a:ext cx="2256176" cy="1694412"/>
            <a:chOff x="668003" y="1684057"/>
            <a:chExt cx="1128382" cy="847206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8EBEF8B1-14F8-4ED6-8353-87E19420B0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9129916"/>
              </p:ext>
            </p:extLst>
          </p:nvPr>
        </p:nvGraphicFramePr>
        <p:xfrm>
          <a:off x="10230641" y="1866908"/>
          <a:ext cx="13153619" cy="9053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954124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2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4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8832023" cy="13716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8543342" cy="13716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8832023" cy="13716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D11D630-CEB0-4CE4-8FA0-1D8A23FC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163" y="1446812"/>
            <a:ext cx="6466352" cy="7653456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79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2021 CHIP Awards</a:t>
            </a:r>
            <a:endParaRPr lang="en-US" sz="79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5BE67EA-1DEC-4A11-9254-B6A997655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865758"/>
              </p:ext>
            </p:extLst>
          </p:nvPr>
        </p:nvGraphicFramePr>
        <p:xfrm>
          <a:off x="9306560" y="568960"/>
          <a:ext cx="14427199" cy="12882871"/>
        </p:xfrm>
        <a:graphic>
          <a:graphicData uri="http://schemas.openxmlformats.org/drawingml/2006/table">
            <a:tbl>
              <a:tblPr firstRow="1" firstCol="1" bandRow="1"/>
              <a:tblGrid>
                <a:gridCol w="5929075">
                  <a:extLst>
                    <a:ext uri="{9D8B030D-6E8A-4147-A177-3AD203B41FA5}">
                      <a16:colId xmlns:a16="http://schemas.microsoft.com/office/drawing/2014/main" val="1657443361"/>
                    </a:ext>
                  </a:extLst>
                </a:gridCol>
                <a:gridCol w="2828890">
                  <a:extLst>
                    <a:ext uri="{9D8B030D-6E8A-4147-A177-3AD203B41FA5}">
                      <a16:colId xmlns:a16="http://schemas.microsoft.com/office/drawing/2014/main" val="440846908"/>
                    </a:ext>
                  </a:extLst>
                </a:gridCol>
                <a:gridCol w="5669234">
                  <a:extLst>
                    <a:ext uri="{9D8B030D-6E8A-4147-A177-3AD203B41FA5}">
                      <a16:colId xmlns:a16="http://schemas.microsoft.com/office/drawing/2014/main" val="3036413012"/>
                    </a:ext>
                  </a:extLst>
                </a:gridCol>
              </a:tblGrid>
              <a:tr h="1112352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Cities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85" marR="135385" marT="18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CHIP Funds Awarded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85" marR="135385" marT="18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Activity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85" marR="135385" marT="18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404652"/>
                  </a:ext>
                </a:extLst>
              </a:tr>
              <a:tr h="547573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Americus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85" marR="135385" marT="18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400,000.00 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85" marR="135385" marT="18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Owner-occupied Rehabilitation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85" marR="135385" marT="18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9360369"/>
                  </a:ext>
                </a:extLst>
              </a:tr>
              <a:tr h="547573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Byron 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85" marR="135385" marT="18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400,000.00 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85" marR="135385" marT="18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Owner-occupied Rehabilitation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85" marR="135385" marT="18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0888092"/>
                  </a:ext>
                </a:extLst>
              </a:tr>
              <a:tr h="547573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Cochran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85" marR="135385" marT="18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400,000.00 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85" marR="135385" marT="18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Owner-occupied Rehabilitation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85" marR="135385" marT="18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8472250"/>
                  </a:ext>
                </a:extLst>
              </a:tr>
              <a:tr h="547573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Centerville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85" marR="135385" marT="18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400,000.00 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85" marR="135385" marT="18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Owner-occupied Rehabilitation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85" marR="135385" marT="18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0759041"/>
                  </a:ext>
                </a:extLst>
              </a:tr>
              <a:tr h="547573"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Gainesville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85" marR="135385" marT="188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600,000.00 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85" marR="135385" marT="18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 Construction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85" marR="135385" marT="18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4454220"/>
                  </a:ext>
                </a:extLst>
              </a:tr>
              <a:tr h="547573"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Douglas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85" marR="135385" marT="188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400,000.00 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85" marR="135385" marT="18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Owner-occupied Rehabilitation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85" marR="135385" marT="18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763600"/>
                  </a:ext>
                </a:extLst>
              </a:tr>
              <a:tr h="547573"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Newnan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85" marR="135385" marT="188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400,000.00 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85" marR="135385" marT="18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Owner-occupied Rehabilitation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85" marR="135385" marT="18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933873"/>
                  </a:ext>
                </a:extLst>
              </a:tr>
              <a:tr h="547573"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Vienna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85" marR="135385" marT="188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400,000.00 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85" marR="135385" marT="18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Owner-occupied Rehabilitation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85" marR="135385" marT="18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145482"/>
                  </a:ext>
                </a:extLst>
              </a:tr>
              <a:tr h="1112352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Nonprofits</a:t>
                      </a:r>
                      <a:endParaRPr lang="en-US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85" marR="135385" marT="18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CHIP Funds Awarded</a:t>
                      </a:r>
                      <a:endParaRPr lang="en-US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85" marR="135385" marT="18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Activity</a:t>
                      </a:r>
                      <a:endParaRPr lang="en-US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85" marR="135385" marT="18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679786"/>
                  </a:ext>
                </a:extLst>
              </a:tr>
              <a:tr h="1021986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Atlanta Neighborhood Development Partnership (ANDP) (South Dekalb County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85" marR="135385" marT="18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      600,000.00 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85" marR="135385" marT="188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 Construction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85" marR="135385" marT="18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0245804"/>
                  </a:ext>
                </a:extLst>
              </a:tr>
              <a:tr h="1021986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Family Community Housing Association (FCHA)(Covington)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85" marR="135385" marT="18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      400,000.00 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85" marR="135385" marT="18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Owner-occupied Rehabilitation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85" marR="135385" marT="18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451713"/>
                  </a:ext>
                </a:extLst>
              </a:tr>
              <a:tr h="547573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Habitat for Humanity of Conyers Rockdale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85" marR="135385" marT="18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       600,000.00 </a:t>
                      </a:r>
                      <a:endParaRPr lang="en-US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85" marR="135385" marT="188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 Construction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85" marR="135385" marT="18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2232400"/>
                  </a:ext>
                </a:extLst>
              </a:tr>
              <a:tr h="547573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Jackson Habitat for Humanity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85" marR="135385" marT="18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      600,000.00 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85" marR="135385" marT="188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 Construction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85" marR="135385" marT="18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7675761"/>
                  </a:ext>
                </a:extLst>
              </a:tr>
              <a:tr h="1021986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 Foundations Development, Inc (NFD) (Calhoun, GA)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85" marR="135385" marT="18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      400,000.00 </a:t>
                      </a:r>
                      <a:endParaRPr lang="en-US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85" marR="135385" marT="18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Owner-occupied Rehabilitation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85" marR="135385" marT="18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992344"/>
                  </a:ext>
                </a:extLst>
              </a:tr>
              <a:tr h="547573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PUSH Ministry (South Atlanta)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85" marR="135385" marT="18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      400,000.00 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85" marR="135385" marT="18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Owner-occupied Rehabilitation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85" marR="135385" marT="18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203104"/>
                  </a:ext>
                </a:extLst>
              </a:tr>
              <a:tr h="547573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Rabun County Habitat for Humanity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85" marR="135385" marT="18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      600,000.00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85" marR="135385" marT="18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 Construction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85" marR="135385" marT="188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178026"/>
                  </a:ext>
                </a:extLst>
              </a:tr>
              <a:tr h="1021333">
                <a:tc>
                  <a:txBody>
                    <a:bodyPr/>
                    <a:lstStyle/>
                    <a:p>
                      <a:pPr algn="l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85" marR="135385" marT="188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85" marR="135385" marT="188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385" marR="135385" marT="188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3532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36331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03504"/>
            <a:ext cx="24377650" cy="14731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050015-F64A-480E-8F45-F2F9EF937AE4}"/>
              </a:ext>
            </a:extLst>
          </p:cNvPr>
          <p:cNvSpPr/>
          <p:nvPr/>
        </p:nvSpPr>
        <p:spPr>
          <a:xfrm>
            <a:off x="2015295" y="1237723"/>
            <a:ext cx="17065185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16030" algn="ctr"/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</a:rPr>
              <a:t>What Does CHIP Provide? 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1FCBEA-E823-4B1D-A4A0-B489C6174DDA}"/>
              </a:ext>
            </a:extLst>
          </p:cNvPr>
          <p:cNvSpPr/>
          <p:nvPr/>
        </p:nvSpPr>
        <p:spPr>
          <a:xfrm>
            <a:off x="2518913" y="3270078"/>
            <a:ext cx="1866756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85800" marR="1178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Arial" panose="020B0604020202020204" pitchFamily="34" charset="0"/>
              </a:rPr>
              <a:t>Up to $400,000 for owner-occupied housing rehabilitation/ reconstruction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C4FE1D-E0B6-4389-811B-FD13C9000A56}"/>
              </a:ext>
            </a:extLst>
          </p:cNvPr>
          <p:cNvSpPr/>
          <p:nvPr/>
        </p:nvSpPr>
        <p:spPr>
          <a:xfrm>
            <a:off x="595109" y="5841040"/>
            <a:ext cx="21016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128680"/>
            <a:r>
              <a:rPr lang="en-US" dirty="0">
                <a:latin typeface="Calibri" panose="020F0502020204030204" pitchFamily="34" charset="0"/>
              </a:rPr>
              <a:t>Before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D5EE1F-64E1-4E2B-BD2F-243E398303E8}"/>
              </a:ext>
            </a:extLst>
          </p:cNvPr>
          <p:cNvSpPr/>
          <p:nvPr/>
        </p:nvSpPr>
        <p:spPr>
          <a:xfrm>
            <a:off x="11800100" y="5858523"/>
            <a:ext cx="18223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78300"/>
            <a:r>
              <a:rPr lang="en-US" dirty="0">
                <a:latin typeface="Calibri" panose="020F0502020204030204" pitchFamily="34" charset="0"/>
              </a:rPr>
              <a:t>After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443E1B-D569-47CC-997E-ECEC07B53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8757" y="6414654"/>
            <a:ext cx="9800923" cy="60636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149DE9-C647-4657-920E-7706F2873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295" y="6348871"/>
            <a:ext cx="9323600" cy="606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997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1083B11-0E53-4411-A16C-82FFB77E8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331522"/>
            <a:ext cx="8615686" cy="51743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E2990D-0A72-49BD-9F4E-6A80716BB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5657854"/>
            <a:ext cx="14823855" cy="7726624"/>
          </a:xfrm>
          <a:prstGeom prst="rect">
            <a:avLst/>
          </a:prstGeom>
        </p:spPr>
      </p:pic>
      <p:sp>
        <p:nvSpPr>
          <p:cNvPr id="15" name="Rectangle 17">
            <a:extLst>
              <a:ext uri="{FF2B5EF4-FFF2-40B4-BE49-F238E27FC236}">
                <a16:creationId xmlns:a16="http://schemas.microsoft.com/office/drawing/2014/main" id="{112839B5-6527-4FE1-B5CA-71D5FFC47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505856"/>
            <a:ext cx="15128656" cy="1519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9">
            <a:extLst>
              <a:ext uri="{FF2B5EF4-FFF2-40B4-BE49-F238E27FC236}">
                <a16:creationId xmlns:a16="http://schemas.microsoft.com/office/drawing/2014/main" id="{089B37F3-721E-4809-A50E-9EE306404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90650" y="0"/>
            <a:ext cx="182832" cy="55778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id="{BE12D8E2-6088-4997-A8C6-1794DA9E1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129684" y="0"/>
            <a:ext cx="182833" cy="1371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00349A9-F13A-457E-9E3C-7248273A8F7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11175" r="11175"/>
          <a:stretch/>
        </p:blipFill>
        <p:spPr>
          <a:xfrm>
            <a:off x="9073483" y="331522"/>
            <a:ext cx="6055174" cy="5174334"/>
          </a:xfrm>
          <a:prstGeom prst="rect">
            <a:avLst/>
          </a:prstGeom>
        </p:spPr>
      </p:pic>
      <p:sp>
        <p:nvSpPr>
          <p:cNvPr id="19" name="Rectangle 23">
            <a:extLst>
              <a:ext uri="{FF2B5EF4-FFF2-40B4-BE49-F238E27FC236}">
                <a16:creationId xmlns:a16="http://schemas.microsoft.com/office/drawing/2014/main" id="{FAF10F47-1605-47C5-AE58-9062909AD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128657" y="7725978"/>
            <a:ext cx="9248994" cy="1645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CCF169-B8E7-4323-A028-26084376B3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12518" y="7890552"/>
            <a:ext cx="8706788" cy="54939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B8A1F8-B17F-44DA-A3C8-88B850F383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12517" y="331522"/>
            <a:ext cx="8706788" cy="739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86731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Default Theme">
  <a:themeElements>
    <a:clrScheme name="GA DCA">
      <a:dk1>
        <a:srgbClr val="F58220"/>
      </a:dk1>
      <a:lt1>
        <a:srgbClr val="FFFFFF"/>
      </a:lt1>
      <a:dk2>
        <a:srgbClr val="F58220"/>
      </a:dk2>
      <a:lt2>
        <a:srgbClr val="FFFFFF"/>
      </a:lt2>
      <a:accent1>
        <a:srgbClr val="49A942"/>
      </a:accent1>
      <a:accent2>
        <a:srgbClr val="8A7967"/>
      </a:accent2>
      <a:accent3>
        <a:srgbClr val="F58220"/>
      </a:accent3>
      <a:accent4>
        <a:srgbClr val="8DC63F"/>
      </a:accent4>
      <a:accent5>
        <a:srgbClr val="E9E3DC"/>
      </a:accent5>
      <a:accent6>
        <a:srgbClr val="ED037C"/>
      </a:accent6>
      <a:hlink>
        <a:srgbClr val="8A7967"/>
      </a:hlink>
      <a:folHlink>
        <a:srgbClr val="8A7967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E2F34F1D7B7144BC3A628394FF2775" ma:contentTypeVersion="8" ma:contentTypeDescription="Create a new document." ma:contentTypeScope="" ma:versionID="e7f493557fa492dd5b996dcc30281fa1">
  <xsd:schema xmlns:xsd="http://www.w3.org/2001/XMLSchema" xmlns:xs="http://www.w3.org/2001/XMLSchema" xmlns:p="http://schemas.microsoft.com/office/2006/metadata/properties" xmlns:ns3="86a799f6-246b-4916-85b1-024d3145a1b6" targetNamespace="http://schemas.microsoft.com/office/2006/metadata/properties" ma:root="true" ma:fieldsID="ef8713e42f30b5443df3d94ef870ec66" ns3:_="">
    <xsd:import namespace="86a799f6-246b-4916-85b1-024d3145a1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a799f6-246b-4916-85b1-024d3145a1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CF821C-5D61-450E-93CB-215E602F4661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86a799f6-246b-4916-85b1-024d3145a1b6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405A412-BE90-411F-B27A-F44F68C5D9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a799f6-246b-4916-85b1-024d3145a1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9105F3-0E48-46FD-A9E0-03CE8EAC2D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4251</TotalTime>
  <Words>578</Words>
  <Application>Microsoft Office PowerPoint</Application>
  <PresentationFormat>Custom</PresentationFormat>
  <Paragraphs>137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Lato Light</vt:lpstr>
      <vt:lpstr>Nunito</vt:lpstr>
      <vt:lpstr>Nunito Light</vt:lpstr>
      <vt:lpstr>Default Theme</vt:lpstr>
      <vt:lpstr>PowerPoint Presentation</vt:lpstr>
      <vt:lpstr>Community HOME Investment Program</vt:lpstr>
      <vt:lpstr>DCA and CHIP’s Role:</vt:lpstr>
      <vt:lpstr>How Does CHIP Meet the Affordable Housing Needs of Georgia?</vt:lpstr>
      <vt:lpstr>Who Can Apply?</vt:lpstr>
      <vt:lpstr>2022 CHIP Application Round</vt:lpstr>
      <vt:lpstr>2021 CHIP Awards</vt:lpstr>
      <vt:lpstr>PowerPoint Presentation</vt:lpstr>
      <vt:lpstr>PowerPoint Presentation</vt:lpstr>
      <vt:lpstr>PowerPoint Presentation</vt:lpstr>
      <vt:lpstr>CHIP Application </vt:lpstr>
      <vt:lpstr>CHIP Application- 4 Categories</vt:lpstr>
      <vt:lpstr>Set Aside Consideration</vt:lpstr>
      <vt:lpstr>CHIP Application Schedule</vt:lpstr>
      <vt:lpstr>CHIP CONTACT INFORMATION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DaTonya Lewis</dc:creator>
  <cp:lastModifiedBy>DaTonya Lewis</cp:lastModifiedBy>
  <cp:revision>5</cp:revision>
  <dcterms:created xsi:type="dcterms:W3CDTF">2020-09-01T16:46:38Z</dcterms:created>
  <dcterms:modified xsi:type="dcterms:W3CDTF">2022-03-28T14:29:39Z</dcterms:modified>
</cp:coreProperties>
</file>