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4" r:id="rId1"/>
  </p:sldMasterIdLst>
  <p:notesMasterIdLst>
    <p:notesMasterId r:id="rId48"/>
  </p:notesMasterIdLst>
  <p:sldIdLst>
    <p:sldId id="314" r:id="rId2"/>
    <p:sldId id="257" r:id="rId3"/>
    <p:sldId id="348" r:id="rId4"/>
    <p:sldId id="368" r:id="rId5"/>
    <p:sldId id="372" r:id="rId6"/>
    <p:sldId id="373" r:id="rId7"/>
    <p:sldId id="374" r:id="rId8"/>
    <p:sldId id="375" r:id="rId9"/>
    <p:sldId id="420" r:id="rId10"/>
    <p:sldId id="376" r:id="rId11"/>
    <p:sldId id="377" r:id="rId12"/>
    <p:sldId id="378" r:id="rId13"/>
    <p:sldId id="421" r:id="rId14"/>
    <p:sldId id="379" r:id="rId15"/>
    <p:sldId id="380" r:id="rId16"/>
    <p:sldId id="366" r:id="rId17"/>
    <p:sldId id="258" r:id="rId18"/>
    <p:sldId id="315" r:id="rId19"/>
    <p:sldId id="260" r:id="rId20"/>
    <p:sldId id="316" r:id="rId21"/>
    <p:sldId id="259" r:id="rId22"/>
    <p:sldId id="355" r:id="rId23"/>
    <p:sldId id="370" r:id="rId24"/>
    <p:sldId id="358" r:id="rId25"/>
    <p:sldId id="261" r:id="rId26"/>
    <p:sldId id="357" r:id="rId27"/>
    <p:sldId id="263" r:id="rId28"/>
    <p:sldId id="317" r:id="rId29"/>
    <p:sldId id="318" r:id="rId30"/>
    <p:sldId id="265" r:id="rId31"/>
    <p:sldId id="319" r:id="rId32"/>
    <p:sldId id="349" r:id="rId33"/>
    <p:sldId id="350" r:id="rId34"/>
    <p:sldId id="321" r:id="rId35"/>
    <p:sldId id="356" r:id="rId36"/>
    <p:sldId id="323" r:id="rId37"/>
    <p:sldId id="322" r:id="rId38"/>
    <p:sldId id="320" r:id="rId39"/>
    <p:sldId id="351" r:id="rId40"/>
    <p:sldId id="313" r:id="rId41"/>
    <p:sldId id="272" r:id="rId42"/>
    <p:sldId id="273" r:id="rId43"/>
    <p:sldId id="274" r:id="rId44"/>
    <p:sldId id="275" r:id="rId45"/>
    <p:sldId id="352" r:id="rId46"/>
    <p:sldId id="346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BE38D-B762-483A-AF7E-E02753878E63}" v="2" dt="2021-10-04T21:53:46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1" autoAdjust="0"/>
    <p:restoredTop sz="94676" autoAdjust="0"/>
  </p:normalViewPr>
  <p:slideViewPr>
    <p:cSldViewPr>
      <p:cViewPr varScale="1">
        <p:scale>
          <a:sx n="74" d="100"/>
          <a:sy n="74" d="100"/>
        </p:scale>
        <p:origin x="1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5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 Norman" userId="b1a5ffa8-ec52-47fa-a452-fe1ec1b4bcd3" providerId="ADAL" clId="{1F5BE38D-B762-483A-AF7E-E02753878E63}"/>
    <pc:docChg chg="custSel modSld modNotesMaster">
      <pc:chgData name="Christopher  Norman" userId="b1a5ffa8-ec52-47fa-a452-fe1ec1b4bcd3" providerId="ADAL" clId="{1F5BE38D-B762-483A-AF7E-E02753878E63}" dt="2021-10-04T21:53:46.224" v="712" actId="20577"/>
      <pc:docMkLst>
        <pc:docMk/>
      </pc:docMkLst>
      <pc:sldChg chg="modSp mod">
        <pc:chgData name="Christopher  Norman" userId="b1a5ffa8-ec52-47fa-a452-fe1ec1b4bcd3" providerId="ADAL" clId="{1F5BE38D-B762-483A-AF7E-E02753878E63}" dt="2021-10-04T20:47:36.912" v="172" actId="255"/>
        <pc:sldMkLst>
          <pc:docMk/>
          <pc:sldMk cId="1938310019" sldId="258"/>
        </pc:sldMkLst>
        <pc:spChg chg="mod">
          <ac:chgData name="Christopher  Norman" userId="b1a5ffa8-ec52-47fa-a452-fe1ec1b4bcd3" providerId="ADAL" clId="{1F5BE38D-B762-483A-AF7E-E02753878E63}" dt="2021-10-04T20:47:36.912" v="172" actId="255"/>
          <ac:spMkLst>
            <pc:docMk/>
            <pc:sldMk cId="1938310019" sldId="258"/>
            <ac:spMk id="3" creationId="{00000000-0000-0000-0000-000000000000}"/>
          </ac:spMkLst>
        </pc:spChg>
      </pc:sldChg>
      <pc:sldChg chg="modSp mod">
        <pc:chgData name="Christopher  Norman" userId="b1a5ffa8-ec52-47fa-a452-fe1ec1b4bcd3" providerId="ADAL" clId="{1F5BE38D-B762-483A-AF7E-E02753878E63}" dt="2021-10-04T20:46:06.277" v="168" actId="20577"/>
        <pc:sldMkLst>
          <pc:docMk/>
          <pc:sldMk cId="3838831267" sldId="260"/>
        </pc:sldMkLst>
        <pc:spChg chg="mod">
          <ac:chgData name="Christopher  Norman" userId="b1a5ffa8-ec52-47fa-a452-fe1ec1b4bcd3" providerId="ADAL" clId="{1F5BE38D-B762-483A-AF7E-E02753878E63}" dt="2021-10-04T20:46:06.277" v="168" actId="20577"/>
          <ac:spMkLst>
            <pc:docMk/>
            <pc:sldMk cId="3838831267" sldId="260"/>
            <ac:spMk id="4" creationId="{00000000-0000-0000-0000-000000000000}"/>
          </ac:spMkLst>
        </pc:spChg>
      </pc:sldChg>
      <pc:sldChg chg="modSp mod">
        <pc:chgData name="Christopher  Norman" userId="b1a5ffa8-ec52-47fa-a452-fe1ec1b4bcd3" providerId="ADAL" clId="{1F5BE38D-B762-483A-AF7E-E02753878E63}" dt="2021-10-04T21:44:54.747" v="616" actId="20577"/>
        <pc:sldMkLst>
          <pc:docMk/>
          <pc:sldMk cId="3075505639" sldId="261"/>
        </pc:sldMkLst>
        <pc:spChg chg="mod">
          <ac:chgData name="Christopher  Norman" userId="b1a5ffa8-ec52-47fa-a452-fe1ec1b4bcd3" providerId="ADAL" clId="{1F5BE38D-B762-483A-AF7E-E02753878E63}" dt="2021-10-04T21:44:54.747" v="616" actId="20577"/>
          <ac:spMkLst>
            <pc:docMk/>
            <pc:sldMk cId="3075505639" sldId="261"/>
            <ac:spMk id="3" creationId="{00000000-0000-0000-0000-000000000000}"/>
          </ac:spMkLst>
        </pc:spChg>
      </pc:sldChg>
      <pc:sldChg chg="modSp mod">
        <pc:chgData name="Christopher  Norman" userId="b1a5ffa8-ec52-47fa-a452-fe1ec1b4bcd3" providerId="ADAL" clId="{1F5BE38D-B762-483A-AF7E-E02753878E63}" dt="2021-10-04T21:53:04.274" v="676" actId="5793"/>
        <pc:sldMkLst>
          <pc:docMk/>
          <pc:sldMk cId="233231753" sldId="272"/>
        </pc:sldMkLst>
        <pc:spChg chg="mod">
          <ac:chgData name="Christopher  Norman" userId="b1a5ffa8-ec52-47fa-a452-fe1ec1b4bcd3" providerId="ADAL" clId="{1F5BE38D-B762-483A-AF7E-E02753878E63}" dt="2021-10-04T21:53:04.274" v="676" actId="5793"/>
          <ac:spMkLst>
            <pc:docMk/>
            <pc:sldMk cId="233231753" sldId="272"/>
            <ac:spMk id="5" creationId="{00000000-0000-0000-0000-000000000000}"/>
          </ac:spMkLst>
        </pc:spChg>
      </pc:sldChg>
      <pc:sldChg chg="modSp mod">
        <pc:chgData name="Christopher  Norman" userId="b1a5ffa8-ec52-47fa-a452-fe1ec1b4bcd3" providerId="ADAL" clId="{1F5BE38D-B762-483A-AF7E-E02753878E63}" dt="2021-10-04T20:50:35.924" v="176" actId="27636"/>
        <pc:sldMkLst>
          <pc:docMk/>
          <pc:sldMk cId="108757304" sldId="313"/>
        </pc:sldMkLst>
        <pc:spChg chg="mod">
          <ac:chgData name="Christopher  Norman" userId="b1a5ffa8-ec52-47fa-a452-fe1ec1b4bcd3" providerId="ADAL" clId="{1F5BE38D-B762-483A-AF7E-E02753878E63}" dt="2021-10-04T20:50:35.924" v="176" actId="27636"/>
          <ac:spMkLst>
            <pc:docMk/>
            <pc:sldMk cId="108757304" sldId="313"/>
            <ac:spMk id="5" creationId="{00000000-0000-0000-0000-000000000000}"/>
          </ac:spMkLst>
        </pc:spChg>
      </pc:sldChg>
      <pc:sldChg chg="modSp mod">
        <pc:chgData name="Christopher  Norman" userId="b1a5ffa8-ec52-47fa-a452-fe1ec1b4bcd3" providerId="ADAL" clId="{1F5BE38D-B762-483A-AF7E-E02753878E63}" dt="2021-10-04T20:22:07.117" v="58" actId="20577"/>
        <pc:sldMkLst>
          <pc:docMk/>
          <pc:sldMk cId="0" sldId="314"/>
        </pc:sldMkLst>
        <pc:spChg chg="mod">
          <ac:chgData name="Christopher  Norman" userId="b1a5ffa8-ec52-47fa-a452-fe1ec1b4bcd3" providerId="ADAL" clId="{1F5BE38D-B762-483A-AF7E-E02753878E63}" dt="2021-10-04T20:21:28.845" v="11" actId="20577"/>
          <ac:spMkLst>
            <pc:docMk/>
            <pc:sldMk cId="0" sldId="314"/>
            <ac:spMk id="2" creationId="{00000000-0000-0000-0000-000000000000}"/>
          </ac:spMkLst>
        </pc:spChg>
        <pc:spChg chg="mod">
          <ac:chgData name="Christopher  Norman" userId="b1a5ffa8-ec52-47fa-a452-fe1ec1b4bcd3" providerId="ADAL" clId="{1F5BE38D-B762-483A-AF7E-E02753878E63}" dt="2021-10-04T20:22:07.117" v="58" actId="20577"/>
          <ac:spMkLst>
            <pc:docMk/>
            <pc:sldMk cId="0" sldId="314"/>
            <ac:spMk id="3" creationId="{00000000-0000-0000-0000-000000000000}"/>
          </ac:spMkLst>
        </pc:spChg>
      </pc:sldChg>
      <pc:sldChg chg="modSp mod">
        <pc:chgData name="Christopher  Norman" userId="b1a5ffa8-ec52-47fa-a452-fe1ec1b4bcd3" providerId="ADAL" clId="{1F5BE38D-B762-483A-AF7E-E02753878E63}" dt="2021-10-04T21:34:38.567" v="387" actId="20577"/>
        <pc:sldMkLst>
          <pc:docMk/>
          <pc:sldMk cId="0" sldId="316"/>
        </pc:sldMkLst>
        <pc:spChg chg="mod">
          <ac:chgData name="Christopher  Norman" userId="b1a5ffa8-ec52-47fa-a452-fe1ec1b4bcd3" providerId="ADAL" clId="{1F5BE38D-B762-483A-AF7E-E02753878E63}" dt="2021-10-04T20:50:55.906" v="214" actId="27636"/>
          <ac:spMkLst>
            <pc:docMk/>
            <pc:sldMk cId="0" sldId="316"/>
            <ac:spMk id="2" creationId="{00000000-0000-0000-0000-000000000000}"/>
          </ac:spMkLst>
        </pc:spChg>
        <pc:graphicFrameChg chg="modGraphic">
          <ac:chgData name="Christopher  Norman" userId="b1a5ffa8-ec52-47fa-a452-fe1ec1b4bcd3" providerId="ADAL" clId="{1F5BE38D-B762-483A-AF7E-E02753878E63}" dt="2021-10-04T21:34:38.567" v="387" actId="20577"/>
          <ac:graphicFrameMkLst>
            <pc:docMk/>
            <pc:sldMk cId="0" sldId="316"/>
            <ac:graphicFrameMk id="4" creationId="{00000000-0000-0000-0000-000000000000}"/>
          </ac:graphicFrameMkLst>
        </pc:graphicFrameChg>
      </pc:sldChg>
      <pc:sldChg chg="modSp mod">
        <pc:chgData name="Christopher  Norman" userId="b1a5ffa8-ec52-47fa-a452-fe1ec1b4bcd3" providerId="ADAL" clId="{1F5BE38D-B762-483A-AF7E-E02753878E63}" dt="2021-10-04T21:53:46.224" v="712" actId="20577"/>
        <pc:sldMkLst>
          <pc:docMk/>
          <pc:sldMk cId="0" sldId="346"/>
        </pc:sldMkLst>
        <pc:spChg chg="mod">
          <ac:chgData name="Christopher  Norman" userId="b1a5ffa8-ec52-47fa-a452-fe1ec1b4bcd3" providerId="ADAL" clId="{1F5BE38D-B762-483A-AF7E-E02753878E63}" dt="2021-10-04T21:53:46.224" v="712" actId="20577"/>
          <ac:spMkLst>
            <pc:docMk/>
            <pc:sldMk cId="0" sldId="34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5EE8B-9157-4F00-AAEB-7670CE762A9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B345B-1F6B-45EE-B337-FFEA1597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8C4FE8D-FB2D-497C-B49F-2D3C2A4E5532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65B216-6201-43A0-9DB1-016D988D52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mmunityprogress.net/georgia-land-bank-resource-manual-pages-402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cnorman@metroatlantalandbank.org" TargetMode="External"/><Relationship Id="rId2" Type="http://schemas.openxmlformats.org/officeDocument/2006/relationships/hyperlink" Target="mailto:cnorman@fccalandba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02299"/>
            <a:ext cx="8382000" cy="2541431"/>
          </a:xfrm>
        </p:spPr>
        <p:txBody>
          <a:bodyPr anchor="t">
            <a:normAutofit fontScale="90000"/>
          </a:bodyPr>
          <a:lstStyle/>
          <a:p>
            <a:r>
              <a:rPr lang="en-US" sz="4800" dirty="0"/>
              <a:t>LAND BANKING 101 OVERVIEW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GICH RETREAT – Athens, GA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581400"/>
            <a:ext cx="66294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OCTOBER 7, 2021</a:t>
            </a:r>
          </a:p>
          <a:p>
            <a:endParaRPr lang="en-US" dirty="0"/>
          </a:p>
          <a:p>
            <a:r>
              <a:rPr lang="en-US" dirty="0"/>
              <a:t>presented by:</a:t>
            </a:r>
          </a:p>
          <a:p>
            <a:pPr>
              <a:spcAft>
                <a:spcPts val="200"/>
              </a:spcAft>
            </a:pPr>
            <a:endParaRPr lang="en-US" dirty="0"/>
          </a:p>
          <a:p>
            <a:pPr>
              <a:spcAft>
                <a:spcPts val="200"/>
              </a:spcAft>
            </a:pPr>
            <a:r>
              <a:rPr lang="en-US" dirty="0"/>
              <a:t>Christopher Norman</a:t>
            </a:r>
          </a:p>
          <a:p>
            <a:pPr>
              <a:spcAft>
                <a:spcPts val="200"/>
              </a:spcAft>
            </a:pPr>
            <a:r>
              <a:rPr lang="en-US" dirty="0"/>
              <a:t>President </a:t>
            </a:r>
            <a:r>
              <a:rPr lang="mr-IN" dirty="0"/>
              <a:t>–</a:t>
            </a:r>
            <a:r>
              <a:rPr lang="en-US" dirty="0"/>
              <a:t> Georgia Association of Land Bank Authorities, Inc.</a:t>
            </a:r>
          </a:p>
          <a:p>
            <a:pPr>
              <a:spcAft>
                <a:spcPts val="200"/>
              </a:spcAft>
            </a:pPr>
            <a:r>
              <a:rPr lang="en-US" dirty="0"/>
              <a:t>Executive Director – Metro Atlanta Land Bank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901"/>
          <a:stretch>
            <a:fillRect/>
          </a:stretch>
        </p:blipFill>
        <p:spPr bwMode="auto">
          <a:xfrm>
            <a:off x="914400" y="1524000"/>
            <a:ext cx="71628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302270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057" y="533400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296283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428" y="533400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88" t="14902" r="28235" b="16078"/>
          <a:stretch>
            <a:fillRect/>
          </a:stretch>
        </p:blipFill>
        <p:spPr bwMode="auto">
          <a:xfrm>
            <a:off x="990600" y="1447800"/>
            <a:ext cx="7239000" cy="526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28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0E9AA-DD8D-4A69-9AEC-0610833B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A2E93-6C29-4D27-A4E0-59AA9C99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295400"/>
            <a:ext cx="637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3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428" y="457200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335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471116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571343" cy="1049235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651" t="5517" r="5426" b="3448"/>
          <a:stretch>
            <a:fillRect/>
          </a:stretch>
        </p:blipFill>
        <p:spPr bwMode="auto">
          <a:xfrm>
            <a:off x="152400" y="13716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55460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63890" cy="1400530"/>
          </a:xfrm>
        </p:spPr>
        <p:txBody>
          <a:bodyPr/>
          <a:lstStyle/>
          <a:p>
            <a:r>
              <a:rPr lang="en-US" dirty="0"/>
              <a:t>Desired Property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Code Compliant Property</a:t>
            </a:r>
          </a:p>
          <a:p>
            <a:r>
              <a:rPr lang="en-US" dirty="0"/>
              <a:t>Tax Producing Property</a:t>
            </a:r>
          </a:p>
          <a:p>
            <a:r>
              <a:rPr lang="en-US" dirty="0"/>
              <a:t>Occupied Structures</a:t>
            </a:r>
          </a:p>
          <a:p>
            <a:r>
              <a:rPr lang="en-US" dirty="0"/>
              <a:t>Maintained Property and Structures</a:t>
            </a:r>
          </a:p>
          <a:p>
            <a:r>
              <a:rPr lang="en-US" dirty="0"/>
              <a:t>Shared Community Space</a:t>
            </a:r>
          </a:p>
          <a:p>
            <a:r>
              <a:rPr lang="en-US" dirty="0"/>
              <a:t>Vibrant and Safe Communities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75215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Land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8436" y="1752600"/>
            <a:ext cx="7324964" cy="4195481"/>
          </a:xfrm>
        </p:spPr>
        <p:txBody>
          <a:bodyPr/>
          <a:lstStyle/>
          <a:p>
            <a:pPr marL="274320" lvl="1" indent="0">
              <a:buNone/>
            </a:pPr>
            <a:r>
              <a:rPr lang="en-US" altLang="en-US" sz="2800" dirty="0"/>
              <a:t>Land Banks are public or nonprofit entities created by local governments to acquire, manage, maintain and facilitate the redevelopment of underutilized, vacant blighted, tax delinquent properties.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Land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8436" y="1853248"/>
            <a:ext cx="7553564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Tool for converting vacant, abandoned, or distressed property into productive use.  This includes residential, commercial, industrial and greenspace purposes.</a:t>
            </a:r>
          </a:p>
          <a:p>
            <a:r>
              <a:rPr lang="en-US" dirty="0"/>
              <a:t>Core competency is acquisition and disposition of troubled, surplus, or vacant property.</a:t>
            </a:r>
          </a:p>
          <a:p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have </a:t>
            </a:r>
            <a:r>
              <a:rPr lang="en-US" u="sng" dirty="0"/>
              <a:t>eminent domain </a:t>
            </a:r>
            <a:r>
              <a:rPr lang="en-US" dirty="0"/>
              <a:t>or taxing authority.</a:t>
            </a:r>
          </a:p>
          <a:p>
            <a:r>
              <a:rPr lang="en-US" dirty="0"/>
              <a:t>Steps in where market does not or cannot work due to administrative/legal barriers.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1426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of Land Banks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68586" y="1828800"/>
            <a:ext cx="7705964" cy="4444883"/>
          </a:xfrm>
        </p:spPr>
        <p:txBody>
          <a:bodyPr>
            <a:normAutofit fontScale="77500" lnSpcReduction="20000"/>
          </a:bodyPr>
          <a:lstStyle/>
          <a:p>
            <a:pPr marL="274320" lvl="1" indent="0">
              <a:buNone/>
            </a:pPr>
            <a:r>
              <a:rPr lang="en-US" sz="3200" dirty="0"/>
              <a:t>St. Louis		1971</a:t>
            </a:r>
          </a:p>
          <a:p>
            <a:pPr marL="274320" lvl="1" indent="0">
              <a:buNone/>
            </a:pPr>
            <a:r>
              <a:rPr lang="en-US" sz="3200" dirty="0"/>
              <a:t>Cleveland		1976</a:t>
            </a:r>
          </a:p>
          <a:p>
            <a:pPr marL="274320" lvl="1" indent="0">
              <a:buNone/>
            </a:pPr>
            <a:r>
              <a:rPr lang="en-US" sz="3200" dirty="0"/>
              <a:t>Louisville		1989</a:t>
            </a:r>
          </a:p>
          <a:p>
            <a:pPr marL="274320" lvl="1" indent="0">
              <a:buNone/>
            </a:pPr>
            <a:r>
              <a:rPr lang="en-US" sz="3200" dirty="0"/>
              <a:t>Atlanta		1991 </a:t>
            </a:r>
            <a:r>
              <a:rPr lang="en-US" sz="3000" dirty="0"/>
              <a:t>(State law updated 2012)</a:t>
            </a:r>
          </a:p>
          <a:p>
            <a:pPr marL="274320" lvl="1" indent="0">
              <a:buNone/>
            </a:pPr>
            <a:r>
              <a:rPr lang="en-US" sz="3200" dirty="0" err="1"/>
              <a:t>Genessee</a:t>
            </a:r>
            <a:r>
              <a:rPr lang="en-US" sz="3200" dirty="0"/>
              <a:t>		2002</a:t>
            </a:r>
          </a:p>
          <a:p>
            <a:pPr marL="274320" lvl="1" indent="0">
              <a:buNone/>
            </a:pPr>
            <a:r>
              <a:rPr lang="en-US" sz="3200" dirty="0"/>
              <a:t>Cuyahoga		2008</a:t>
            </a:r>
          </a:p>
          <a:p>
            <a:pPr marL="274320" lvl="1" indent="0">
              <a:buNone/>
            </a:pPr>
            <a:r>
              <a:rPr lang="en-US" sz="3200" dirty="0"/>
              <a:t>New York		2011</a:t>
            </a:r>
          </a:p>
          <a:p>
            <a:pPr marL="274320" lvl="1" indent="0">
              <a:buNone/>
            </a:pPr>
            <a:r>
              <a:rPr lang="en-US" sz="3200" dirty="0"/>
              <a:t>Philadelphia	2014</a:t>
            </a:r>
          </a:p>
          <a:p>
            <a:pPr marL="274320" lvl="1" indent="0">
              <a:buNone/>
            </a:pPr>
            <a:r>
              <a:rPr lang="en-US" sz="3200" dirty="0"/>
              <a:t>Virginia		2016</a:t>
            </a:r>
          </a:p>
          <a:p>
            <a:pPr marL="274320" lvl="1" indent="0">
              <a:buNone/>
            </a:pPr>
            <a:endParaRPr lang="en-US" sz="3200" dirty="0"/>
          </a:p>
          <a:p>
            <a:pPr marL="274320" lvl="1" indent="0">
              <a:buNone/>
            </a:pPr>
            <a:r>
              <a:rPr lang="en-US" sz="3200" dirty="0"/>
              <a:t>Currently over 200 land banks in the US</a:t>
            </a:r>
          </a:p>
        </p:txBody>
      </p:sp>
      <p:pic>
        <p:nvPicPr>
          <p:cNvPr id="5" name="Picture 4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3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Bank Authorities (LBA) in 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dirty="0"/>
              <a:t>Land Bank 101</a:t>
            </a:r>
          </a:p>
          <a:p>
            <a:pPr marL="571500" indent="-571500">
              <a:buAutoNum type="romanUcPeriod"/>
            </a:pPr>
            <a:r>
              <a:rPr lang="en-US" dirty="0"/>
              <a:t>2012 Georgia Land Bank Act Review</a:t>
            </a:r>
          </a:p>
          <a:p>
            <a:pPr marL="571500" indent="-571500">
              <a:buAutoNum type="romanUcPeriod"/>
            </a:pPr>
            <a:r>
              <a:rPr lang="en-US" dirty="0"/>
              <a:t>Establishing LBA</a:t>
            </a:r>
          </a:p>
          <a:p>
            <a:pPr marL="571500" indent="-571500">
              <a:buAutoNum type="romanUcPeriod"/>
            </a:pPr>
            <a:r>
              <a:rPr lang="en-US" dirty="0"/>
              <a:t>Development Considerations</a:t>
            </a:r>
          </a:p>
          <a:p>
            <a:pPr marL="571500" indent="-571500">
              <a:buAutoNum type="romanUcPeriod"/>
            </a:pPr>
            <a:r>
              <a:rPr lang="en-US" dirty="0"/>
              <a:t>Questions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32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Existing Georgia Land Banks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081157"/>
              </p:ext>
            </p:extLst>
          </p:nvPr>
        </p:nvGraphicFramePr>
        <p:xfrm>
          <a:off x="908844" y="1889343"/>
          <a:ext cx="732631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Jurisdiction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County</a:t>
                      </a:r>
                      <a:r>
                        <a:rPr lang="en-US" sz="1400" baseline="0" dirty="0"/>
                        <a:t> Population</a:t>
                      </a:r>
                      <a:endParaRPr lang="en-US" sz="1400" dirty="0"/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City Population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Fulton County-Atlanta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1,066,710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498,715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DeKalb</a:t>
                      </a:r>
                      <a:r>
                        <a:rPr lang="en-US" sz="1400" i="0" baseline="0" dirty="0"/>
                        <a:t> County-Decatur-Lithonia</a:t>
                      </a:r>
                      <a:endParaRPr lang="en-US" sz="1400" i="0" dirty="0"/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764,382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/>
                        <a:t>24,928 | 2,299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Chatham County-Savannah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295,291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147,780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Muscogee County-Columbus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206,922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206,922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Richmond County-Augusta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199,614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199,614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Bibb County-Macon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157,346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157,346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Clarke County-Athens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129,025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129,025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Lowndes County-Valdosta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118,251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55,378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Whitfield County-Dalton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102,864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34,417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Floyd County-Rome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98,584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36,940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Spalding County-Griffin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67,306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23,478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Thomas</a:t>
                      </a:r>
                      <a:r>
                        <a:rPr lang="en-US" sz="1400" baseline="0" dirty="0"/>
                        <a:t> County–Thomasville</a:t>
                      </a:r>
                      <a:endParaRPr lang="en-US" sz="1400" dirty="0"/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45,798</a:t>
                      </a:r>
                    </a:p>
                  </a:txBody>
                  <a:tcPr marL="72169" marR="721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18,881</a:t>
                      </a:r>
                    </a:p>
                  </a:txBody>
                  <a:tcPr marL="72169" marR="7216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 Bank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8436" y="1752600"/>
            <a:ext cx="7858364" cy="3962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Broad Usage Categories</a:t>
            </a:r>
          </a:p>
          <a:p>
            <a:pPr lvl="1"/>
            <a:r>
              <a:rPr lang="en-US" sz="2900" dirty="0"/>
              <a:t>Residential</a:t>
            </a:r>
          </a:p>
          <a:p>
            <a:pPr lvl="1"/>
            <a:r>
              <a:rPr lang="en-US" sz="2900" dirty="0"/>
              <a:t>Commercial </a:t>
            </a:r>
          </a:p>
          <a:p>
            <a:pPr lvl="1"/>
            <a:r>
              <a:rPr lang="en-US" sz="2900" dirty="0"/>
              <a:t>Industrial</a:t>
            </a:r>
          </a:p>
          <a:p>
            <a:pPr lvl="1"/>
            <a:r>
              <a:rPr lang="en-US" sz="2900" dirty="0"/>
              <a:t>Green space</a:t>
            </a:r>
          </a:p>
          <a:p>
            <a:r>
              <a:rPr lang="en-US" sz="3200" dirty="0"/>
              <a:t>Surplus Public Property</a:t>
            </a:r>
          </a:p>
          <a:p>
            <a:r>
              <a:rPr lang="en-US" sz="3200" dirty="0"/>
              <a:t>Foreclosed Properties</a:t>
            </a:r>
          </a:p>
          <a:p>
            <a:r>
              <a:rPr lang="en-US" sz="3200" dirty="0"/>
              <a:t>Abandoned Properties</a:t>
            </a:r>
          </a:p>
          <a:p>
            <a:r>
              <a:rPr lang="en-US" sz="3200" dirty="0"/>
              <a:t>Tax delinquent Properties</a:t>
            </a:r>
          </a:p>
          <a:p>
            <a:pPr marL="0" indent="0">
              <a:buNone/>
            </a:pPr>
            <a:r>
              <a:rPr lang="en-US" sz="3200" dirty="0"/>
              <a:t>Land Banks focus on properties that are underutilized.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150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92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Determination of Need for Land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838200" y="990600"/>
            <a:ext cx="7543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/>
              <a:t>Strat</a:t>
            </a:r>
            <a:r>
              <a:rPr lang="en-US" sz="2800" b="1" dirty="0"/>
              <a:t> • e • </a:t>
            </a:r>
            <a:r>
              <a:rPr lang="en-US" sz="2800" b="1" dirty="0" err="1"/>
              <a:t>gy</a:t>
            </a:r>
            <a:endParaRPr lang="en-US" sz="2800" b="1" dirty="0"/>
          </a:p>
          <a:p>
            <a:pPr marL="0" indent="0">
              <a:buNone/>
            </a:pPr>
            <a:r>
              <a:rPr lang="en-US" sz="1600" dirty="0"/>
              <a:t>1 a (1) : the science of employing the political, economic, psychological, and military forces of a nation or group of nations to afford the maximum support to adopted policies in peace or war (2) : the science and art of military command exercised to meet the enemy in combat under advantageous conditions</a:t>
            </a:r>
          </a:p>
          <a:p>
            <a:pPr marL="0" indent="0">
              <a:buNone/>
            </a:pPr>
            <a:r>
              <a:rPr lang="en-US" sz="1600" dirty="0"/>
              <a:t>B : a variety of or instance of the use of strategy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FF0000"/>
                </a:solidFill>
              </a:rPr>
              <a:t>2 a : a careful plan or method : a clever stratagem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FF0000"/>
                </a:solidFill>
              </a:rPr>
              <a:t>   b : the art of devising or employing plans or stratagems 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FF0000"/>
                </a:solidFill>
              </a:rPr>
              <a:t>        towards a goal</a:t>
            </a:r>
          </a:p>
          <a:p>
            <a:pPr marL="0" indent="0">
              <a:buNone/>
            </a:pPr>
            <a:r>
              <a:rPr lang="en-US" sz="1600" dirty="0"/>
              <a:t>3 : an adaption or complex of adaptations (as of behavior, metabolism, or structure) that serves or appears to serve an important function in achieving evolutionary success &lt;foraging </a:t>
            </a:r>
            <a:r>
              <a:rPr lang="en-US" sz="1600" i="1" dirty="0"/>
              <a:t>strategies</a:t>
            </a:r>
            <a:r>
              <a:rPr lang="en-US" sz="1600" dirty="0"/>
              <a:t> of insects&gt;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1200" dirty="0"/>
              <a:t>Source: Merriam-Webster Dictionary</a:t>
            </a:r>
          </a:p>
        </p:txBody>
      </p:sp>
      <p:pic>
        <p:nvPicPr>
          <p:cNvPr id="3" name="Picture 2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Determination of Need for Land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Why? </a:t>
            </a:r>
          </a:p>
          <a:p>
            <a:pPr lvl="1"/>
            <a:r>
              <a:rPr lang="en-US" dirty="0"/>
              <a:t>Problem Definition</a:t>
            </a:r>
          </a:p>
          <a:p>
            <a:r>
              <a:rPr lang="en-US" dirty="0"/>
              <a:t>What?</a:t>
            </a:r>
          </a:p>
          <a:p>
            <a:pPr lvl="1"/>
            <a:r>
              <a:rPr lang="en-US" dirty="0"/>
              <a:t>Solutions and Desired Outcomes</a:t>
            </a:r>
          </a:p>
          <a:p>
            <a:pPr lvl="1"/>
            <a:r>
              <a:rPr lang="en-US" dirty="0"/>
              <a:t>Scale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Financial and Operational Capacity</a:t>
            </a:r>
          </a:p>
          <a:p>
            <a:r>
              <a:rPr lang="en-US" dirty="0"/>
              <a:t>Who?</a:t>
            </a:r>
          </a:p>
          <a:p>
            <a:pPr lvl="1"/>
            <a:r>
              <a:rPr lang="en-US" dirty="0"/>
              <a:t>Leadership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Triggers for Creating a Land Bank: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2052925"/>
            <a:ext cx="74019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Significant (</a:t>
            </a:r>
            <a:r>
              <a:rPr lang="en-US" sz="2400" i="1" dirty="0"/>
              <a:t>based on local market conditions</a:t>
            </a:r>
            <a:r>
              <a:rPr lang="en-US" sz="2400" dirty="0"/>
              <a:t>) inventories of abandoned/vacant property with little market value</a:t>
            </a:r>
          </a:p>
          <a:p>
            <a:r>
              <a:rPr lang="en-US" sz="2400" dirty="0"/>
              <a:t>Ineffective tax foreclosure procedures – failed auctions</a:t>
            </a:r>
          </a:p>
          <a:p>
            <a:r>
              <a:rPr lang="en-US" sz="2400" dirty="0"/>
              <a:t>Chronic code violations – need for new approach</a:t>
            </a:r>
          </a:p>
          <a:p>
            <a:r>
              <a:rPr lang="en-US" sz="2400" dirty="0"/>
              <a:t>Title problems – need for clear title</a:t>
            </a:r>
          </a:p>
          <a:p>
            <a:r>
              <a:rPr lang="en-US" sz="2400" dirty="0"/>
              <a:t>Restrictive property disposition requirements – municipal rules vs land bank flexibility</a:t>
            </a:r>
          </a:p>
          <a:p>
            <a:r>
              <a:rPr lang="en-US" sz="2400" dirty="0"/>
              <a:t>Need for local control – ability to influence disposition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0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Land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Georgia Land Banks: </a:t>
            </a:r>
            <a:br>
              <a:rPr lang="en-US" dirty="0"/>
            </a:br>
            <a:r>
              <a:rPr lang="en-US" sz="3100" dirty="0"/>
              <a:t>O.C.G.A. § 48-4-60 et seq.(SB 284)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8800"/>
            <a:ext cx="7620000" cy="4195481"/>
          </a:xfrm>
        </p:spPr>
        <p:txBody>
          <a:bodyPr>
            <a:normAutofit/>
          </a:bodyPr>
          <a:lstStyle/>
          <a:p>
            <a:r>
              <a:rPr lang="en-US" sz="3200" dirty="0"/>
              <a:t>Independent Tax Exempt Authority</a:t>
            </a:r>
          </a:p>
          <a:p>
            <a:r>
              <a:rPr lang="en-US" sz="3200" dirty="0"/>
              <a:t>Independent Board</a:t>
            </a:r>
          </a:p>
          <a:p>
            <a:r>
              <a:rPr lang="en-US" sz="3200" dirty="0"/>
              <a:t>Broad Acquisition &amp; Disposition </a:t>
            </a:r>
            <a:br>
              <a:rPr lang="en-US" sz="3200" dirty="0"/>
            </a:br>
            <a:r>
              <a:rPr lang="en-US" sz="3200" dirty="0"/>
              <a:t>Authority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22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and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66FF33"/>
              </a:buClr>
              <a:buNone/>
              <a:defRPr/>
            </a:pPr>
            <a:r>
              <a:rPr lang="en-US" sz="2800" i="1" dirty="0"/>
              <a:t>Parties that may create a Georgia Land Bank…..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1 County + participating city located in county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Multiple counties + participating cities in each county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1 Consolidated government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Consolidated government/s + county/counties + participating city/cities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Creation and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2447" y="1676400"/>
            <a:ext cx="6711654" cy="41954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i="1" dirty="0"/>
              <a:t>Steps to create a Georgia Land Bank….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Passage of ordinance and IGA  </a:t>
            </a:r>
            <a:r>
              <a:rPr lang="en-US" sz="2400" i="1" dirty="0"/>
              <a:t>(if consolidated government alone then no IGA)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Appointment of board members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schemeClr val="tx1"/>
                </a:solidFill>
              </a:rPr>
              <a:t>Adoption of by-laws and policies and procedures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Bank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1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162799" cy="1322678"/>
          </a:xfrm>
        </p:spPr>
        <p:txBody>
          <a:bodyPr>
            <a:noAutofit/>
          </a:bodyPr>
          <a:lstStyle/>
          <a:p>
            <a:r>
              <a:rPr lang="en-US" sz="3600" dirty="0"/>
              <a:t>Governance: Intergovernmental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2049717"/>
            <a:ext cx="6711654" cy="4195481"/>
          </a:xfrm>
        </p:spPr>
        <p:txBody>
          <a:bodyPr/>
          <a:lstStyle/>
          <a:p>
            <a:r>
              <a:rPr lang="en-US" dirty="0"/>
              <a:t>Adopted by resolution of one county and at least one city</a:t>
            </a:r>
          </a:p>
          <a:p>
            <a:r>
              <a:rPr lang="en-US" dirty="0"/>
              <a:t>Outlines board responsibilities</a:t>
            </a:r>
          </a:p>
          <a:p>
            <a:r>
              <a:rPr lang="en-US" dirty="0"/>
              <a:t>Lists land bank powers</a:t>
            </a:r>
          </a:p>
          <a:p>
            <a:r>
              <a:rPr lang="en-US" dirty="0"/>
              <a:t>Provides dissolution process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93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Governance: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752600"/>
            <a:ext cx="7055380" cy="41954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5-11 member board (odd number)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Public officers eligible to serve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Members serve without compensation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Majority of Board is quorum for conduct of business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Certain matters require approval of entire board such as disposition of property over 50k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7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Governance: Board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72390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Who should serve?</a:t>
            </a:r>
          </a:p>
          <a:p>
            <a:pPr lvl="1"/>
            <a:r>
              <a:rPr lang="en-US" dirty="0"/>
              <a:t>Tax Commissioner?</a:t>
            </a:r>
          </a:p>
          <a:p>
            <a:pPr lvl="1"/>
            <a:r>
              <a:rPr lang="en-US" dirty="0"/>
              <a:t>Code Enforcement Officials?</a:t>
            </a:r>
          </a:p>
          <a:p>
            <a:pPr lvl="1"/>
            <a:r>
              <a:rPr lang="en-US" dirty="0"/>
              <a:t>Zoning Officials?</a:t>
            </a:r>
          </a:p>
          <a:p>
            <a:pPr lvl="1"/>
            <a:r>
              <a:rPr lang="en-US" dirty="0"/>
              <a:t>Elected Officials?</a:t>
            </a:r>
          </a:p>
          <a:p>
            <a:pPr lvl="1"/>
            <a:r>
              <a:rPr lang="en-US" dirty="0"/>
              <a:t>Private citizens?</a:t>
            </a:r>
          </a:p>
          <a:p>
            <a:r>
              <a:rPr lang="en-US" dirty="0"/>
              <a:t>Backgrounds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Law </a:t>
            </a:r>
          </a:p>
          <a:p>
            <a:pPr lvl="1"/>
            <a:r>
              <a:rPr lang="en-US" dirty="0"/>
              <a:t>Real Estate</a:t>
            </a:r>
          </a:p>
          <a:p>
            <a:pPr lvl="1"/>
            <a:r>
              <a:rPr lang="en-US" dirty="0"/>
              <a:t>Banking</a:t>
            </a:r>
          </a:p>
          <a:p>
            <a:pPr lvl="1"/>
            <a:r>
              <a:rPr lang="en-US" dirty="0"/>
              <a:t>Community/Economic Development</a:t>
            </a:r>
          </a:p>
          <a:p>
            <a:pPr lvl="1"/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0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3729" y="1752600"/>
            <a:ext cx="6711654" cy="4195481"/>
          </a:xfrm>
        </p:spPr>
        <p:txBody>
          <a:bodyPr>
            <a:normAutofit fontScale="92500"/>
          </a:bodyPr>
          <a:lstStyle/>
          <a:p>
            <a:r>
              <a:rPr lang="en-US" dirty="0"/>
              <a:t>City Contribution – General Fund</a:t>
            </a:r>
          </a:p>
          <a:p>
            <a:r>
              <a:rPr lang="en-US" dirty="0"/>
              <a:t>County Contribution – General Fund</a:t>
            </a:r>
          </a:p>
          <a:p>
            <a:r>
              <a:rPr lang="en-US" dirty="0"/>
              <a:t>Bond issues</a:t>
            </a:r>
          </a:p>
          <a:p>
            <a:r>
              <a:rPr lang="en-US" dirty="0"/>
              <a:t>Federal funds</a:t>
            </a:r>
          </a:p>
          <a:p>
            <a:r>
              <a:rPr lang="en-US" dirty="0"/>
              <a:t>Staffing – Direct or Shared/Loaned</a:t>
            </a:r>
          </a:p>
          <a:p>
            <a:r>
              <a:rPr lang="en-US" dirty="0"/>
              <a:t>Legal support</a:t>
            </a:r>
          </a:p>
          <a:p>
            <a:r>
              <a:rPr lang="en-US" dirty="0"/>
              <a:t>Property maintenance – Municipal or vendor</a:t>
            </a:r>
          </a:p>
          <a:p>
            <a:r>
              <a:rPr lang="en-US" dirty="0"/>
              <a:t>Insurance – Corporate and Property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06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Georgia Land Bank Resource Manual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Released in June 2013—Free How To Manual for Creation of Georgia Land Banks</a:t>
            </a:r>
            <a:r>
              <a:rPr lang="en-US" dirty="0">
                <a:hlinkClick r:id="rId2"/>
              </a:rPr>
              <a:t> http://www.communityprogress.net/georgia-land-bank-resource-manual-pages-402.php</a:t>
            </a:r>
            <a:endParaRPr lang="en-US" dirty="0"/>
          </a:p>
          <a:p>
            <a:r>
              <a:rPr lang="en-US" dirty="0"/>
              <a:t>Sponsored by GALBA, Habitat for Humanity, GMA, ACCG, Enterprise and Center for Community Progress</a:t>
            </a:r>
          </a:p>
          <a:p>
            <a:r>
              <a:rPr lang="en-US" dirty="0"/>
              <a:t>Key Appendices</a:t>
            </a:r>
          </a:p>
          <a:p>
            <a:pPr lvl="1"/>
            <a:r>
              <a:rPr lang="en-US" dirty="0"/>
              <a:t>Template Intergovernmental Agreement</a:t>
            </a:r>
          </a:p>
          <a:p>
            <a:pPr lvl="1"/>
            <a:r>
              <a:rPr lang="en-US" dirty="0"/>
              <a:t>Template Resolution Creating Land Bank</a:t>
            </a:r>
          </a:p>
          <a:p>
            <a:pPr lvl="1"/>
            <a:r>
              <a:rPr lang="en-US" dirty="0"/>
              <a:t>Sample administrative policies</a:t>
            </a:r>
          </a:p>
          <a:p>
            <a:pPr lvl="1"/>
            <a:r>
              <a:rPr lang="en-US" dirty="0"/>
              <a:t>Sample tax extinguishment resolution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388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2012 Georgia Land Bank Act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2950" y="1752600"/>
            <a:ext cx="770145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Land banks throughout State created Georgia Association of Land Bank Authorities, Inc. (GALBA) in August 2011</a:t>
            </a:r>
          </a:p>
          <a:p>
            <a:r>
              <a:rPr lang="en-US" dirty="0"/>
              <a:t>President – Christopher Norman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To promote and market the concept and utility of land bank authorities to local governments, citizens and other stakeholders in the State of Georgia.</a:t>
            </a:r>
          </a:p>
          <a:p>
            <a:pPr lvl="1"/>
            <a:r>
              <a:rPr lang="en-US" dirty="0"/>
              <a:t>To educate interested local governments, citizens and other stakeholders in Georgia regarding the establishment and operation of land bank authorities in their respective communities.</a:t>
            </a:r>
          </a:p>
          <a:p>
            <a:pPr lvl="1"/>
            <a:r>
              <a:rPr lang="en-US" dirty="0"/>
              <a:t>To foster and promote the sharing of information amongst land bank authorities in Georgia and throughout the nation.</a:t>
            </a:r>
          </a:p>
          <a:p>
            <a:pPr lvl="1"/>
            <a:r>
              <a:rPr lang="en-US" dirty="0"/>
              <a:t>To provide technical assistance to land bank authorities in Georgia </a:t>
            </a:r>
          </a:p>
          <a:p>
            <a:pPr lvl="1"/>
            <a:r>
              <a:rPr lang="en-US" dirty="0"/>
              <a:t>To provide and support governmental relations to benefit and foster the mission of land bank authorities in Georgia.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Land Bank Act: SB 284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2052925"/>
            <a:ext cx="7554300" cy="4195481"/>
          </a:xfrm>
        </p:spPr>
        <p:txBody>
          <a:bodyPr>
            <a:normAutofit/>
          </a:bodyPr>
          <a:lstStyle/>
          <a:p>
            <a:r>
              <a:rPr lang="en-US" dirty="0"/>
              <a:t>Introduced Senate Bill 284 in 2012 Georgia Legislative Session for reform of existing 1990 Georgia land bank statute</a:t>
            </a:r>
          </a:p>
          <a:p>
            <a:r>
              <a:rPr lang="en-US" dirty="0"/>
              <a:t>Sponsor: Senate - Sen. Tim Golden (R), Valdosta; House - Rep. Alan Powell (R), Hartwell </a:t>
            </a:r>
          </a:p>
          <a:p>
            <a:r>
              <a:rPr lang="en-US" dirty="0"/>
              <a:t>Law became effective on July 1, 2012</a:t>
            </a:r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Georgia Land Bank Act: SB 284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400" dirty="0"/>
              <a:t>Acquire property through tax sales, donation, market-purchase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400" dirty="0"/>
              <a:t>Contract, invest, borrow money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400" dirty="0"/>
              <a:t>Manage, maintain and hold property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400" dirty="0"/>
              <a:t>Extinguish delinquent taxes with school board consent 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400" dirty="0"/>
              <a:t>Dispose of property in accordance with local priorities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sz="2400" dirty="0"/>
              <a:t>No eminent domain or taxing power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en-US" altLang="en-US" sz="2400" dirty="0"/>
              <a:t>Competitive Bidding at tax foreclosures sales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altLang="en-US" sz="2400" dirty="0"/>
              <a:t>Land Banks to effectively use tax recapture to benefit from its activities and value of its inventory and to become less reliant on government funding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24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001081">
            <a:off x="581265" y="1736319"/>
            <a:ext cx="216790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Blighted</a:t>
            </a:r>
          </a:p>
        </p:txBody>
      </p:sp>
      <p:sp>
        <p:nvSpPr>
          <p:cNvPr id="5" name="Rectangle 4"/>
          <p:cNvSpPr/>
          <p:nvPr/>
        </p:nvSpPr>
        <p:spPr>
          <a:xfrm rot="21246459">
            <a:off x="5006642" y="3951013"/>
            <a:ext cx="293093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Abandoned</a:t>
            </a:r>
          </a:p>
        </p:txBody>
      </p:sp>
      <p:sp>
        <p:nvSpPr>
          <p:cNvPr id="8" name="Rectangle 7"/>
          <p:cNvSpPr/>
          <p:nvPr/>
        </p:nvSpPr>
        <p:spPr>
          <a:xfrm rot="822050">
            <a:off x="968883" y="3705633"/>
            <a:ext cx="277685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Foreclosed</a:t>
            </a:r>
          </a:p>
        </p:txBody>
      </p:sp>
      <p:sp>
        <p:nvSpPr>
          <p:cNvPr id="9" name="Rectangle 8"/>
          <p:cNvSpPr/>
          <p:nvPr/>
        </p:nvSpPr>
        <p:spPr>
          <a:xfrm rot="652951">
            <a:off x="4960673" y="1702151"/>
            <a:ext cx="384079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Tax Delinquent</a:t>
            </a:r>
          </a:p>
        </p:txBody>
      </p:sp>
      <p:sp>
        <p:nvSpPr>
          <p:cNvPr id="10" name="Rectangle 9"/>
          <p:cNvSpPr/>
          <p:nvPr/>
        </p:nvSpPr>
        <p:spPr>
          <a:xfrm rot="21089420">
            <a:off x="2281221" y="2196305"/>
            <a:ext cx="266887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Distressed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12687" y="3058191"/>
            <a:ext cx="483132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Non-Tax Producing</a:t>
            </a:r>
          </a:p>
        </p:txBody>
      </p:sp>
      <p:pic>
        <p:nvPicPr>
          <p:cNvPr id="12" name="Picture 11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Do Vacant Properties Affect Property Values?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827700" y="2052925"/>
            <a:ext cx="7935300" cy="43478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100" dirty="0">
                <a:cs typeface="Times New Roman" pitchFamily="18" charset="0"/>
              </a:rPr>
              <a:t>A vacant or delinquent property can lower property values within 500 feet by 2.1%</a:t>
            </a:r>
          </a:p>
          <a:p>
            <a:pPr>
              <a:defRPr/>
            </a:pPr>
            <a:r>
              <a:rPr lang="en-US" sz="2100" dirty="0">
                <a:cs typeface="Times New Roman" pitchFamily="18" charset="0"/>
              </a:rPr>
              <a:t>A vacant and delinquent property can lower property values by 2.7%</a:t>
            </a:r>
          </a:p>
          <a:p>
            <a:pPr>
              <a:defRPr/>
            </a:pPr>
            <a:r>
              <a:rPr lang="en-US" sz="2100" dirty="0">
                <a:cs typeface="Times New Roman" pitchFamily="18" charset="0"/>
              </a:rPr>
              <a:t>A foreclosed (not delinquent or vacant) can lower property values by 3.9%</a:t>
            </a:r>
          </a:p>
          <a:p>
            <a:pPr>
              <a:defRPr/>
            </a:pPr>
            <a:r>
              <a:rPr lang="en-US" sz="2100" dirty="0">
                <a:cs typeface="Times New Roman" pitchFamily="18" charset="0"/>
              </a:rPr>
              <a:t>A foreclosed and vacant or delinquent property can lower property values by 6.1%</a:t>
            </a:r>
          </a:p>
          <a:p>
            <a:pPr>
              <a:defRPr/>
            </a:pPr>
            <a:r>
              <a:rPr lang="en-US" sz="2100" dirty="0">
                <a:cs typeface="Times New Roman" pitchFamily="18" charset="0"/>
              </a:rPr>
              <a:t>A foreclosed, vacant and delinquent property can lower property values by 9.4%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6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600" dirty="0"/>
              <a:t>(Source: Stephen Whitaker and  Thomas J. Fitzpatrick, IV, </a:t>
            </a:r>
            <a:r>
              <a:rPr lang="en-US" sz="1600" i="1" dirty="0"/>
              <a:t>The Impact of Vacant, Tax-Delinquent and Foreclosed Property on Sales Prices of Neighboring Homes</a:t>
            </a:r>
            <a:r>
              <a:rPr lang="en-US" sz="1600" dirty="0"/>
              <a:t>, Federal Reserve Bank of Cleveland)</a:t>
            </a:r>
          </a:p>
        </p:txBody>
      </p:sp>
    </p:spTree>
    <p:extLst>
      <p:ext uri="{BB962C8B-B14F-4D97-AF65-F5344CB8AC3E}">
        <p14:creationId xmlns:p14="http://schemas.microsoft.com/office/powerpoint/2010/main" val="10875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How Do Land Banks Acquire Property?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Acquire Property through Non-Judicial or Judicial In Rem Tax Foreclosures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(Judicial In Rem Tax Foreclosures preferred)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Acquire Property through Donations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Acquire Property through Direct Market Purchases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/>
              <a:t>Acquire Property directly from local government transfers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Includes Eminent Domain for Blight (HB 434 – 2017)</a:t>
            </a:r>
          </a:p>
          <a:p>
            <a:pPr eaLnBrk="1" hangingPunct="1"/>
            <a:endParaRPr lang="en-US" dirty="0"/>
          </a:p>
        </p:txBody>
      </p:sp>
      <p:pic>
        <p:nvPicPr>
          <p:cNvPr id="6" name="Picture 5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1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Disposition of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Georgia Law requires a public bidding for local government property transfers</a:t>
            </a:r>
            <a:endParaRPr lang="en-US" sz="1100" dirty="0"/>
          </a:p>
          <a:p>
            <a:r>
              <a:rPr lang="en-US" dirty="0"/>
              <a:t>Local government can convey properties to the Land Bank as a governmental transfer without the bidding process</a:t>
            </a:r>
            <a:endParaRPr lang="en-US" sz="1100" dirty="0"/>
          </a:p>
          <a:p>
            <a:r>
              <a:rPr lang="en-US" dirty="0"/>
              <a:t>Land Banks allow for greater flexibility in the terms and conditions of transferring properties to new owners</a:t>
            </a:r>
          </a:p>
          <a:p>
            <a:endParaRPr lang="en-US" dirty="0"/>
          </a:p>
        </p:txBody>
      </p:sp>
      <p:pic>
        <p:nvPicPr>
          <p:cNvPr id="5" name="Picture 4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68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Pricing Flexibility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752600"/>
            <a:ext cx="7554300" cy="4195481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/>
              <a:t>Land Banks have full discretion in determining the sales price of a property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Land Banks can sell, trade or otherwise dispose of property on the terms and conditions determined in the sole discretion of the Authority at the local level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/>
              <a:t>It is very important that there is </a:t>
            </a:r>
            <a:r>
              <a:rPr lang="en-US" u="sng" dirty="0"/>
              <a:t>consistency and transparency</a:t>
            </a:r>
            <a:r>
              <a:rPr lang="en-US" dirty="0"/>
              <a:t> in acquisition &amp; disposition of property</a:t>
            </a:r>
          </a:p>
        </p:txBody>
      </p:sp>
      <p:pic>
        <p:nvPicPr>
          <p:cNvPr id="6" name="Picture 5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26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Land Bank Priorities for Disposition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905000"/>
            <a:ext cx="7696200" cy="419548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Land Banks may establish a hierarchical ranking of priorities for the use of real property conveyed or the new law includes a list of priorities that will be used if not established, including: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Public spaces and places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Affordable and/or market housing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Retail, commercial, and industrial activities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1800" dirty="0"/>
              <a:t>Community land trusts or other public entities</a:t>
            </a:r>
          </a:p>
        </p:txBody>
      </p:sp>
      <p:pic>
        <p:nvPicPr>
          <p:cNvPr id="6" name="Picture 5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28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ED77E-D2A8-4455-AA22-EFD3C7BB5C53}"/>
              </a:ext>
            </a:extLst>
          </p:cNvPr>
          <p:cNvSpPr/>
          <p:nvPr/>
        </p:nvSpPr>
        <p:spPr>
          <a:xfrm>
            <a:off x="3200400" y="2967335"/>
            <a:ext cx="2512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??????</a:t>
            </a:r>
          </a:p>
        </p:txBody>
      </p:sp>
      <p:pic>
        <p:nvPicPr>
          <p:cNvPr id="5" name="Picture 4" descr="GALBA Logo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562600"/>
            <a:ext cx="9215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007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27700" y="2052925"/>
            <a:ext cx="7173300" cy="419548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en-US" sz="2000" dirty="0"/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Christopher Norman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President  - GALBA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4000" dirty="0"/>
              <a:t>Direct 404-525-9130</a:t>
            </a:r>
            <a:endParaRPr lang="en-US" sz="4000" dirty="0">
              <a:hlinkClick r:id="rId2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4000" dirty="0">
                <a:hlinkClick r:id="rId3"/>
              </a:rPr>
              <a:t>cnorman@metroatlantalandbank.org</a:t>
            </a:r>
            <a:r>
              <a:rPr lang="en-US" sz="4000" dirty="0"/>
              <a:t> </a:t>
            </a:r>
          </a:p>
          <a:p>
            <a:pPr algn="ctr">
              <a:spcBef>
                <a:spcPts val="0"/>
              </a:spcBef>
              <a:buNone/>
            </a:pPr>
            <a:endParaRPr lang="en-US" sz="4000" dirty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/>
              <a:t> </a:t>
            </a:r>
          </a:p>
        </p:txBody>
      </p:sp>
      <p:pic>
        <p:nvPicPr>
          <p:cNvPr id="5" name="Picture 4" descr="GALBA Logo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76800"/>
            <a:ext cx="1811511" cy="1752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50965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54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828" y="533400"/>
            <a:ext cx="6571343" cy="1049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69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474765"/>
            <a:ext cx="6571343" cy="10492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94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4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65B7-149C-4F61-89F7-D34519EA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6B403-CB69-4F99-91A2-908D1B61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295400"/>
            <a:ext cx="637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97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2372</TotalTime>
  <Words>1541</Words>
  <Application>Microsoft Office PowerPoint</Application>
  <PresentationFormat>On-screen Show (4:3)</PresentationFormat>
  <Paragraphs>251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Tw Cen MT</vt:lpstr>
      <vt:lpstr>Wingdings</vt:lpstr>
      <vt:lpstr>Wingdings 2</vt:lpstr>
      <vt:lpstr>Median</vt:lpstr>
      <vt:lpstr>LAND BANKING 101 OVERVIEW  GICH RETREAT – Athens, GA  </vt:lpstr>
      <vt:lpstr>Land Bank Authorities (LBA) in Georgia</vt:lpstr>
      <vt:lpstr>Land Bank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Desired Property Outcomes</vt:lpstr>
      <vt:lpstr>What is a Land Bank</vt:lpstr>
      <vt:lpstr>What is a Land Bank</vt:lpstr>
      <vt:lpstr>History of Land Banks</vt:lpstr>
      <vt:lpstr>Some Existing Georgia Land Banks</vt:lpstr>
      <vt:lpstr>Land Bank Focus</vt:lpstr>
      <vt:lpstr>Determination of Need for Land Bank</vt:lpstr>
      <vt:lpstr>PowerPoint Presentation</vt:lpstr>
      <vt:lpstr>Determination of Need for Land Bank</vt:lpstr>
      <vt:lpstr>Triggers for Creating a Land Bank:</vt:lpstr>
      <vt:lpstr>Establishing a Land Bank</vt:lpstr>
      <vt:lpstr>Georgia Land Banks:  O.C.G.A. § 48-4-60 et seq.(SB 284)</vt:lpstr>
      <vt:lpstr>Creation and Powers</vt:lpstr>
      <vt:lpstr>Creation and Powers</vt:lpstr>
      <vt:lpstr>Governance: Intergovernmental Agreement</vt:lpstr>
      <vt:lpstr>Governance: Board</vt:lpstr>
      <vt:lpstr>Governance: Board Membership</vt:lpstr>
      <vt:lpstr>Funding Considerations</vt:lpstr>
      <vt:lpstr>Georgia Land Bank Resource Manual Review</vt:lpstr>
      <vt:lpstr>2012 Georgia Land Bank Act Review</vt:lpstr>
      <vt:lpstr>GALBA</vt:lpstr>
      <vt:lpstr>Georgia Land Bank Act: SB 284</vt:lpstr>
      <vt:lpstr>Georgia Land Bank Act: SB 284 Highlights</vt:lpstr>
      <vt:lpstr>Development Considerations</vt:lpstr>
      <vt:lpstr>Do Vacant Properties Affect Property Values?</vt:lpstr>
      <vt:lpstr>How Do Land Banks Acquire Property?</vt:lpstr>
      <vt:lpstr>Disposition of Property</vt:lpstr>
      <vt:lpstr>Pricing Flexibility</vt:lpstr>
      <vt:lpstr>Land Bank Priorities for Disposition</vt:lpstr>
      <vt:lpstr>Questions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Land Bank Authorities</dc:title>
  <dc:creator>Executive Director</dc:creator>
  <cp:lastModifiedBy>Christopher  Norman</cp:lastModifiedBy>
  <cp:revision>118</cp:revision>
  <cp:lastPrinted>2021-10-04T20:50:09Z</cp:lastPrinted>
  <dcterms:created xsi:type="dcterms:W3CDTF">2012-07-16T13:43:48Z</dcterms:created>
  <dcterms:modified xsi:type="dcterms:W3CDTF">2021-10-04T21:54:09Z</dcterms:modified>
</cp:coreProperties>
</file>