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 id="2147483672" r:id="rId5"/>
    <p:sldMasterId id="2147483685" r:id="rId6"/>
    <p:sldMasterId id="2147483714" r:id="rId7"/>
    <p:sldMasterId id="2147483727" r:id="rId8"/>
  </p:sldMasterIdLst>
  <p:notesMasterIdLst>
    <p:notesMasterId r:id="rId20"/>
  </p:notesMasterIdLst>
  <p:sldIdLst>
    <p:sldId id="396" r:id="rId9"/>
    <p:sldId id="273" r:id="rId10"/>
    <p:sldId id="659" r:id="rId11"/>
    <p:sldId id="624" r:id="rId12"/>
    <p:sldId id="652" r:id="rId13"/>
    <p:sldId id="653" r:id="rId14"/>
    <p:sldId id="655" r:id="rId15"/>
    <p:sldId id="656" r:id="rId16"/>
    <p:sldId id="654" r:id="rId17"/>
    <p:sldId id="499" r:id="rId18"/>
    <p:sldId id="62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8" userDrawn="1">
          <p15:clr>
            <a:srgbClr val="A4A3A4"/>
          </p15:clr>
        </p15:guide>
        <p15:guide id="2" pos="20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w, Patricia" initials="DP" lastIdx="3" clrIdx="0"/>
  <p:cmAuthor id="2" name="Repine, Tammy - RD, Washington, DC" initials="RT-RWD" lastIdx="3" clrIdx="1">
    <p:extLst>
      <p:ext uri="{19B8F6BF-5375-455C-9EA6-DF929625EA0E}">
        <p15:presenceInfo xmlns:p15="http://schemas.microsoft.com/office/powerpoint/2012/main" userId="S-1-5-21-2443529608-3098792306-3041422421-110902" providerId="AD"/>
      </p:ext>
    </p:extLst>
  </p:cmAuthor>
  <p:cmAuthor id="3" name="Baumann, Brooke - RD, Washington, DC" initials="BB-RWD" lastIdx="3" clrIdx="2">
    <p:extLst>
      <p:ext uri="{19B8F6BF-5375-455C-9EA6-DF929625EA0E}">
        <p15:presenceInfo xmlns:p15="http://schemas.microsoft.com/office/powerpoint/2012/main" userId="S-1-5-21-2443529608-3098792306-3041422421-86614" providerId="AD"/>
      </p:ext>
    </p:extLst>
  </p:cmAuthor>
  <p:cmAuthor id="4" name="Repine, Tammy - RD, Washington, DC" initials="RT-RWD [2]" lastIdx="6" clrIdx="3">
    <p:extLst>
      <p:ext uri="{19B8F6BF-5375-455C-9EA6-DF929625EA0E}">
        <p15:presenceInfo xmlns:p15="http://schemas.microsoft.com/office/powerpoint/2012/main" userId="S::tammy.repine@usda.gov::71f6d340-7800-4069-8991-e79853926ddf" providerId="AD"/>
      </p:ext>
    </p:extLst>
  </p:cmAuthor>
  <p:cmAuthor id="5" name="Baumann, Brooke - RD, Washington, DC" initials="BB-RWD [2]" lastIdx="2" clrIdx="4">
    <p:extLst>
      <p:ext uri="{19B8F6BF-5375-455C-9EA6-DF929625EA0E}">
        <p15:presenceInfo xmlns:p15="http://schemas.microsoft.com/office/powerpoint/2012/main" userId="S::brooke.baumann@usda.gov::9788007c-ec02-472b-8198-bf34ea617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003142"/>
    <a:srgbClr val="456F61"/>
    <a:srgbClr val="464690"/>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49542" autoAdjust="0"/>
  </p:normalViewPr>
  <p:slideViewPr>
    <p:cSldViewPr snapToGrid="0">
      <p:cViewPr varScale="1">
        <p:scale>
          <a:sx n="35" d="100"/>
          <a:sy n="35" d="100"/>
        </p:scale>
        <p:origin x="1980" y="60"/>
      </p:cViewPr>
      <p:guideLst>
        <p:guide orient="horz" pos="1608"/>
        <p:guide pos="2088"/>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3720BB-590C-4A8F-AB70-6BF97572589E}" type="datetimeFigureOut">
              <a:rPr lang="en-US" smtClean="0"/>
              <a:t>10/5/2021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9E69FE-F523-43C8-9366-8E7E64874CD0}" type="slidenum">
              <a:rPr lang="en-US" smtClean="0"/>
              <a:t>‹#›</a:t>
            </a:fld>
            <a:endParaRPr lang="en-US" dirty="0"/>
          </a:p>
        </p:txBody>
      </p:sp>
    </p:spTree>
    <p:extLst>
      <p:ext uri="{BB962C8B-B14F-4D97-AF65-F5344CB8AC3E}">
        <p14:creationId xmlns:p14="http://schemas.microsoft.com/office/powerpoint/2010/main" val="403453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ligibility.sc.egov.usda.gov/eligibility/welcomeAction.d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presentation is to provide a </a:t>
            </a:r>
            <a:r>
              <a:rPr lang="en-US" baseline="0" dirty="0"/>
              <a:t>basic overview of the Section 502 direct loan program.  Through this presentation, you will be briefly introduced to this program and pointed to resources where you can learn more about the program. Please refer to program regulations and handbooks for the most recent information. </a:t>
            </a:r>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t>0</a:t>
            </a:fld>
            <a:endParaRPr lang="en-US" dirty="0"/>
          </a:p>
        </p:txBody>
      </p:sp>
    </p:spTree>
    <p:extLst>
      <p:ext uri="{BB962C8B-B14F-4D97-AF65-F5344CB8AC3E}">
        <p14:creationId xmlns:p14="http://schemas.microsoft.com/office/powerpoint/2010/main" val="56840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7" dirty="0">
                <a:solidFill>
                  <a:srgbClr val="FFFFFF"/>
                </a:solidFill>
                <a:latin typeface="+mn-lt"/>
                <a:cs typeface="Calibri"/>
              </a:rPr>
              <a:t>USDA is an equal opportunity provider, employer, and lender.  To file a program discrimination complaint, use the information on this slide.  </a:t>
            </a:r>
            <a:endParaRPr lang="en-US" sz="1200" dirty="0">
              <a:latin typeface="+mn-lt"/>
              <a:cs typeface="Calibri"/>
            </a:endParaRPr>
          </a:p>
          <a:p>
            <a:endParaRPr dirty="0"/>
          </a:p>
        </p:txBody>
      </p:sp>
    </p:spTree>
    <p:extLst>
      <p:ext uri="{BB962C8B-B14F-4D97-AF65-F5344CB8AC3E}">
        <p14:creationId xmlns:p14="http://schemas.microsoft.com/office/powerpoint/2010/main" val="395974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Contact</a:t>
            </a:r>
            <a:r>
              <a:rPr lang="en-US" sz="1200" baseline="0" dirty="0"/>
              <a:t> information can be found at </a:t>
            </a:r>
            <a:r>
              <a:rPr lang="en-US" sz="1200" dirty="0"/>
              <a:t>https://www.rd.usda.gov/contact-us/state-office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Finally, please note that the contents of this training are current as of this presentation’s revision date.  Please refer</a:t>
            </a:r>
            <a:r>
              <a:rPr lang="en-US" sz="1200" baseline="0" dirty="0"/>
              <a:t> to </a:t>
            </a:r>
            <a:r>
              <a:rPr lang="en-US" sz="1200" dirty="0"/>
              <a:t>Handbook-1-3550 for the most recent program guidance.  </a:t>
            </a:r>
          </a:p>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t>10</a:t>
            </a:fld>
            <a:endParaRPr lang="en-US" dirty="0"/>
          </a:p>
        </p:txBody>
      </p:sp>
    </p:spTree>
    <p:extLst>
      <p:ext uri="{BB962C8B-B14F-4D97-AF65-F5344CB8AC3E}">
        <p14:creationId xmlns:p14="http://schemas.microsoft.com/office/powerpoint/2010/main" val="285699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502 Direct Loan Homeownership program offers:</a:t>
            </a:r>
          </a:p>
          <a:p>
            <a:endParaRPr lang="en-US" dirty="0"/>
          </a:p>
          <a:p>
            <a:r>
              <a:rPr lang="en-US" dirty="0"/>
              <a:t>• No Down Payment</a:t>
            </a:r>
          </a:p>
          <a:p>
            <a:endParaRPr lang="en-US" dirty="0"/>
          </a:p>
          <a:p>
            <a:r>
              <a:rPr lang="en-US" dirty="0"/>
              <a:t>• Monthly Payments based on Income</a:t>
            </a:r>
          </a:p>
          <a:p>
            <a:endParaRPr lang="en-US" dirty="0"/>
          </a:p>
          <a:p>
            <a:r>
              <a:rPr lang="en-US" dirty="0"/>
              <a:t>• 100% Percent Affordable Loans</a:t>
            </a:r>
          </a:p>
          <a:p>
            <a:endParaRPr lang="en-US" dirty="0"/>
          </a:p>
          <a:p>
            <a:pPr marL="93177" indent="-93177">
              <a:buFont typeface="Arial" panose="020B0604020202020204" pitchFamily="34" charset="0"/>
              <a:buChar char="•"/>
            </a:pPr>
            <a:r>
              <a:rPr lang="en-US" dirty="0"/>
              <a:t>Fixed Rate Financing</a:t>
            </a:r>
          </a:p>
          <a:p>
            <a:endParaRPr lang="en-US" dirty="0"/>
          </a:p>
          <a:p>
            <a:r>
              <a:rPr lang="en-US" dirty="0"/>
              <a:t>• Closing Costs and Repairs may be included in the loan</a:t>
            </a:r>
          </a:p>
          <a:p>
            <a:endParaRPr lang="en-US" dirty="0"/>
          </a:p>
          <a:p>
            <a:r>
              <a:rPr lang="en-US" dirty="0"/>
              <a:t>• No Private Mortgage Insurance (PMI) Required</a:t>
            </a:r>
          </a:p>
          <a:p>
            <a:endParaRPr lang="en-US" dirty="0"/>
          </a:p>
          <a:p>
            <a:r>
              <a:rPr lang="en-US" dirty="0"/>
              <a:t>• No Prepayment Penalties</a:t>
            </a:r>
          </a:p>
          <a:p>
            <a:endParaRPr lang="en-US" dirty="0"/>
          </a:p>
          <a:p>
            <a:endParaRPr lang="en-US" dirty="0"/>
          </a:p>
        </p:txBody>
      </p:sp>
      <p:sp>
        <p:nvSpPr>
          <p:cNvPr id="4" name="Slide Number Placeholder 3"/>
          <p:cNvSpPr>
            <a:spLocks noGrp="1"/>
          </p:cNvSpPr>
          <p:nvPr>
            <p:ph type="sldNum" sz="quarter" idx="10"/>
          </p:nvPr>
        </p:nvSpPr>
        <p:spPr/>
        <p:txBody>
          <a:bodyPr/>
          <a:lstStyle/>
          <a:p>
            <a:fld id="{2FF14385-6168-4D66-B817-2D3DC74FDEEB}" type="slidenum">
              <a:rPr lang="en-US" smtClean="0"/>
              <a:t>1</a:t>
            </a:fld>
            <a:endParaRPr lang="en-US"/>
          </a:p>
        </p:txBody>
      </p:sp>
    </p:spTree>
    <p:extLst>
      <p:ext uri="{BB962C8B-B14F-4D97-AF65-F5344CB8AC3E}">
        <p14:creationId xmlns:p14="http://schemas.microsoft.com/office/powerpoint/2010/main" val="235678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Single Family Housing Direct Loan Division </a:t>
            </a:r>
            <a:r>
              <a:rPr lang="en-US" baseline="0" dirty="0"/>
              <a:t>was established with the Housing Act of 1949. Regulation manual 7 CFR 3550 governs the direct loan program.  This regulation provides the overarching requirements of the program and is supplemented by Handbook-1-3550, Administrative Notices, Procedure Notices, Unnumbered Letters, and Forms.  Additionally, there are RD Instructions which Agency staff must be aware of and follow when delivering the program.  Applicable RD Instructions include but are not limited to:</a:t>
            </a:r>
          </a:p>
          <a:p>
            <a:endParaRPr lang="en-US" baseline="0" dirty="0"/>
          </a:p>
          <a:p>
            <a:pPr marL="171450" indent="-171450">
              <a:buFont typeface="Arial" panose="020B0604020202020204" pitchFamily="34" charset="0"/>
              <a:buChar char="•"/>
            </a:pPr>
            <a:r>
              <a:rPr lang="en-US" baseline="0" dirty="0"/>
              <a:t>RD Instruction </a:t>
            </a:r>
            <a:r>
              <a:rPr lang="en-US" dirty="0"/>
              <a:t>1924-A,  Planning and Performing Construction and Other Development </a:t>
            </a:r>
          </a:p>
          <a:p>
            <a:pPr marL="171450" indent="-171450">
              <a:buFont typeface="Arial" panose="020B0604020202020204" pitchFamily="34" charset="0"/>
              <a:buChar char="•"/>
            </a:pPr>
            <a:r>
              <a:rPr lang="en-US" dirty="0"/>
              <a:t>RD Instruction</a:t>
            </a:r>
            <a:r>
              <a:rPr lang="en-US" baseline="0" dirty="0"/>
              <a:t> </a:t>
            </a:r>
            <a:r>
              <a:rPr lang="en-US" dirty="0"/>
              <a:t>1924-C,  Planning and Performing</a:t>
            </a:r>
            <a:r>
              <a:rPr lang="en-US" baseline="0" dirty="0"/>
              <a:t> Site Development Work</a:t>
            </a:r>
            <a:endParaRPr lang="en-US" dirty="0"/>
          </a:p>
          <a:p>
            <a:pPr marL="171450" indent="-171450">
              <a:buFont typeface="Arial" panose="020B0604020202020204" pitchFamily="34" charset="0"/>
              <a:buChar char="•"/>
            </a:pPr>
            <a:r>
              <a:rPr lang="en-US" dirty="0"/>
              <a:t>RD</a:t>
            </a:r>
            <a:r>
              <a:rPr lang="en-US" baseline="0" dirty="0"/>
              <a:t> Instruction </a:t>
            </a:r>
            <a:r>
              <a:rPr lang="en-US" dirty="0"/>
              <a:t>1901-E,  Civil Rights Compliance Requirements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RD Instruction 1970 series, Environmental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77507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0000" lnSpcReduction="20000"/>
          </a:bodyPr>
          <a:lstStyle/>
          <a:p>
            <a:r>
              <a:rPr lang="en-US" dirty="0"/>
              <a:t>The Section 502 Direct loan program provides affordable housing loans to eligible low- and very-low income applicants who wish to obtain modest housing in rural areas.  Using the eligibility website on this slide, you can find income limits and eligible areas.  </a:t>
            </a:r>
          </a:p>
          <a:p>
            <a:endParaRPr lang="en-US" dirty="0"/>
          </a:p>
          <a:p>
            <a:r>
              <a:rPr lang="en-US" dirty="0"/>
              <a:t>In addition to meeting the program’s income limits, applicants</a:t>
            </a:r>
            <a:r>
              <a:rPr lang="en-US" baseline="0" dirty="0"/>
              <a:t> must meet the program’s eligibility requirements related to:</a:t>
            </a:r>
          </a:p>
          <a:p>
            <a:endParaRPr lang="en-US" baseline="0" dirty="0"/>
          </a:p>
          <a:p>
            <a:pPr marL="171450" indent="-171450">
              <a:buFont typeface="Arial" panose="020B0604020202020204" pitchFamily="34" charset="0"/>
              <a:buChar char="•"/>
            </a:pPr>
            <a:r>
              <a:rPr lang="en-US" baseline="0" dirty="0"/>
              <a:t>Citizenship status – The applicant must be a U.S. citizen or a noncitizen who qualifies as a legal alien. </a:t>
            </a:r>
          </a:p>
          <a:p>
            <a:pPr marL="171450" indent="-171450">
              <a:buFont typeface="Arial" panose="020B0604020202020204" pitchFamily="34" charset="0"/>
              <a:buChar char="•"/>
            </a:pPr>
            <a:r>
              <a:rPr lang="en-US" baseline="0" dirty="0"/>
              <a:t>Primary residence – The applicant must agree to and have the ability to occupy the home on a permanent basis. </a:t>
            </a:r>
          </a:p>
          <a:p>
            <a:pPr marL="171450" indent="-171450">
              <a:buFont typeface="Arial" panose="020B0604020202020204" pitchFamily="34" charset="0"/>
              <a:buChar char="•"/>
            </a:pPr>
            <a:r>
              <a:rPr lang="en-US" baseline="0" dirty="0"/>
              <a:t>Current homeownership – An applicant who owns adequate housing is generally not eligible.  A current homeowner may receive a RD loan in limited circumstances. </a:t>
            </a:r>
          </a:p>
          <a:p>
            <a:pPr marL="171450" indent="-171450">
              <a:buFont typeface="Arial" panose="020B0604020202020204" pitchFamily="34" charset="0"/>
              <a:buChar char="•"/>
            </a:pPr>
            <a:r>
              <a:rPr lang="en-US" baseline="0" dirty="0"/>
              <a:t>Legal capacity – The applicant must have legal capacity to incur the loan. </a:t>
            </a:r>
          </a:p>
          <a:p>
            <a:pPr marL="171450" indent="-171450">
              <a:buFont typeface="Arial" panose="020B0604020202020204" pitchFamily="34" charset="0"/>
              <a:buChar char="•"/>
            </a:pPr>
            <a:r>
              <a:rPr lang="en-US" baseline="0" dirty="0"/>
              <a:t>Suspension/debarment – The applicant cannot be suspended or debarred from participating in federal programs. </a:t>
            </a:r>
          </a:p>
          <a:p>
            <a:pPr marL="171450" indent="-171450">
              <a:buFont typeface="Arial" panose="020B0604020202020204" pitchFamily="34" charset="0"/>
              <a:buChar char="•"/>
            </a:pPr>
            <a:r>
              <a:rPr lang="en-US" baseline="0" dirty="0"/>
              <a:t>Repayment ability – The applicant must show adequate repayment ability for the loan based on the program’s qualifying ratios.</a:t>
            </a:r>
          </a:p>
          <a:p>
            <a:pPr marL="171450" indent="-171450">
              <a:buFont typeface="Arial" panose="020B0604020202020204" pitchFamily="34" charset="0"/>
              <a:buChar char="•"/>
            </a:pPr>
            <a:r>
              <a:rPr lang="en-US" baseline="0" dirty="0"/>
              <a:t>Credit qualifications – The applicant must have a credit history that indicates a reasonable ability and willingness to meet their debt obligations.  While the Agency uses credit scores to potentially expedite the creditworthiness analysis, there isn’t a credit score eligibility requirement.    </a:t>
            </a:r>
          </a:p>
          <a:p>
            <a:pPr marL="171450" indent="-171450">
              <a:buFont typeface="Arial" panose="020B0604020202020204" pitchFamily="34" charset="0"/>
              <a:buChar char="•"/>
            </a:pPr>
            <a:r>
              <a:rPr lang="en-US" baseline="0" dirty="0"/>
              <a:t>Homeownership education – First-time homebuyers are required to take an approved homeownership education course.  </a:t>
            </a:r>
          </a:p>
          <a:p>
            <a:endParaRPr lang="en-US" sz="1200" b="0" i="0" u="none" strike="noStrike" kern="1200" baseline="0" dirty="0">
              <a:solidFill>
                <a:schemeClr val="tx1"/>
              </a:solidFill>
              <a:latin typeface="+mn-lt"/>
              <a:ea typeface="+mn-ea"/>
              <a:cs typeface="+mn-cs"/>
            </a:endParaRPr>
          </a:p>
          <a:p>
            <a:pPr eaLnBrk="1" hangingPunct="1"/>
            <a:r>
              <a:rPr lang="en-US" dirty="0"/>
              <a:t>Modest housing</a:t>
            </a:r>
            <a:r>
              <a:rPr lang="en-US" baseline="0" dirty="0"/>
              <a:t> is defined as a property that</a:t>
            </a:r>
            <a:r>
              <a:rPr lang="en-US" dirty="0"/>
              <a:t>:</a:t>
            </a:r>
          </a:p>
          <a:p>
            <a:pPr eaLnBrk="1" hangingPunct="1"/>
            <a:endParaRPr lang="en-US" dirty="0"/>
          </a:p>
          <a:p>
            <a:pPr marL="171450" indent="-171450" eaLnBrk="1" hangingPunct="1">
              <a:buFont typeface="Arial" panose="020B0604020202020204" pitchFamily="34" charset="0"/>
              <a:buChar char="•"/>
            </a:pPr>
            <a:r>
              <a:rPr lang="en-US" dirty="0"/>
              <a:t>Is considered modest for the area.</a:t>
            </a:r>
          </a:p>
          <a:p>
            <a:pPr marL="171450" indent="-171450" eaLnBrk="1" hangingPunct="1">
              <a:buFont typeface="Arial" panose="020B0604020202020204" pitchFamily="34" charset="0"/>
              <a:buChar char="•"/>
            </a:pPr>
            <a:r>
              <a:rPr lang="en-US" baseline="0" dirty="0"/>
              <a:t>Does not have a market value in excess of the applicable area loan limit. </a:t>
            </a:r>
            <a:endParaRPr lang="en-US" dirty="0"/>
          </a:p>
          <a:p>
            <a:pPr marL="171450" indent="-171450" eaLnBrk="1" hangingPunct="1">
              <a:buFont typeface="Arial" panose="020B0604020202020204" pitchFamily="34" charset="0"/>
              <a:buChar char="•"/>
            </a:pPr>
            <a:r>
              <a:rPr lang="en-US" baseline="0" dirty="0"/>
              <a:t>Generally does not exceed 2,000 square feet living area (above grade).   </a:t>
            </a:r>
            <a:endParaRPr lang="en-US" dirty="0"/>
          </a:p>
          <a:p>
            <a:pPr marL="171450" indent="-171450" eaLnBrk="1" hangingPunct="1">
              <a:lnSpc>
                <a:spcPct val="100000"/>
              </a:lnSpc>
              <a:spcBef>
                <a:spcPts val="0"/>
              </a:spcBef>
              <a:buFont typeface="Arial" panose="020B0604020202020204" pitchFamily="34" charset="0"/>
              <a:buChar char="•"/>
            </a:pPr>
            <a:r>
              <a:rPr lang="en-US" sz="1200" dirty="0">
                <a:solidFill>
                  <a:schemeClr val="tx1"/>
                </a:solidFill>
              </a:rPr>
              <a:t>Does not have income producing structures or land.</a:t>
            </a:r>
            <a:r>
              <a:rPr lang="en-US" sz="1200" baseline="0"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land must be</a:t>
            </a:r>
            <a:r>
              <a:rPr lang="en-US" baseline="0" dirty="0"/>
              <a:t> minimally </a:t>
            </a:r>
            <a:r>
              <a:rPr lang="en-US" dirty="0"/>
              <a:t>adequate and not large enough to subdivide under local zoning rules.  In</a:t>
            </a:r>
            <a:r>
              <a:rPr lang="en-US" baseline="0" dirty="0"/>
              <a:t> some places, this might be 5 acres.  In other places, it might be 0.25 acre or less.  There is no “one size fits all” definition.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Rural areas are defined as open country and places with a population of 10,000 or less and, under certain conditions, towns and cities between 10,000 and 35,000 population.  </a:t>
            </a:r>
            <a:r>
              <a:rPr lang="en-US" dirty="0"/>
              <a:t>Use the property eligibility website to determine if a property is in a rural area: </a:t>
            </a:r>
            <a:r>
              <a:rPr lang="en-US" sz="2000" dirty="0">
                <a:solidFill>
                  <a:srgbClr val="0070C0"/>
                </a:solidFill>
                <a:hlinkClick r:id="rId3"/>
              </a:rPr>
              <a:t>https://eligibility.sc.egov.usda.gov/eligibility/welcomeAction.do</a:t>
            </a:r>
            <a:endParaRPr lang="en-US" sz="2000" dirty="0">
              <a:solidFill>
                <a:srgbClr val="0070C0"/>
              </a:solidFill>
            </a:endParaRPr>
          </a:p>
          <a:p>
            <a:endParaRPr lang="en-US" dirty="0"/>
          </a:p>
          <a:p>
            <a:r>
              <a:rPr lang="en-US" baseline="0" dirty="0"/>
              <a:t>Direct loans are subsidized loans </a:t>
            </a:r>
            <a:r>
              <a:rPr lang="en-US" dirty="0"/>
              <a:t>funded by the government and serviced by RD’s National Financial and Accounting Operations Center</a:t>
            </a:r>
            <a:r>
              <a:rPr lang="en-US" baseline="0" dirty="0"/>
              <a:t>.  </a:t>
            </a:r>
            <a:endParaRPr lang="en-US" dirty="0"/>
          </a:p>
        </p:txBody>
      </p:sp>
    </p:spTree>
    <p:extLst>
      <p:ext uri="{BB962C8B-B14F-4D97-AF65-F5344CB8AC3E}">
        <p14:creationId xmlns:p14="http://schemas.microsoft.com/office/powerpoint/2010/main" val="359510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502 loans typically provide 100% financing without private mortgage insurance or a down payment.  A down payment is only required if the cash value of the applicant’s non-retirement assets is greater than $15,000 for non-elderly households or $20,000 for elderly households.  Assets aside, the Agency will limit the financing to 90% of the home’s value if the construction quality of a new home cannot be adequately documented.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appraisal fee, tax service fee, and initial contribution to</a:t>
            </a:r>
            <a:r>
              <a:rPr lang="en-US" baseline="0" dirty="0"/>
              <a:t> fund the</a:t>
            </a:r>
            <a:r>
              <a:rPr lang="en-US" dirty="0"/>
              <a:t> escrow account can exceed the appraised value.  For first-time homebuyers, who are required to take a homeownership </a:t>
            </a:r>
            <a:r>
              <a:rPr lang="en-US" baseline="0" dirty="0"/>
              <a:t>education course, the </a:t>
            </a:r>
            <a:r>
              <a:rPr lang="en-US" dirty="0"/>
              <a:t>fee for the course can also exceed the appraised value.</a:t>
            </a:r>
          </a:p>
          <a:p>
            <a:endParaRPr lang="en-US" dirty="0"/>
          </a:p>
          <a:p>
            <a:endParaRPr lang="en-US" dirty="0"/>
          </a:p>
        </p:txBody>
      </p:sp>
    </p:spTree>
    <p:extLst>
      <p:ext uri="{BB962C8B-B14F-4D97-AF65-F5344CB8AC3E}">
        <p14:creationId xmlns:p14="http://schemas.microsoft.com/office/powerpoint/2010/main" val="215910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457200" indent="-457200"/>
            <a:r>
              <a:rPr lang="en-US" dirty="0"/>
              <a:t>The standard 502 direct loan term is 33 years.  </a:t>
            </a:r>
          </a:p>
          <a:p>
            <a:pPr marL="457200" indent="-457200"/>
            <a:endParaRPr lang="en-US" dirty="0"/>
          </a:p>
          <a:p>
            <a:pPr marL="457200" indent="-457200"/>
            <a:r>
              <a:rPr lang="en-US" dirty="0"/>
              <a:t>However, loans up to 38 years are permitted when the household’s</a:t>
            </a:r>
          </a:p>
          <a:p>
            <a:pPr marL="457200" indent="-457200"/>
            <a:r>
              <a:rPr lang="en-US" dirty="0"/>
              <a:t>a</a:t>
            </a:r>
            <a:r>
              <a:rPr lang="en-US" sz="1200" dirty="0"/>
              <a:t>djusted income does not exceed 60% of the area median and a longer </a:t>
            </a:r>
          </a:p>
          <a:p>
            <a:pPr marL="457200" indent="-457200"/>
            <a:r>
              <a:rPr lang="en-US" sz="1200" dirty="0"/>
              <a:t>term is needed for repayment.</a:t>
            </a:r>
          </a:p>
          <a:p>
            <a:pPr marL="457200" indent="-457200"/>
            <a:endParaRPr lang="en-US" sz="1200" dirty="0"/>
          </a:p>
          <a:p>
            <a:pPr marL="457200" indent="-457200"/>
            <a:r>
              <a:rPr lang="en-US" sz="1200" dirty="0"/>
              <a:t>Manufactured homes have a maximum term of 30 years.</a:t>
            </a:r>
            <a:endParaRPr lang="en-US" dirty="0"/>
          </a:p>
          <a:p>
            <a:endParaRPr lang="en-US" dirty="0"/>
          </a:p>
        </p:txBody>
      </p:sp>
    </p:spTree>
    <p:extLst>
      <p:ext uri="{BB962C8B-B14F-4D97-AF65-F5344CB8AC3E}">
        <p14:creationId xmlns:p14="http://schemas.microsoft.com/office/powerpoint/2010/main" val="350526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pPr marL="0" lvl="0" indent="-171450">
              <a:lnSpc>
                <a:spcPct val="100000"/>
              </a:lnSpc>
              <a:spcBef>
                <a:spcPts val="0"/>
              </a:spcBef>
              <a:defRPr/>
            </a:pPr>
            <a:r>
              <a:rPr lang="en-US" dirty="0"/>
              <a:t>The program’s interest rate is posted at</a:t>
            </a:r>
            <a:r>
              <a:rPr lang="en-US" baseline="0" dirty="0"/>
              <a:t> the beginning of each month</a:t>
            </a:r>
            <a:r>
              <a:rPr lang="en-US" dirty="0"/>
              <a:t> on the Agency’s website under Single</a:t>
            </a:r>
            <a:r>
              <a:rPr lang="en-US" baseline="0" dirty="0"/>
              <a:t> Family Housing Direct Home Loans (see the “To Apply” tab). </a:t>
            </a:r>
          </a:p>
          <a:p>
            <a:pPr marL="0" lvl="0" indent="-171450">
              <a:lnSpc>
                <a:spcPct val="100000"/>
              </a:lnSpc>
              <a:spcBef>
                <a:spcPts val="0"/>
              </a:spcBef>
              <a:defRPr/>
            </a:pPr>
            <a:endParaRPr lang="en-US" baseline="0" dirty="0"/>
          </a:p>
          <a:p>
            <a:pPr marL="0" lvl="0" indent="-171450">
              <a:lnSpc>
                <a:spcPct val="100000"/>
              </a:lnSpc>
              <a:spcBef>
                <a:spcPts val="0"/>
              </a:spcBef>
              <a:defRPr/>
            </a:pPr>
            <a:r>
              <a:rPr lang="en-US" baseline="0" dirty="0"/>
              <a:t>www.rd.usda.gov/programs-services/single-family-housing-direct-home-loans </a:t>
            </a:r>
          </a:p>
          <a:p>
            <a:pPr marL="0" lvl="0" indent="0">
              <a:lnSpc>
                <a:spcPct val="100000"/>
              </a:lnSpc>
              <a:spcBef>
                <a:spcPts val="0"/>
              </a:spcBef>
              <a:buNone/>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applicant’s loan will have an interest rate that is the lower of the interest rate at the time of loan approval or the interest rate at the time of loan closing.  The lower of these two interest rates is fixed for the life of the loan and is referred to as the applicant’s full note rate.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Applicants eligible for</a:t>
            </a:r>
            <a:r>
              <a:rPr lang="en-US" baseline="0" dirty="0"/>
              <a:t> payment subsidies have a reduced monthly payment which is </a:t>
            </a:r>
            <a:r>
              <a:rPr lang="en-US" sz="1200" b="0" i="0" u="none" strike="noStrike" kern="1200" baseline="0" dirty="0">
                <a:solidFill>
                  <a:schemeClr val="tx1"/>
                </a:solidFill>
                <a:latin typeface="+mn-lt"/>
                <a:ea typeface="+mn-ea"/>
                <a:cs typeface="+mn-cs"/>
              </a:rPr>
              <a:t>the greater of:</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At least 24 percent of the household’s adjusted monthly income, or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 equivalent interest rate of 1 percent.</a:t>
            </a:r>
          </a:p>
          <a:p>
            <a:pPr marL="0" indent="0">
              <a:buFont typeface="Arial" panose="020B0604020202020204" pitchFamily="34" charset="0"/>
              <a:buNone/>
            </a:pPr>
            <a:r>
              <a:rPr lang="en-US" dirty="0"/>
              <a:t>Household income changes</a:t>
            </a:r>
            <a:r>
              <a:rPr lang="en-US" baseline="0" dirty="0"/>
              <a:t> affect this subsidy. Regardless of changes, USDA re-verifies household income each year.</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All or part of this subsidy is repaid when the borrower transfers title or does not occupy the home.  The subsidy repaid never exceeds the home’s increased value or the amount received.</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21917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Several</a:t>
            </a:r>
            <a:r>
              <a:rPr lang="en-US" baseline="0" dirty="0"/>
              <a:t> RD offices are responsible for administering the direct loan program.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t>
            </a:r>
            <a:r>
              <a:rPr lang="en-US" baseline="0" dirty="0"/>
              <a:t>his slide shows the relationship between Headquarters (HQ), the </a:t>
            </a:r>
            <a:r>
              <a:rPr lang="en-US" b="0" dirty="0"/>
              <a:t>National Financial and Accounting Operations Center (NFAOC),</a:t>
            </a:r>
            <a:r>
              <a:rPr lang="en-US" b="0" baseline="0" dirty="0"/>
              <a:t>the State Office, and the Field Office.  The </a:t>
            </a:r>
            <a:r>
              <a:rPr lang="en-US" baseline="0" dirty="0"/>
              <a:t>work performed by each RD office is critical in creating homeownership opportunities as well as successful homeownership following loan closing.  </a:t>
            </a:r>
          </a:p>
          <a:p>
            <a:endParaRPr lang="en-US" baseline="0" dirty="0"/>
          </a:p>
        </p:txBody>
      </p:sp>
    </p:spTree>
    <p:extLst>
      <p:ext uri="{BB962C8B-B14F-4D97-AF65-F5344CB8AC3E}">
        <p14:creationId xmlns:p14="http://schemas.microsoft.com/office/powerpoint/2010/main" val="376271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i="0" kern="1200" dirty="0">
                <a:solidFill>
                  <a:schemeClr val="tx1"/>
                </a:solidFill>
                <a:effectLst/>
                <a:latin typeface="+mn-lt"/>
                <a:ea typeface="+mn-ea"/>
                <a:cs typeface="+mn-cs"/>
              </a:rPr>
              <a:t>A loan application packager can help determine if the Section 502 direct loan program is a good fit for a prospective</a:t>
            </a:r>
            <a:r>
              <a:rPr lang="en-US" sz="1200" i="0" kern="1200" baseline="0" dirty="0">
                <a:solidFill>
                  <a:schemeClr val="tx1"/>
                </a:solidFill>
                <a:effectLst/>
                <a:latin typeface="+mn-lt"/>
                <a:ea typeface="+mn-ea"/>
                <a:cs typeface="+mn-cs"/>
              </a:rPr>
              <a:t> homebuyer, </a:t>
            </a:r>
            <a:r>
              <a:rPr lang="en-US" sz="1200" i="0" kern="1200" dirty="0">
                <a:solidFill>
                  <a:schemeClr val="tx1"/>
                </a:solidFill>
                <a:effectLst/>
                <a:latin typeface="+mn-lt"/>
                <a:ea typeface="+mn-ea"/>
                <a:cs typeface="+mn-cs"/>
              </a:rPr>
              <a:t>and if so, help them assemble a complete loan application package for consideration by the local RD office.  </a:t>
            </a:r>
          </a:p>
          <a:p>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 loan application packager generally charges a fee for their service.  The amount of the packaging</a:t>
            </a:r>
            <a:r>
              <a:rPr lang="en-US" sz="1200" i="0" kern="1200" baseline="0" dirty="0">
                <a:solidFill>
                  <a:schemeClr val="tx1"/>
                </a:solidFill>
                <a:effectLst/>
                <a:latin typeface="+mn-lt"/>
                <a:ea typeface="+mn-ea"/>
                <a:cs typeface="+mn-cs"/>
              </a:rPr>
              <a:t> fee and whether it can be included in the RD loan varies depending on the packaging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Applicants are</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not required to work with a loan application packager to receive assistance from RD; they may work directly with a local RD office.</a:t>
            </a:r>
          </a:p>
          <a:p>
            <a:endParaRPr lang="en-US" sz="120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76280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06B5F-5709-4F74-8B58-6BECDF437BE9}"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9" name="Slide Number Placeholder 3"/>
          <p:cNvSpPr txBox="1">
            <a:spLocks/>
          </p:cNvSpPr>
          <p:nvPr userDrawn="1"/>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92E547-31ED-419F-9D6D-4BC9DDE2672C}" type="slidenum">
              <a:rPr lang="en-US" smtClean="0"/>
              <a:pPr/>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905"/>
            <a:ext cx="12192000" cy="69774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3161" y="497845"/>
            <a:ext cx="3655990" cy="219140"/>
          </a:xfrm>
          <a:prstGeom prst="rect">
            <a:avLst/>
          </a:prstGeom>
        </p:spPr>
      </p:pic>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grpSp>
        <p:nvGrpSpPr>
          <p:cNvPr id="15" name="Group 7"/>
          <p:cNvGrpSpPr/>
          <p:nvPr userDrawn="1"/>
        </p:nvGrpSpPr>
        <p:grpSpPr bwMode="auto">
          <a:xfrm>
            <a:off x="265440" y="17083"/>
            <a:ext cx="2042281" cy="639108"/>
            <a:chOff x="448031" y="5788818"/>
            <a:chExt cx="2183719" cy="635721"/>
          </a:xfrm>
        </p:grpSpPr>
        <p:pic>
          <p:nvPicPr>
            <p:cNvPr id="16"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48031" y="6039743"/>
              <a:ext cx="2183719" cy="384796"/>
            </a:xfrm>
            <a:prstGeom prst="rect">
              <a:avLst/>
            </a:prstGeom>
          </p:spPr>
        </p:pic>
        <p:sp>
          <p:nvSpPr>
            <p:cNvPr id="17" name="Freeform 10"/>
            <p:cNvSpPr/>
            <p:nvPr/>
          </p:nvSpPr>
          <p:spPr bwMode="auto">
            <a:xfrm>
              <a:off x="1730496"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0"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21" name="Picture 74" descr="http://www.operationcompassion.org/wp-content/uploads/2011/03/usda-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618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C74FE-603D-4D44-9A06-E543CB1B1064}"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093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23553-C208-4AE8-95D3-264CE1E4245D}"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44528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845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AED33F-2409-4B91-B410-D5A05F3AAD2E}"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E95ED-1C55-4B40-BD0C-5CE586A42CE2}" type="slidenum">
              <a:rPr lang="en-US" smtClean="0"/>
              <a:t>‹#›</a:t>
            </a:fld>
            <a:endParaRPr lang="en-US" dirty="0"/>
          </a:p>
        </p:txBody>
      </p:sp>
      <p:pic>
        <p:nvPicPr>
          <p:cNvPr id="10" name="Picture 4" descr="http://2.bp.blogspot.com/-F2f3mAuv3Y4/UE0C1r0M7ZI/AAAAAAAAImE/g1KDe7bU4rE/s1600/windows%2B7%2Bhd%2Bwallpapers%2B%25282%252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74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5"/>
          <p:cNvSpPr>
            <a:spLocks noChangeArrowheads="1"/>
          </p:cNvSpPr>
          <p:nvPr userDrawn="1"/>
        </p:nvSpPr>
        <p:spPr bwMode="auto">
          <a:xfrm>
            <a:off x="0" y="4997004"/>
            <a:ext cx="12192000" cy="1965293"/>
          </a:xfrm>
          <a:prstGeom prst="rect">
            <a:avLst/>
          </a:prstGeom>
          <a:solidFill>
            <a:schemeClr val="accent5">
              <a:lumMod val="60000"/>
              <a:lumOff val="40000"/>
            </a:schemeClr>
          </a:solidFill>
          <a:ln w="9525">
            <a:noFill/>
            <a:miter lim="800000"/>
            <a:headEnd/>
            <a:tailEnd/>
          </a:ln>
          <a:effectLst/>
        </p:spPr>
        <p:txBody>
          <a:bodyPr wrap="none" anchor="ctr"/>
          <a:lstStyle/>
          <a:p>
            <a:pPr eaLnBrk="0" hangingPunct="0">
              <a:lnSpc>
                <a:spcPct val="80000"/>
              </a:lnSpc>
              <a:defRPr/>
            </a:pPr>
            <a:endParaRPr lang="en-US" dirty="0">
              <a:solidFill>
                <a:srgbClr val="000000"/>
              </a:solidFill>
            </a:endParaRPr>
          </a:p>
        </p:txBody>
      </p:sp>
      <p:pic>
        <p:nvPicPr>
          <p:cNvPr id="12" name="Picture 74" descr="http://www.operationcompassion.org/wp-content/uploads/2011/03/usda-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31404" y="5121141"/>
            <a:ext cx="2470096" cy="1704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7500" y="221910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317500" y="5169745"/>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466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54E78-F349-4094-9F39-0B521360DDA5}"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3711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02EF19-C6D3-4F83-A80A-9F0123101D99}" type="datetime1">
              <a:rPr lang="en-US" smtClean="0"/>
              <a:t>10/5/2021</a:t>
            </a:fld>
            <a:endParaRPr lang="en-US" dirty="0"/>
          </a:p>
        </p:txBody>
      </p:sp>
      <p:sp>
        <p:nvSpPr>
          <p:cNvPr id="6" name="Slide Number Placeholder 5"/>
          <p:cNvSpPr>
            <a:spLocks noGrp="1"/>
          </p:cNvSpPr>
          <p:nvPr>
            <p:ph type="sldNum" sz="quarter" idx="12"/>
          </p:nvPr>
        </p:nvSpPr>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68477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0C6F7-A96C-4A2B-BFE1-B56B1685542F}"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3826350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0F7198-2702-44EA-8A6E-6951887E9ABC}"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582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1F177-4CFA-4E0F-8539-484D031A76F2}" type="datetime1">
              <a:rPr lang="en-US" smtClean="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9692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E5F82E-F0AF-4DB7-8F31-C648E06922B8}" type="datetime1">
              <a:rPr lang="en-US" smtClean="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312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8" name="Content Placeholder 2"/>
          <p:cNvSpPr>
            <a:spLocks noGrp="1"/>
          </p:cNvSpPr>
          <p:nvPr>
            <p:ph idx="1"/>
          </p:nvPr>
        </p:nvSpPr>
        <p:spPr>
          <a:xfrm>
            <a:off x="838200" y="1323927"/>
            <a:ext cx="10515600" cy="4853036"/>
          </a:xfrm>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198074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7B744-036B-4E95-BBC7-EA35949AFE9F}" type="datetime1">
              <a:rPr lang="en-US" smtClean="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57862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01E593-3EC2-4B35-A70B-A0BB1592630F}"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4021717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3068D3-4861-46D8-AABF-56DA1F4332D2}"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258143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F7DA86-5DF9-4A04-B86A-A19D0D3661DE}"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766345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65E8B-6B53-43F5-9B3D-07B07FD80F87}"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AE7DED-589D-41D1-A78C-D481C3137AF2}" type="slidenum">
              <a:rPr lang="en-US" smtClean="0"/>
              <a:t>‹#›</a:t>
            </a:fld>
            <a:endParaRPr lang="en-US" dirty="0"/>
          </a:p>
        </p:txBody>
      </p:sp>
    </p:spTree>
    <p:extLst>
      <p:ext uri="{BB962C8B-B14F-4D97-AF65-F5344CB8AC3E}">
        <p14:creationId xmlns:p14="http://schemas.microsoft.com/office/powerpoint/2010/main" val="847858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Date Placeholder 3"/>
          <p:cNvSpPr>
            <a:spLocks noGrp="1"/>
          </p:cNvSpPr>
          <p:nvPr>
            <p:ph type="dt" sz="half" idx="10"/>
          </p:nvPr>
        </p:nvSpPr>
        <p:spPr>
          <a:xfrm>
            <a:off x="838200" y="6356350"/>
            <a:ext cx="2743200" cy="365125"/>
          </a:xfrm>
        </p:spPr>
        <p:txBody>
          <a:bodyPr/>
          <a:lstStyle/>
          <a:p>
            <a:fld id="{4F5263DA-D838-48B4-824C-34BCE0804286}" type="datetime1">
              <a:rPr lang="en-US" smtClean="0"/>
              <a:t>10/5/2021</a:t>
            </a:fld>
            <a:endParaRPr lang="en-US" dirty="0"/>
          </a:p>
        </p:txBody>
      </p:sp>
      <p:sp>
        <p:nvSpPr>
          <p:cNvPr id="26" name="Footer Placeholder 4"/>
          <p:cNvSpPr>
            <a:spLocks noGrp="1"/>
          </p:cNvSpPr>
          <p:nvPr>
            <p:ph type="ftr" sz="quarter" idx="11"/>
          </p:nvPr>
        </p:nvSpPr>
        <p:spPr>
          <a:xfrm>
            <a:off x="4038600" y="6356350"/>
            <a:ext cx="4114800" cy="365125"/>
          </a:xfrm>
        </p:spPr>
        <p:txBody>
          <a:bodyPr/>
          <a:lstStyle/>
          <a:p>
            <a:endParaRPr lang="en-US" dirty="0"/>
          </a:p>
        </p:txBody>
      </p:sp>
      <p:sp>
        <p:nvSpPr>
          <p:cNvPr id="27" name="Slide Number Placeholder 5"/>
          <p:cNvSpPr>
            <a:spLocks noGrp="1"/>
          </p:cNvSpPr>
          <p:nvPr>
            <p:ph type="sldNum" sz="quarter" idx="12"/>
          </p:nvPr>
        </p:nvSpPr>
        <p:spPr>
          <a:xfrm>
            <a:off x="9448800" y="6486525"/>
            <a:ext cx="2743200" cy="365125"/>
          </a:xfrm>
        </p:spPr>
        <p:txBody>
          <a:bodyPr/>
          <a:lstStyle/>
          <a:p>
            <a:fld id="{7B92E547-31ED-419F-9D6D-4BC9DDE2672C}" type="slidenum">
              <a:rPr lang="en-US" smtClean="0"/>
              <a:t>‹#›</a:t>
            </a:fld>
            <a:endParaRPr lang="en-US" dirty="0"/>
          </a:p>
        </p:txBody>
      </p:sp>
      <p:sp>
        <p:nvSpPr>
          <p:cNvPr id="28" name="Rectangle 27"/>
          <p:cNvSpPr/>
          <p:nvPr userDrawn="1"/>
        </p:nvSpPr>
        <p:spPr>
          <a:xfrm>
            <a:off x="0" y="0"/>
            <a:ext cx="12192000" cy="1447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8"/>
          <p:cNvSpPr>
            <a:spLocks noGrp="1"/>
          </p:cNvSpPr>
          <p:nvPr>
            <p:ph type="body" sz="quarter" idx="13" hasCustomPrompt="1"/>
          </p:nvPr>
        </p:nvSpPr>
        <p:spPr>
          <a:xfrm>
            <a:off x="460374" y="2067990"/>
            <a:ext cx="5140326" cy="1682453"/>
          </a:xfrm>
        </p:spPr>
        <p:txBody>
          <a:bodyPr anchor="t">
            <a:noAutofit/>
          </a:bodyPr>
          <a:lstStyle>
            <a:lvl1pPr marL="0" indent="0">
              <a:lnSpc>
                <a:spcPts val="3900"/>
              </a:lnSpc>
              <a:spcBef>
                <a:spcPts val="0"/>
              </a:spcBef>
              <a:spcAft>
                <a:spcPts val="0"/>
              </a:spcAft>
              <a:buNone/>
              <a:defRPr sz="4800" b="1" baseline="0">
                <a:solidFill>
                  <a:schemeClr val="accent5"/>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a:t>Master Title Slide Headline</a:t>
            </a:r>
          </a:p>
        </p:txBody>
      </p:sp>
      <p:sp>
        <p:nvSpPr>
          <p:cNvPr id="30" name="Text Placeholder 2"/>
          <p:cNvSpPr>
            <a:spLocks noGrp="1"/>
          </p:cNvSpPr>
          <p:nvPr>
            <p:ph type="body" sz="quarter" idx="14"/>
          </p:nvPr>
        </p:nvSpPr>
        <p:spPr>
          <a:xfrm>
            <a:off x="460374" y="4020808"/>
            <a:ext cx="5178426" cy="902850"/>
          </a:xfrm>
        </p:spPr>
        <p:txBody>
          <a:bodyPr>
            <a:normAutofit/>
          </a:bodyPr>
          <a:lstStyle>
            <a:lvl1pPr marL="0" indent="0">
              <a:buNone/>
              <a:defRPr sz="2800" b="1">
                <a:solidFill>
                  <a:srgbClr val="66AA44"/>
                </a:solidFill>
              </a:defRPr>
            </a:lvl1pPr>
          </a:lstStyle>
          <a:p>
            <a:pPr lvl="0"/>
            <a:r>
              <a:rPr lang="en-US" dirty="0"/>
              <a:t>Click to edit Master text styles</a:t>
            </a:r>
          </a:p>
        </p:txBody>
      </p:sp>
      <p:pic>
        <p:nvPicPr>
          <p:cNvPr id="31" name="Picture 74" descr="http://www.operationcompassion.org/wp-content/uploads/2011/03/usda-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5100" y="1969770"/>
            <a:ext cx="5124649" cy="3536008"/>
          </a:xfrm>
          <a:prstGeom prst="rect">
            <a:avLst/>
          </a:prstGeom>
          <a:noFill/>
          <a:extLst>
            <a:ext uri="{909E8E84-426E-40DD-AFC4-6F175D3DCCD1}">
              <a14:hiddenFill xmlns:a14="http://schemas.microsoft.com/office/drawing/2010/main">
                <a:solidFill>
                  <a:srgbClr val="FFFFFF"/>
                </a:solidFill>
              </a14:hiddenFill>
            </a:ext>
          </a:extLst>
        </p:spPr>
      </p:pic>
      <p:sp>
        <p:nvSpPr>
          <p:cNvPr id="34" name="Text Placeholder 2"/>
          <p:cNvSpPr>
            <a:spLocks noGrp="1"/>
          </p:cNvSpPr>
          <p:nvPr>
            <p:ph type="body" sz="quarter" idx="15"/>
          </p:nvPr>
        </p:nvSpPr>
        <p:spPr>
          <a:xfrm>
            <a:off x="460374" y="5096168"/>
            <a:ext cx="5178426" cy="428332"/>
          </a:xfrm>
        </p:spPr>
        <p:txBody>
          <a:bodyPr>
            <a:normAutofit/>
          </a:bodyPr>
          <a:lstStyle>
            <a:lvl1pPr marL="0" indent="0">
              <a:buNone/>
              <a:defRPr sz="2000" b="0" i="1">
                <a:solidFill>
                  <a:srgbClr val="66AA44"/>
                </a:solidFill>
              </a:defRPr>
            </a:lvl1pPr>
          </a:lstStyle>
          <a:p>
            <a:pPr lvl="0"/>
            <a:r>
              <a:rPr lang="en-US" dirty="0"/>
              <a:t>Click to edit Master text styles</a:t>
            </a:r>
          </a:p>
        </p:txBody>
      </p:sp>
      <p:pic>
        <p:nvPicPr>
          <p:cNvPr id="35" name="Picture 180" descr="cow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5943600"/>
            <a:ext cx="1371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82" descr="crop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72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83" descr="crandberrie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 y="5951550"/>
            <a:ext cx="13208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85" descr="sunflower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640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2" descr="peach"/>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20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93" descr="lab"/>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922000" y="5943600"/>
            <a:ext cx="127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4" descr="bull"/>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356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5" descr="organges"/>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692400" y="59436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6" descr="lab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178800" y="595155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214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10515600" cy="611140"/>
          </a:xfrm>
        </p:spPr>
        <p:txBody>
          <a:bodyPr/>
          <a:lstStyle>
            <a:lvl1pPr>
              <a:defRPr b="1">
                <a:solidFill>
                  <a:schemeClr val="accent5">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lumMod val="75000"/>
                  </a:schemeClr>
                </a:solidFill>
              </a:defRPr>
            </a:lvl1pPr>
            <a:lvl2pPr marL="685800" indent="-228600">
              <a:buFont typeface="Courier New" panose="02070309020205020404" pitchFamily="49" charset="0"/>
              <a:buChar char="o"/>
              <a:defRPr>
                <a:solidFill>
                  <a:schemeClr val="tx2">
                    <a:lumMod val="60000"/>
                    <a:lumOff val="40000"/>
                  </a:schemeClr>
                </a:solidFill>
              </a:defRPr>
            </a:lvl2pPr>
            <a:lvl3pPr marL="1143000" indent="-228600">
              <a:buFont typeface="Wingdings" panose="05000000000000000000" pitchFamily="2" charset="2"/>
              <a:buChar char="§"/>
              <a:defRPr>
                <a:solidFill>
                  <a:schemeClr val="accent6"/>
                </a:solidFill>
              </a:defRPr>
            </a:lvl3pPr>
            <a:lvl4pPr marL="1600200" indent="-228600">
              <a:buFont typeface="Wingdings" panose="05000000000000000000" pitchFamily="2" charset="2"/>
              <a:buChar char="Ø"/>
              <a:defRPr>
                <a:solidFill>
                  <a:schemeClr val="accent2">
                    <a:lumMod val="75000"/>
                  </a:schemeClr>
                </a:solidFill>
              </a:defRPr>
            </a:lvl4pPr>
            <a:lvl5pPr marL="2057400" indent="-228600">
              <a:buFont typeface="Wingdings" panose="05000000000000000000"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577E4F-C764-4856-8B9B-80A654C83A8D}"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14186" y="6369602"/>
            <a:ext cx="2743200" cy="365125"/>
          </a:xfrm>
        </p:spPr>
        <p:txBody>
          <a:bodyPr/>
          <a:lstStyle/>
          <a:p>
            <a:fld id="{7B92E547-31ED-419F-9D6D-4BC9DDE2672C}" type="slidenum">
              <a:rPr lang="en-US" smtClean="0"/>
              <a:t>‹#›</a:t>
            </a:fld>
            <a:endParaRPr lang="en-US" dirty="0"/>
          </a:p>
        </p:txBody>
      </p:sp>
      <p:cxnSp>
        <p:nvCxnSpPr>
          <p:cNvPr id="7" name="Straight Connector 6"/>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07219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BC729-FF6E-492F-8662-F2B7EC44D838}"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2689174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D7E5FB-437E-4EB1-BE04-6C8DCFBD2F81}"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34223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BD2953-3BF9-4895-A1F3-7EEF80CF07B1}" type="datetime1">
              <a:rPr lang="en-US" smtClean="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09513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9579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85A95E-0835-4660-9A2E-1E3A9D9C9728}" type="datetime1">
              <a:rPr lang="en-US" smtClean="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94976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379A6-AF00-4670-B2DB-38695D6C06D1}" type="datetime1">
              <a:rPr lang="en-US" smtClean="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425478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709600-965A-4C43-B7C3-C3304A09F3E4}"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175844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0B3814-55E7-4F9F-8FF9-04ED73DBF81F}"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289655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B11A3-FF5A-462F-A42D-2C7E63CCE084}"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4066350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9E4E4-778D-40D3-8996-2F50E6ABB016}"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0C24E-41C4-43A5-8449-E7A87BD18AD6}" type="slidenum">
              <a:rPr lang="en-US" smtClean="0"/>
              <a:t>‹#›</a:t>
            </a:fld>
            <a:endParaRPr lang="en-US" dirty="0"/>
          </a:p>
        </p:txBody>
      </p:sp>
    </p:spTree>
    <p:extLst>
      <p:ext uri="{BB962C8B-B14F-4D97-AF65-F5344CB8AC3E}">
        <p14:creationId xmlns:p14="http://schemas.microsoft.com/office/powerpoint/2010/main" val="3270496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E986A9-AE13-4DB2-8945-EB720A02B3EC}"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7647567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1732773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0385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39E91-E97B-41E4-8F8D-89D6EA2BFA3D}"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6404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039E91-E97B-41E4-8F8D-89D6EA2BFA3D}"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586812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EAB8CC-813C-44A9-A08C-A0D8B4CD6662}" type="datetime1">
              <a:rPr lang="en-US" smtClean="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8588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AB9E6B-E578-4D2D-882D-BE4E4DDB7093}" type="datetime1">
              <a:rPr lang="en-US" smtClean="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93129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3936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41500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748202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C74FE-603D-4D44-9A06-E543CB1B1064}"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52715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23553-C208-4AE8-95D3-264CE1E4245D}"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5484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E986A9-AE13-4DB2-8945-EB720A02B3EC}"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75005933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178564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88904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EAB8CC-813C-44A9-A08C-A0D8B4CD6662}" type="datetime1">
              <a:rPr lang="en-US" smtClean="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656036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39E91-E97B-41E4-8F8D-89D6EA2BFA3D}"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847888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EAB8CC-813C-44A9-A08C-A0D8B4CD6662}" type="datetime1">
              <a:rPr lang="en-US" smtClean="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849611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AB9E6B-E578-4D2D-882D-BE4E4DDB7093}" type="datetime1">
              <a:rPr lang="en-US" smtClean="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964295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349744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1523475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440641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C74FE-603D-4D44-9A06-E543CB1B1064}"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546217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23553-C208-4AE8-95D3-264CE1E4245D}"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2226741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7F70D-2148-41FA-9966-2CFD5BAB4D69}" type="slidenum">
              <a:rPr lang="en-US" smtClean="0"/>
              <a:t>‹#›</a:t>
            </a:fld>
            <a:endParaRPr lang="en-US" dirty="0"/>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solidFill>
                <a:schemeClr val="bg1">
                  <a:lumMod val="65000"/>
                </a:scheme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09589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dirty="0"/>
          </a:p>
        </p:txBody>
      </p:sp>
      <p:sp>
        <p:nvSpPr>
          <p:cNvPr id="11" name="Content Placeholder 2">
            <a:extLst>
              <a:ext uri="{FF2B5EF4-FFF2-40B4-BE49-F238E27FC236}">
                <a16:creationId xmlns:a16="http://schemas.microsoft.com/office/drawing/2014/main" id="{61435897-19FB-8A47-B753-A3F4E087F40C}"/>
              </a:ext>
            </a:extLst>
          </p:cNvPr>
          <p:cNvSpPr>
            <a:spLocks noGrp="1"/>
          </p:cNvSpPr>
          <p:nvPr>
            <p:ph idx="1"/>
          </p:nvPr>
        </p:nvSpPr>
        <p:spPr>
          <a:xfrm>
            <a:off x="838200" y="1979543"/>
            <a:ext cx="10515600" cy="4741931"/>
          </a:xfrm>
          <a:prstGeom prst="rect">
            <a:avLst/>
          </a:prstGeom>
          <a:solidFill>
            <a:schemeClr val="bg1"/>
          </a:solidFill>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943BBE4A-0877-944C-9695-21DDE1A2AA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15" name="Title 1">
            <a:extLst>
              <a:ext uri="{FF2B5EF4-FFF2-40B4-BE49-F238E27FC236}">
                <a16:creationId xmlns:a16="http://schemas.microsoft.com/office/drawing/2014/main" id="{2F31BF77-AE00-1242-BA44-6C474D089F76}"/>
              </a:ext>
            </a:extLst>
          </p:cNvPr>
          <p:cNvSpPr>
            <a:spLocks noGrp="1"/>
          </p:cNvSpPr>
          <p:nvPr>
            <p:ph type="title"/>
          </p:nvPr>
        </p:nvSpPr>
        <p:spPr>
          <a:xfrm>
            <a:off x="838200" y="424695"/>
            <a:ext cx="10515600" cy="1325563"/>
          </a:xfrm>
          <a:prstGeom prst="rect">
            <a:avLst/>
          </a:prstGeom>
          <a:solidFill>
            <a:schemeClr val="bg1"/>
          </a:solidFill>
        </p:spPr>
        <p:txBody>
          <a:bodyPr>
            <a:normAutofit/>
          </a:bodyPr>
          <a:lstStyle>
            <a:lvl1pPr>
              <a:defRPr sz="2800">
                <a:solidFill>
                  <a:schemeClr val="accent1">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7F941CA1-C3B8-0745-8AFD-4A7A6D44D2B1}"/>
              </a:ext>
            </a:extLst>
          </p:cNvPr>
          <p:cNvSpPr txBox="1">
            <a:spLocks/>
          </p:cNvSpPr>
          <p:nvPr userDrawn="1"/>
        </p:nvSpPr>
        <p:spPr>
          <a:xfrm>
            <a:off x="8610600" y="63908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62BAFDC-492D-CB4D-B02A-4A44B4604C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65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AAB9E6B-E578-4D2D-882D-BE4E4DDB7093}" type="datetime1">
              <a:rPr lang="en-US" smtClean="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83235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30293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12993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57F70D-2148-41FA-9966-2CFD5BAB4D69}" type="slidenum">
              <a:rPr lang="en-US" smtClean="0"/>
              <a:t>‹#›</a:t>
            </a:fld>
            <a:endParaRPr lang="en-US" dirty="0"/>
          </a:p>
        </p:txBody>
      </p:sp>
    </p:spTree>
    <p:extLst>
      <p:ext uri="{BB962C8B-B14F-4D97-AF65-F5344CB8AC3E}">
        <p14:creationId xmlns:p14="http://schemas.microsoft.com/office/powerpoint/2010/main" val="97339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10/5/2021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sp>
        <p:nvSpPr>
          <p:cNvPr id="18" name="Title Placeholder 1"/>
          <p:cNvSpPr>
            <a:spLocks noGrp="1"/>
          </p:cNvSpPr>
          <p:nvPr>
            <p:ph type="title"/>
          </p:nvPr>
        </p:nvSpPr>
        <p:spPr>
          <a:xfrm>
            <a:off x="838200" y="365125"/>
            <a:ext cx="10515600" cy="779415"/>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2"/>
          <p:cNvSpPr>
            <a:spLocks noGrp="1"/>
          </p:cNvSpPr>
          <p:nvPr>
            <p:ph type="body" idx="1"/>
          </p:nvPr>
        </p:nvSpPr>
        <p:spPr>
          <a:xfrm>
            <a:off x="838200" y="1323927"/>
            <a:ext cx="10515600" cy="4853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3921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7C2F0-4BA5-4074-8931-56FB1BDA2DC0}" type="datetime1">
              <a:rPr lang="en-US" smtClean="0"/>
              <a:t>10/5/2021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E7DED-589D-41D1-A78C-D481C3137AF2}" type="slidenum">
              <a:rPr lang="en-US" smtClean="0"/>
              <a:t>‹#›</a:t>
            </a:fld>
            <a:endParaRPr lang="en-US" dirty="0"/>
          </a:p>
        </p:txBody>
      </p:sp>
    </p:spTree>
    <p:extLst>
      <p:ext uri="{BB962C8B-B14F-4D97-AF65-F5344CB8AC3E}">
        <p14:creationId xmlns:p14="http://schemas.microsoft.com/office/powerpoint/2010/main" val="2264251584"/>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98"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B9896-D826-4AFE-99BE-9C564D9E6734}" type="datetime1">
              <a:rPr lang="en-US" smtClean="0"/>
              <a:t>10/5/2021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0C24E-41C4-43A5-8449-E7A87BD18AD6}" type="slidenum">
              <a:rPr lang="en-US" smtClean="0"/>
              <a:t>‹#›</a:t>
            </a:fld>
            <a:endParaRPr lang="en-US" dirty="0"/>
          </a:p>
        </p:txBody>
      </p:sp>
      <p:pic>
        <p:nvPicPr>
          <p:cNvPr id="7" name="Picture 74" descr="http://www.operationcompassion.org/wp-content/uploads/2011/03/usda-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59015" y="185738"/>
            <a:ext cx="1389569" cy="95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21082"/>
      </p:ext>
    </p:extLst>
  </p:cSld>
  <p:clrMap bg1="lt1" tx1="dk1" bg2="lt2" tx2="dk2" accent1="accent1" accent2="accent2" accent3="accent3" accent4="accent4" accent5="accent5" accent6="accent6" hlink="hlink" folHlink="folHlink"/>
  <p:sldLayoutIdLst>
    <p:sldLayoutId id="2147483686" r:id="rId1"/>
    <p:sldLayoutId id="214748369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10/5/2021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pic>
        <p:nvPicPr>
          <p:cNvPr id="7" name="Picture 4" descr="http://www.tmonline.se/company/wp-content/uploads/sites/3/2012/12/Accenture-transparent-300x148.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909506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t>10/5/2021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t>‹#›</a:t>
            </a:fld>
            <a:endParaRPr lang="en-US" dirty="0"/>
          </a:p>
        </p:txBody>
      </p:sp>
      <p:pic>
        <p:nvPicPr>
          <p:cNvPr id="7" name="Picture 4" descr="http://www.tmonline.se/company/wp-content/uploads/sites/3/2012/12/Accenture-transparent-300x148.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869960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8.xml"/><Relationship Id="rId4" Type="http://schemas.openxmlformats.org/officeDocument/2006/relationships/hyperlink" Target="https://www.rd.usda.gov/contact-us/state-offi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8.xml"/><Relationship Id="rId5" Type="http://schemas.openxmlformats.org/officeDocument/2006/relationships/hyperlink" Target="https://www.rd.usda.gov/resources/regulations/program-regulations" TargetMode="Externa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hyperlink" Target="https://eligibility/sc.egov.usda.gov/eligibility/welcomeAction.do" TargetMode="Externa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hyperlink" Target="http://www.rd.usda.gov/programs-services/single-family-housing-direct-home-loans" TargetMode="Externa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5379396" y="4330822"/>
            <a:ext cx="6416364" cy="1384995"/>
          </a:xfrm>
          <a:prstGeom prst="rect">
            <a:avLst/>
          </a:prstGeom>
          <a:noFill/>
        </p:spPr>
        <p:txBody>
          <a:bodyPr wrap="square" rtlCol="0">
            <a:spAutoFit/>
          </a:bodyPr>
          <a:lstStyle/>
          <a:p>
            <a:pPr algn="ctr"/>
            <a:r>
              <a:rPr lang="en-US" sz="2800" dirty="0">
                <a:solidFill>
                  <a:schemeClr val="bg1"/>
                </a:solidFill>
              </a:rPr>
              <a:t>Section 502 Direct Loan Program Overview</a:t>
            </a:r>
          </a:p>
          <a:p>
            <a:pPr algn="ctr"/>
            <a:r>
              <a:rPr lang="en-US" sz="2800" dirty="0">
                <a:solidFill>
                  <a:schemeClr val="bg1"/>
                </a:solidFill>
              </a:rPr>
              <a:t>Presented by David Griffin</a:t>
            </a:r>
          </a:p>
          <a:p>
            <a:pPr algn="ctr"/>
            <a:r>
              <a:rPr lang="en-US" sz="2800" dirty="0">
                <a:solidFill>
                  <a:schemeClr val="bg1"/>
                </a:solidFill>
              </a:rPr>
              <a:t>Single Family Housing Direct Loan Division</a:t>
            </a:r>
          </a:p>
        </p:txBody>
      </p:sp>
      <p:sp>
        <p:nvSpPr>
          <p:cNvPr id="5" name="TextBox 3"/>
          <p:cNvSpPr txBox="1"/>
          <p:nvPr/>
        </p:nvSpPr>
        <p:spPr>
          <a:xfrm>
            <a:off x="1194996" y="5715817"/>
            <a:ext cx="30784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Revision Date: October 4, 2021</a:t>
            </a:r>
          </a:p>
        </p:txBody>
      </p:sp>
    </p:spTree>
    <p:extLst>
      <p:ext uri="{BB962C8B-B14F-4D97-AF65-F5344CB8AC3E}">
        <p14:creationId xmlns:p14="http://schemas.microsoft.com/office/powerpoint/2010/main" val="349771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663606" y="1900681"/>
            <a:ext cx="9884078" cy="2708434"/>
          </a:xfrm>
          <a:prstGeom prst="rect">
            <a:avLst/>
          </a:prstGeom>
        </p:spPr>
        <p:txBody>
          <a:bodyPr vert="horz" wrap="square" lIns="0" tIns="0" rIns="0" bIns="0" rtlCol="0">
            <a:spAutoFit/>
          </a:bodyPr>
          <a:lstStyle/>
          <a:p>
            <a:r>
              <a:rPr lang="en-US" sz="2200" dirty="0">
                <a:solidFill>
                  <a:srgbClr val="003142"/>
                </a:solidFill>
              </a:rPr>
              <a:t>To file a program discrimination complaint, complete the USDA Program Discrimination Complaint Form, AD 3027, found online at </a:t>
            </a:r>
            <a:r>
              <a:rPr lang="en-US" sz="2200" u="sng" dirty="0">
                <a:solidFill>
                  <a:srgbClr val="003142"/>
                </a:solidFill>
                <a:hlinkClick r:id="rId5"/>
              </a:rPr>
              <a:t>http://www.ascr.usda.gov/complaint_filing_cust.html</a:t>
            </a:r>
            <a:r>
              <a:rPr lang="en-US" sz="2200" dirty="0">
                <a:solidFill>
                  <a:srgbClr val="003142"/>
                </a:solidFill>
              </a:rPr>
              <a:t> and at any USDA office or write a letter addressed to USDA and provide in the letter all of the information requested in the form.   To request a copy of the complaint form, call (866) 632-9992.  Submit your completed form or letter to USDA by mail at: U.S. Department of Agriculture, Office of the Assistant Secretary for Civil Rights, 1400 Independence Avenue, S.W., Washington, D.C. 20250-9410; by fax (202) 690-7442; or email at </a:t>
            </a:r>
            <a:r>
              <a:rPr lang="en-US" sz="2200" u="sng" dirty="0">
                <a:solidFill>
                  <a:srgbClr val="003142"/>
                </a:solidFill>
                <a:hlinkClick r:id="rId6"/>
              </a:rPr>
              <a:t>program.intake@usda.gov</a:t>
            </a:r>
            <a:r>
              <a:rPr lang="en-US" sz="2200" dirty="0">
                <a:solidFill>
                  <a:srgbClr val="003142"/>
                </a:solidFill>
              </a:rPr>
              <a:t>.</a:t>
            </a:r>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endParaRPr sz="3200" dirty="0">
              <a:latin typeface="Calibri"/>
              <a:cs typeface="Calibri"/>
            </a:endParaRPr>
          </a:p>
        </p:txBody>
      </p:sp>
      <p:sp>
        <p:nvSpPr>
          <p:cNvPr id="8" name="object 7"/>
          <p:cNvSpPr txBox="1"/>
          <p:nvPr/>
        </p:nvSpPr>
        <p:spPr>
          <a:xfrm>
            <a:off x="325860" y="267809"/>
            <a:ext cx="6785297" cy="984885"/>
          </a:xfrm>
          <a:prstGeom prst="rect">
            <a:avLst/>
          </a:prstGeom>
        </p:spPr>
        <p:txBody>
          <a:bodyPr vert="horz" wrap="square" lIns="0" tIns="0" rIns="0" bIns="0" rtlCol="0">
            <a:spAutoFit/>
          </a:bodyPr>
          <a:lstStyle/>
          <a:p>
            <a:pPr marL="16977"/>
            <a:r>
              <a:rPr lang="en-US" sz="3200" spc="27" dirty="0">
                <a:solidFill>
                  <a:srgbClr val="FFFFFF"/>
                </a:solidFill>
                <a:latin typeface="Calibri"/>
                <a:cs typeface="Calibri"/>
              </a:rPr>
              <a:t>USDA is an equal opportunity provider, employer, and lender</a:t>
            </a:r>
            <a:endParaRPr sz="3200" dirty="0">
              <a:latin typeface="Calibri"/>
              <a:cs typeface="Calibri"/>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1694" y="4122974"/>
            <a:ext cx="1402114" cy="1345355"/>
          </a:xfrm>
          <a:prstGeom prst="rect">
            <a:avLst/>
          </a:prstGeom>
        </p:spPr>
      </p:pic>
    </p:spTree>
    <p:extLst>
      <p:ext uri="{BB962C8B-B14F-4D97-AF65-F5344CB8AC3E}">
        <p14:creationId xmlns:p14="http://schemas.microsoft.com/office/powerpoint/2010/main" val="412260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7" name="object 3"/>
          <p:cNvSpPr txBox="1"/>
          <p:nvPr/>
        </p:nvSpPr>
        <p:spPr>
          <a:xfrm>
            <a:off x="685799" y="4751243"/>
            <a:ext cx="10802389" cy="2282676"/>
          </a:xfrm>
          <a:prstGeom prst="rect">
            <a:avLst/>
          </a:prstGeom>
        </p:spPr>
        <p:txBody>
          <a:bodyPr vert="horz" wrap="square" lIns="0" tIns="0" rIns="0" bIns="0" rtlCol="0">
            <a:spAutoFit/>
          </a:bodyPr>
          <a:lstStyle/>
          <a:p>
            <a:pPr algn="ctr"/>
            <a:r>
              <a:rPr lang="en-US" sz="2800" b="1" dirty="0">
                <a:solidFill>
                  <a:schemeClr val="bg1"/>
                </a:solidFill>
                <a:latin typeface="Calibri" panose="020F0502020204030204" pitchFamily="34" charset="0"/>
              </a:rPr>
              <a:t>Are you interested in learning more about the Section 502 </a:t>
            </a:r>
          </a:p>
          <a:p>
            <a:pPr algn="ctr"/>
            <a:r>
              <a:rPr lang="en-US" sz="2800" b="1" dirty="0">
                <a:solidFill>
                  <a:schemeClr val="bg1"/>
                </a:solidFill>
                <a:latin typeface="Calibri" panose="020F0502020204030204" pitchFamily="34" charset="0"/>
              </a:rPr>
              <a:t>Direct Loan Program?  </a:t>
            </a:r>
          </a:p>
          <a:p>
            <a:pPr algn="ctr"/>
            <a:r>
              <a:rPr lang="en-US" sz="2800" b="1" dirty="0">
                <a:solidFill>
                  <a:schemeClr val="bg1"/>
                </a:solidFill>
                <a:latin typeface="Calibri" panose="020F0502020204030204" pitchFamily="34" charset="0"/>
              </a:rPr>
              <a:t>Please contact your applicable RD State Office.</a:t>
            </a:r>
            <a:endParaRPr lang="en-US" sz="2000" dirty="0">
              <a:solidFill>
                <a:schemeClr val="bg1"/>
              </a:solidFill>
              <a:latin typeface="Calibri" panose="020F0502020204030204" pitchFamily="34" charset="0"/>
            </a:endParaRPr>
          </a:p>
          <a:p>
            <a:pPr marL="12700" algn="ctr">
              <a:lnSpc>
                <a:spcPct val="100000"/>
              </a:lnSpc>
              <a:spcBef>
                <a:spcPts val="540"/>
              </a:spcBef>
            </a:pPr>
            <a:r>
              <a:rPr lang="en-US" sz="2800" dirty="0">
                <a:solidFill>
                  <a:schemeClr val="bg1"/>
                </a:solidFill>
                <a:hlinkClick r:id="rId4"/>
              </a:rPr>
              <a:t>https://www.rd.usda.gov/contact-us/state-offices</a:t>
            </a:r>
            <a:endParaRPr lang="en-US" sz="2800" dirty="0">
              <a:solidFill>
                <a:schemeClr val="bg1"/>
              </a:solidFill>
            </a:endParaRPr>
          </a:p>
          <a:p>
            <a:pPr marL="12700" algn="ctr">
              <a:lnSpc>
                <a:spcPct val="100000"/>
              </a:lnSpc>
              <a:spcBef>
                <a:spcPts val="540"/>
              </a:spcBef>
            </a:pPr>
            <a:endParaRPr sz="2800" dirty="0">
              <a:solidFill>
                <a:schemeClr val="bg1"/>
              </a:solidFill>
              <a:latin typeface="Calibri"/>
              <a:cs typeface="Calibri"/>
            </a:endParaRPr>
          </a:p>
        </p:txBody>
      </p:sp>
      <p:sp>
        <p:nvSpPr>
          <p:cNvPr id="2" name="Slide Number Placeholder 1"/>
          <p:cNvSpPr>
            <a:spLocks noGrp="1"/>
          </p:cNvSpPr>
          <p:nvPr>
            <p:ph type="sldNum" sz="quarter" idx="12"/>
          </p:nvPr>
        </p:nvSpPr>
        <p:spPr/>
        <p:txBody>
          <a:bodyPr/>
          <a:lstStyle/>
          <a:p>
            <a:fld id="{6657F70D-2148-41FA-9966-2CFD5BAB4D69}" type="slidenum">
              <a:rPr lang="en-US" smtClean="0"/>
              <a:t>10</a:t>
            </a:fld>
            <a:endParaRPr lang="en-US" dirty="0"/>
          </a:p>
        </p:txBody>
      </p:sp>
    </p:spTree>
    <p:extLst>
      <p:ext uri="{BB962C8B-B14F-4D97-AF65-F5344CB8AC3E}">
        <p14:creationId xmlns:p14="http://schemas.microsoft.com/office/powerpoint/2010/main" val="368460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9931" t="13806" r="3926" b="15151"/>
          <a:stretch/>
        </p:blipFill>
        <p:spPr>
          <a:xfrm>
            <a:off x="0" y="-32657"/>
            <a:ext cx="12192000" cy="6890657"/>
          </a:xfrm>
        </p:spPr>
      </p:pic>
      <p:pic>
        <p:nvPicPr>
          <p:cNvPr id="4" name="Picture 3" descr="Mother and two children in front of new house with a &quot;welcome&quot; sign."/>
          <p:cNvPicPr>
            <a:picLocks noChangeAspect="1"/>
          </p:cNvPicPr>
          <p:nvPr/>
        </p:nvPicPr>
        <p:blipFill rotWithShape="1">
          <a:blip r:embed="rId4">
            <a:extLst>
              <a:ext uri="{28A0092B-C50C-407E-A947-70E740481C1C}">
                <a14:useLocalDpi xmlns:a14="http://schemas.microsoft.com/office/drawing/2010/main" val="0"/>
              </a:ext>
            </a:extLst>
          </a:blip>
          <a:srcRect l="10422" t="12565" r="3748" b="14802"/>
          <a:stretch/>
        </p:blipFill>
        <p:spPr>
          <a:xfrm>
            <a:off x="21771" y="-34894"/>
            <a:ext cx="12170229" cy="6892894"/>
          </a:xfrm>
          <a:prstGeom prst="rect">
            <a:avLst/>
          </a:prstGeom>
        </p:spPr>
      </p:pic>
      <p:sp>
        <p:nvSpPr>
          <p:cNvPr id="6" name="TextBox 5"/>
          <p:cNvSpPr txBox="1"/>
          <p:nvPr/>
        </p:nvSpPr>
        <p:spPr>
          <a:xfrm>
            <a:off x="1163779" y="0"/>
            <a:ext cx="9944542" cy="2308324"/>
          </a:xfrm>
          <a:prstGeom prst="rect">
            <a:avLst/>
          </a:prstGeom>
          <a:noFill/>
        </p:spPr>
        <p:txBody>
          <a:bodyPr wrap="square" rtlCol="0">
            <a:spAutoFit/>
          </a:bodyPr>
          <a:lstStyle/>
          <a:p>
            <a:r>
              <a:rPr lang="en-US" sz="4800" b="1" dirty="0">
                <a:solidFill>
                  <a:schemeClr val="bg1"/>
                </a:solidFill>
                <a:latin typeface="Amasis MT Pro Black" panose="020B0604020202020204" pitchFamily="18" charset="0"/>
                <a:cs typeface="Arial" panose="020B0604020202020204" pitchFamily="34" charset="0"/>
              </a:rPr>
              <a:t>We Make It Easy To Purchase Or Build A Home</a:t>
            </a:r>
          </a:p>
          <a:p>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02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7099" y="-34894"/>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a:solidFill>
                  <a:schemeClr val="bg1"/>
                </a:solidFill>
              </a:rPr>
              <a:t> 7 CFR 3550 Regulation</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a:latin typeface="Calibri"/>
              <a:cs typeface="Calibri"/>
            </a:endParaRPr>
          </a:p>
        </p:txBody>
      </p:sp>
      <p:sp>
        <p:nvSpPr>
          <p:cNvPr id="8" name="Content Placeholder 3"/>
          <p:cNvSpPr>
            <a:spLocks noGrp="1"/>
          </p:cNvSpPr>
          <p:nvPr>
            <p:ph idx="1"/>
          </p:nvPr>
        </p:nvSpPr>
        <p:spPr>
          <a:xfrm>
            <a:off x="1083733" y="1417638"/>
            <a:ext cx="10007600" cy="4906962"/>
          </a:xfrm>
        </p:spPr>
        <p:txBody>
          <a:bodyPr>
            <a:noAutofit/>
          </a:bodyPr>
          <a:lstStyle/>
          <a:p>
            <a:pPr marL="0">
              <a:buNone/>
              <a:defRPr/>
            </a:pPr>
            <a:endParaRPr lang="en-US" sz="3200" dirty="0"/>
          </a:p>
          <a:p>
            <a:pPr marL="0">
              <a:buNone/>
              <a:defRPr/>
            </a:pPr>
            <a:r>
              <a:rPr lang="en-US" sz="3200" dirty="0"/>
              <a:t>The direct loan program’s regulation is found in the Code of Federal Regulations (CFR) at 7 CFR Part 3550.  The program’s regulation and guidelines can be found using the following link:</a:t>
            </a:r>
          </a:p>
          <a:p>
            <a:pPr marL="0">
              <a:buNone/>
              <a:defRPr/>
            </a:pPr>
            <a:endParaRPr lang="en-US" sz="3200" dirty="0"/>
          </a:p>
          <a:p>
            <a:pPr marL="0" lvl="1" indent="0">
              <a:buNone/>
              <a:defRPr/>
            </a:pPr>
            <a:r>
              <a:rPr lang="en-US" sz="3200" dirty="0">
                <a:hlinkClick r:id="rId5"/>
              </a:rPr>
              <a:t>https://www.rd.usda.gov/resources/regulations/program-regulations</a:t>
            </a:r>
            <a:endParaRPr lang="en-US" sz="3200" dirty="0"/>
          </a:p>
        </p:txBody>
      </p:sp>
    </p:spTree>
    <p:extLst>
      <p:ext uri="{BB962C8B-B14F-4D97-AF65-F5344CB8AC3E}">
        <p14:creationId xmlns:p14="http://schemas.microsoft.com/office/powerpoint/2010/main" val="214808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a:solidFill>
                  <a:schemeClr val="bg1"/>
                </a:solidFill>
              </a:rPr>
              <a:t> Section 502 Direct Loan Program Overview</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a:latin typeface="Calibri"/>
              <a:cs typeface="Calibri"/>
            </a:endParaRPr>
          </a:p>
        </p:txBody>
      </p:sp>
      <p:sp>
        <p:nvSpPr>
          <p:cNvPr id="8" name="Content Placeholder 3"/>
          <p:cNvSpPr>
            <a:spLocks noGrp="1"/>
          </p:cNvSpPr>
          <p:nvPr>
            <p:ph idx="1"/>
          </p:nvPr>
        </p:nvSpPr>
        <p:spPr>
          <a:xfrm>
            <a:off x="1083733" y="1417638"/>
            <a:ext cx="10007600" cy="4906962"/>
          </a:xfrm>
        </p:spPr>
        <p:txBody>
          <a:bodyPr>
            <a:noAutofit/>
          </a:bodyPr>
          <a:lstStyle/>
          <a:p>
            <a:r>
              <a:rPr lang="en-US" sz="3200" dirty="0"/>
              <a:t>Authorized by the Housing Act of 1949</a:t>
            </a:r>
          </a:p>
          <a:p>
            <a:endParaRPr lang="en-US" sz="3200" dirty="0"/>
          </a:p>
          <a:p>
            <a:r>
              <a:rPr lang="en-US" sz="3200" dirty="0">
                <a:solidFill>
                  <a:schemeClr val="tx1"/>
                </a:solidFill>
              </a:rPr>
              <a:t>Provides affordable housing loans to eligible </a:t>
            </a:r>
            <a:r>
              <a:rPr lang="en-US" sz="3200" dirty="0"/>
              <a:t>l</a:t>
            </a:r>
            <a:r>
              <a:rPr lang="en-US" sz="3200" dirty="0">
                <a:solidFill>
                  <a:schemeClr val="tx1"/>
                </a:solidFill>
              </a:rPr>
              <a:t>ow- and very </a:t>
            </a:r>
            <a:r>
              <a:rPr lang="en-US" sz="3200" dirty="0"/>
              <a:t>l</a:t>
            </a:r>
            <a:r>
              <a:rPr lang="en-US" sz="3200" dirty="0">
                <a:solidFill>
                  <a:schemeClr val="tx1"/>
                </a:solidFill>
              </a:rPr>
              <a:t>ow-income applicants who wish to obtain modest housing in rural areas</a:t>
            </a:r>
          </a:p>
          <a:p>
            <a:pPr marL="457200" lvl="1" indent="0">
              <a:buNone/>
            </a:pPr>
            <a:r>
              <a:rPr lang="en-US" sz="3200" dirty="0">
                <a:hlinkClick r:id="rId5"/>
              </a:rPr>
              <a:t>https://eligibility/sc.egov.usda.gov/eligibility/welcomeAction.do</a:t>
            </a:r>
            <a:endParaRPr lang="en-US" sz="3200" dirty="0"/>
          </a:p>
          <a:p>
            <a:r>
              <a:rPr lang="en-US" sz="3200" dirty="0"/>
              <a:t>Rural Development (RD or Agency) is the lender and servicer  </a:t>
            </a:r>
            <a:endParaRPr lang="en-US" sz="3200" dirty="0">
              <a:solidFill>
                <a:schemeClr val="tx1"/>
              </a:solidFill>
            </a:endParaRPr>
          </a:p>
        </p:txBody>
      </p:sp>
    </p:spTree>
    <p:extLst>
      <p:ext uri="{BB962C8B-B14F-4D97-AF65-F5344CB8AC3E}">
        <p14:creationId xmlns:p14="http://schemas.microsoft.com/office/powerpoint/2010/main" val="286279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a:solidFill>
                  <a:schemeClr val="bg1"/>
                </a:solidFill>
              </a:rPr>
              <a:t> 100% Financing</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a:latin typeface="Calibri"/>
              <a:cs typeface="Calibri"/>
            </a:endParaRPr>
          </a:p>
        </p:txBody>
      </p:sp>
      <p:sp>
        <p:nvSpPr>
          <p:cNvPr id="8" name="Content Placeholder 3"/>
          <p:cNvSpPr>
            <a:spLocks noGrp="1"/>
          </p:cNvSpPr>
          <p:nvPr>
            <p:ph idx="1"/>
          </p:nvPr>
        </p:nvSpPr>
        <p:spPr>
          <a:xfrm>
            <a:off x="1083733" y="1568729"/>
            <a:ext cx="10007600" cy="4431237"/>
          </a:xfrm>
        </p:spPr>
        <p:txBody>
          <a:bodyPr>
            <a:normAutofit/>
          </a:bodyPr>
          <a:lstStyle/>
          <a:p>
            <a:pPr marL="457200" indent="-457200"/>
            <a:r>
              <a:rPr lang="en-US" sz="3200" dirty="0"/>
              <a:t>100% financing without private mortgage insurance </a:t>
            </a:r>
          </a:p>
          <a:p>
            <a:pPr marL="457200" indent="-457200"/>
            <a:endParaRPr lang="en-US" sz="3200" dirty="0"/>
          </a:p>
          <a:p>
            <a:pPr marL="457200" indent="-457200"/>
            <a:r>
              <a:rPr lang="en-US" sz="3200" dirty="0"/>
              <a:t>Eligible loan purposes and uses include site-related costs, dwelling-related costs, and fees/related costs </a:t>
            </a:r>
          </a:p>
          <a:p>
            <a:pPr marL="457200" indent="-457200"/>
            <a:endParaRPr lang="en-US" sz="3200" dirty="0"/>
          </a:p>
          <a:p>
            <a:pPr marL="457200" indent="-457200"/>
            <a:r>
              <a:rPr lang="en-US" sz="3200" dirty="0"/>
              <a:t>Eligible loan amount is limited by the applicant’s repayment ability and the home’s appraised value</a:t>
            </a:r>
          </a:p>
          <a:p>
            <a:pPr marL="457200" indent="-457200"/>
            <a:endParaRPr lang="en-US" sz="3200" dirty="0"/>
          </a:p>
          <a:p>
            <a:endParaRPr lang="en-US" dirty="0"/>
          </a:p>
          <a:p>
            <a:pPr marL="457200" indent="-457200"/>
            <a:endParaRPr lang="en-US" dirty="0"/>
          </a:p>
        </p:txBody>
      </p:sp>
    </p:spTree>
    <p:extLst>
      <p:ext uri="{BB962C8B-B14F-4D97-AF65-F5344CB8AC3E}">
        <p14:creationId xmlns:p14="http://schemas.microsoft.com/office/powerpoint/2010/main" val="235694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a:solidFill>
                  <a:schemeClr val="bg1"/>
                </a:solidFill>
              </a:rPr>
              <a:t> Loan Terms</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a:latin typeface="Calibri"/>
              <a:cs typeface="Calibri"/>
            </a:endParaRPr>
          </a:p>
        </p:txBody>
      </p:sp>
      <p:sp>
        <p:nvSpPr>
          <p:cNvPr id="8" name="Content Placeholder 3"/>
          <p:cNvSpPr>
            <a:spLocks noGrp="1"/>
          </p:cNvSpPr>
          <p:nvPr>
            <p:ph idx="1"/>
          </p:nvPr>
        </p:nvSpPr>
        <p:spPr>
          <a:xfrm>
            <a:off x="1083733" y="1568729"/>
            <a:ext cx="10007600" cy="4431237"/>
          </a:xfrm>
        </p:spPr>
        <p:txBody>
          <a:bodyPr>
            <a:normAutofit/>
          </a:bodyPr>
          <a:lstStyle/>
          <a:p>
            <a:pPr marL="457200" indent="-457200"/>
            <a:r>
              <a:rPr lang="en-US" sz="3200" dirty="0"/>
              <a:t>Standard loan term is 33 years</a:t>
            </a:r>
          </a:p>
          <a:p>
            <a:pPr marL="457200" indent="-457200"/>
            <a:endParaRPr lang="en-US" sz="3200" dirty="0"/>
          </a:p>
          <a:p>
            <a:pPr marL="457200" indent="-457200"/>
            <a:r>
              <a:rPr lang="en-US" sz="3200" dirty="0"/>
              <a:t>Loans up to 38 years is permitted when the household’s adjusted income doesn’t exceed 60% of the area median and a longer term is needed for repayment</a:t>
            </a:r>
          </a:p>
          <a:p>
            <a:pPr marL="457200" indent="-457200"/>
            <a:endParaRPr lang="en-US" sz="3200" dirty="0"/>
          </a:p>
          <a:p>
            <a:pPr marL="457200" indent="-457200"/>
            <a:r>
              <a:rPr lang="en-US" sz="3200" dirty="0"/>
              <a:t>Manufactured homes have a maximum 30 year term</a:t>
            </a:r>
          </a:p>
          <a:p>
            <a:endParaRPr lang="en-US" dirty="0"/>
          </a:p>
          <a:p>
            <a:pPr marL="457200" indent="-457200"/>
            <a:endParaRPr lang="en-US" dirty="0"/>
          </a:p>
        </p:txBody>
      </p:sp>
    </p:spTree>
    <p:extLst>
      <p:ext uri="{BB962C8B-B14F-4D97-AF65-F5344CB8AC3E}">
        <p14:creationId xmlns:p14="http://schemas.microsoft.com/office/powerpoint/2010/main" val="414839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a:solidFill>
                  <a:schemeClr val="bg1"/>
                </a:solidFill>
              </a:rPr>
              <a:t>Interest Rates and Payment Assistance</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a:latin typeface="Calibri"/>
              <a:cs typeface="Calibri"/>
            </a:endParaRPr>
          </a:p>
        </p:txBody>
      </p:sp>
      <p:sp>
        <p:nvSpPr>
          <p:cNvPr id="8" name="Content Placeholder 3"/>
          <p:cNvSpPr>
            <a:spLocks noGrp="1"/>
          </p:cNvSpPr>
          <p:nvPr>
            <p:ph idx="1"/>
          </p:nvPr>
        </p:nvSpPr>
        <p:spPr>
          <a:xfrm>
            <a:off x="1083733" y="1568729"/>
            <a:ext cx="10007600" cy="4431237"/>
          </a:xfrm>
        </p:spPr>
        <p:txBody>
          <a:bodyPr>
            <a:normAutofit fontScale="92500" lnSpcReduction="10000"/>
          </a:bodyPr>
          <a:lstStyle/>
          <a:p>
            <a:pPr marL="171450" lvl="0" indent="-171450">
              <a:lnSpc>
                <a:spcPct val="100000"/>
              </a:lnSpc>
              <a:spcBef>
                <a:spcPts val="0"/>
              </a:spcBef>
              <a:defRPr/>
            </a:pPr>
            <a:r>
              <a:rPr lang="en-US" sz="3200" dirty="0"/>
              <a:t>Interest rate is fixed  </a:t>
            </a:r>
          </a:p>
          <a:p>
            <a:pPr marL="457200" lvl="1" indent="0">
              <a:lnSpc>
                <a:spcPct val="100000"/>
              </a:lnSpc>
              <a:spcBef>
                <a:spcPts val="0"/>
              </a:spcBef>
              <a:buNone/>
              <a:defRPr/>
            </a:pPr>
            <a:r>
              <a:rPr lang="en-US" sz="3200" dirty="0">
                <a:solidFill>
                  <a:srgbClr val="0070C0"/>
                </a:solidFill>
                <a:hlinkClick r:id="rId5"/>
              </a:rPr>
              <a:t>www.rd.usda.gov/programs-services/single-family-housing-direct-home-loans</a:t>
            </a:r>
            <a:endParaRPr lang="en-US" sz="3200" dirty="0">
              <a:solidFill>
                <a:srgbClr val="0070C0"/>
              </a:solidFill>
            </a:endParaRPr>
          </a:p>
          <a:p>
            <a:pPr marL="457200" lvl="1" indent="0">
              <a:lnSpc>
                <a:spcPct val="100000"/>
              </a:lnSpc>
              <a:spcBef>
                <a:spcPts val="0"/>
              </a:spcBef>
              <a:buNone/>
              <a:defRPr/>
            </a:pPr>
            <a:endParaRPr lang="en-US" sz="3200" dirty="0">
              <a:solidFill>
                <a:srgbClr val="0070C0"/>
              </a:solidFill>
            </a:endParaRPr>
          </a:p>
          <a:p>
            <a:pPr marL="171450" indent="-171450">
              <a:lnSpc>
                <a:spcPct val="100000"/>
              </a:lnSpc>
              <a:spcBef>
                <a:spcPts val="0"/>
              </a:spcBef>
              <a:defRPr/>
            </a:pPr>
            <a:r>
              <a:rPr lang="en-US" sz="3200" dirty="0"/>
              <a:t>Borrowers may be eligible for payment subsidies that reduce their effective interest rate and their monthly mortgage payment</a:t>
            </a:r>
          </a:p>
          <a:p>
            <a:pPr marL="171450" indent="-171450">
              <a:lnSpc>
                <a:spcPct val="100000"/>
              </a:lnSpc>
              <a:spcBef>
                <a:spcPts val="0"/>
              </a:spcBef>
              <a:defRPr/>
            </a:pPr>
            <a:endParaRPr lang="en-US" sz="3200" dirty="0"/>
          </a:p>
          <a:p>
            <a:pPr marL="171450" indent="-171450">
              <a:lnSpc>
                <a:spcPct val="100000"/>
              </a:lnSpc>
              <a:spcBef>
                <a:spcPts val="0"/>
              </a:spcBef>
              <a:defRPr/>
            </a:pPr>
            <a:r>
              <a:rPr lang="en-US" sz="3200" dirty="0"/>
              <a:t>Depending on the home’s value, subsidies received may be repaid at the time of sale or non-occupancy</a:t>
            </a:r>
          </a:p>
          <a:p>
            <a:endParaRPr lang="en-US" dirty="0"/>
          </a:p>
          <a:p>
            <a:pPr marL="457200" indent="-457200"/>
            <a:endParaRPr lang="en-US" dirty="0"/>
          </a:p>
        </p:txBody>
      </p:sp>
    </p:spTree>
    <p:extLst>
      <p:ext uri="{BB962C8B-B14F-4D97-AF65-F5344CB8AC3E}">
        <p14:creationId xmlns:p14="http://schemas.microsoft.com/office/powerpoint/2010/main" val="53567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a:solidFill>
                  <a:schemeClr val="bg1"/>
                </a:solidFill>
              </a:rPr>
              <a:t> Roles and Responsibilities</a:t>
            </a:r>
            <a:endParaRPr sz="4000" dirty="0">
              <a:solidFill>
                <a:schemeClr val="bg1"/>
              </a:solidFill>
            </a:endParaRPr>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a:latin typeface="Calibri"/>
              <a:cs typeface="Calibri"/>
            </a:endParaRPr>
          </a:p>
        </p:txBody>
      </p:sp>
      <p:sp>
        <p:nvSpPr>
          <p:cNvPr id="8" name="Content Placeholder 3"/>
          <p:cNvSpPr>
            <a:spLocks noGrp="1"/>
          </p:cNvSpPr>
          <p:nvPr>
            <p:ph idx="1"/>
          </p:nvPr>
        </p:nvSpPr>
        <p:spPr>
          <a:xfrm>
            <a:off x="382385" y="1568729"/>
            <a:ext cx="11488190" cy="4431237"/>
          </a:xfrm>
        </p:spPr>
        <p:txBody>
          <a:bodyPr>
            <a:normAutofit/>
          </a:bodyPr>
          <a:lstStyle/>
          <a:p>
            <a:endParaRPr lang="en-US" dirty="0"/>
          </a:p>
          <a:p>
            <a:pPr marL="457200" indent="-457200"/>
            <a:endParaRPr lang="en-US" dirty="0"/>
          </a:p>
        </p:txBody>
      </p:sp>
      <p:sp>
        <p:nvSpPr>
          <p:cNvPr id="9" name="TextBox 8"/>
          <p:cNvSpPr txBox="1"/>
          <p:nvPr/>
        </p:nvSpPr>
        <p:spPr>
          <a:xfrm>
            <a:off x="516455" y="1414108"/>
            <a:ext cx="3280813" cy="2862322"/>
          </a:xfrm>
          <a:prstGeom prst="rect">
            <a:avLst/>
          </a:prstGeom>
          <a:solidFill>
            <a:srgbClr val="FFFF00"/>
          </a:solidFill>
        </p:spPr>
        <p:txBody>
          <a:bodyPr wrap="square" rtlCol="0">
            <a:spAutoFit/>
          </a:bodyPr>
          <a:lstStyle/>
          <a:p>
            <a:pPr algn="ctr"/>
            <a:r>
              <a:rPr lang="en-US" b="1" dirty="0"/>
              <a:t>Headquarters (HQ) Office </a:t>
            </a:r>
          </a:p>
          <a:p>
            <a:pPr marL="285750" indent="-285750">
              <a:buFont typeface="Arial" panose="020B0604020202020204" pitchFamily="34" charset="0"/>
              <a:buChar char="•"/>
            </a:pPr>
            <a:r>
              <a:rPr lang="en-US" dirty="0"/>
              <a:t>Issues nationwide loan making guidance</a:t>
            </a:r>
          </a:p>
          <a:p>
            <a:pPr marL="285750" indent="-285750">
              <a:buFont typeface="Arial" panose="020B0604020202020204" pitchFamily="34" charset="0"/>
              <a:buChar char="•"/>
            </a:pPr>
            <a:r>
              <a:rPr lang="en-US" dirty="0"/>
              <a:t>Provides technical assistance</a:t>
            </a:r>
          </a:p>
          <a:p>
            <a:pPr marL="285750" indent="-285750">
              <a:buFont typeface="Arial" panose="020B0604020202020204" pitchFamily="34" charset="0"/>
              <a:buChar char="•"/>
            </a:pPr>
            <a:r>
              <a:rPr lang="en-US" dirty="0"/>
              <a:t>Conducts program and compliance reviews</a:t>
            </a:r>
          </a:p>
          <a:p>
            <a:pPr marL="285750" indent="-285750">
              <a:buFont typeface="Arial" panose="020B0604020202020204" pitchFamily="34" charset="0"/>
              <a:buChar char="•"/>
            </a:pPr>
            <a:r>
              <a:rPr lang="en-US" dirty="0"/>
              <a:t>Manages nationwide funding allocations</a:t>
            </a:r>
          </a:p>
          <a:p>
            <a:pPr marL="285750" indent="-285750">
              <a:buFont typeface="Arial" panose="020B0604020202020204" pitchFamily="34" charset="0"/>
              <a:buChar char="•"/>
            </a:pPr>
            <a:r>
              <a:rPr lang="en-US" dirty="0"/>
              <a:t>Markets program to nationwide partners</a:t>
            </a:r>
          </a:p>
        </p:txBody>
      </p:sp>
      <p:sp>
        <p:nvSpPr>
          <p:cNvPr id="10" name="TextBox 9"/>
          <p:cNvSpPr txBox="1"/>
          <p:nvPr/>
        </p:nvSpPr>
        <p:spPr>
          <a:xfrm>
            <a:off x="520846" y="4276430"/>
            <a:ext cx="3280813" cy="2308324"/>
          </a:xfrm>
          <a:prstGeom prst="rect">
            <a:avLst/>
          </a:prstGeom>
          <a:solidFill>
            <a:srgbClr val="FFC000"/>
          </a:solidFill>
        </p:spPr>
        <p:txBody>
          <a:bodyPr wrap="square" rtlCol="0">
            <a:spAutoFit/>
          </a:bodyPr>
          <a:lstStyle/>
          <a:p>
            <a:pPr algn="ctr"/>
            <a:r>
              <a:rPr lang="en-US" b="1" dirty="0"/>
              <a:t>National Financial and Accounting Operations Center (NFAOC)</a:t>
            </a:r>
          </a:p>
          <a:p>
            <a:pPr marL="285750" indent="-285750">
              <a:buFont typeface="Arial" panose="020B0604020202020204" pitchFamily="34" charset="0"/>
              <a:buChar char="•"/>
            </a:pPr>
            <a:r>
              <a:rPr lang="en-US" dirty="0"/>
              <a:t>Issues nationwide servicing  guidance</a:t>
            </a:r>
          </a:p>
          <a:p>
            <a:pPr marL="285750" indent="-285750">
              <a:buFont typeface="Arial" panose="020B0604020202020204" pitchFamily="34" charset="0"/>
              <a:buChar char="•"/>
            </a:pPr>
            <a:r>
              <a:rPr lang="en-US" dirty="0"/>
              <a:t>Services loans after closing</a:t>
            </a:r>
          </a:p>
          <a:p>
            <a:pPr marL="285750" indent="-285750">
              <a:buFont typeface="Arial" panose="020B0604020202020204" pitchFamily="34" charset="0"/>
              <a:buChar char="•"/>
            </a:pPr>
            <a:r>
              <a:rPr lang="en-US" dirty="0"/>
              <a:t>Requests Field Office assistance when needed</a:t>
            </a:r>
          </a:p>
        </p:txBody>
      </p:sp>
      <p:sp>
        <p:nvSpPr>
          <p:cNvPr id="11" name="TextBox 10"/>
          <p:cNvSpPr txBox="1"/>
          <p:nvPr/>
        </p:nvSpPr>
        <p:spPr>
          <a:xfrm>
            <a:off x="4246011" y="1576210"/>
            <a:ext cx="3491917" cy="3970318"/>
          </a:xfrm>
          <a:prstGeom prst="rect">
            <a:avLst/>
          </a:prstGeom>
          <a:solidFill>
            <a:schemeClr val="accent1">
              <a:lumMod val="40000"/>
              <a:lumOff val="60000"/>
            </a:schemeClr>
          </a:solidFill>
        </p:spPr>
        <p:txBody>
          <a:bodyPr wrap="square" rtlCol="0">
            <a:spAutoFit/>
          </a:bodyPr>
          <a:lstStyle/>
          <a:p>
            <a:pPr algn="ctr"/>
            <a:r>
              <a:rPr lang="en-US" b="1" dirty="0"/>
              <a:t>State Office</a:t>
            </a:r>
          </a:p>
          <a:p>
            <a:pPr marL="285750" indent="-285750">
              <a:buFont typeface="Arial" panose="020B0604020202020204" pitchFamily="34" charset="0"/>
              <a:buChar char="•"/>
            </a:pPr>
            <a:r>
              <a:rPr lang="en-US" dirty="0"/>
              <a:t>Issues state specific guidance, which must be approved by HQ</a:t>
            </a:r>
          </a:p>
          <a:p>
            <a:pPr marL="285750" indent="-285750">
              <a:buFont typeface="Arial" panose="020B0604020202020204" pitchFamily="34" charset="0"/>
              <a:buChar char="•"/>
            </a:pPr>
            <a:r>
              <a:rPr lang="en-US" dirty="0"/>
              <a:t>Liaison between HQ and Field Offices</a:t>
            </a:r>
          </a:p>
          <a:p>
            <a:pPr marL="285750" indent="-285750">
              <a:buFont typeface="Arial" panose="020B0604020202020204" pitchFamily="34" charset="0"/>
              <a:buChar char="•"/>
            </a:pPr>
            <a:r>
              <a:rPr lang="en-US" dirty="0"/>
              <a:t>Manages statewide funding allocations</a:t>
            </a:r>
          </a:p>
          <a:p>
            <a:pPr marL="285750" indent="-285750">
              <a:buFont typeface="Arial" panose="020B0604020202020204" pitchFamily="34" charset="0"/>
              <a:buChar char="•"/>
            </a:pPr>
            <a:r>
              <a:rPr lang="en-US" dirty="0"/>
              <a:t>Markets program to statewide partners</a:t>
            </a:r>
          </a:p>
          <a:p>
            <a:pPr marL="285750" indent="-285750">
              <a:buFont typeface="Arial" panose="020B0604020202020204" pitchFamily="34" charset="0"/>
              <a:buChar char="•"/>
            </a:pPr>
            <a:r>
              <a:rPr lang="en-US" dirty="0"/>
              <a:t>Conducts statewide program and compliance reviews</a:t>
            </a:r>
          </a:p>
          <a:p>
            <a:pPr marL="285750" indent="-285750">
              <a:buFont typeface="Arial" panose="020B0604020202020204" pitchFamily="34" charset="0"/>
              <a:buChar char="•"/>
            </a:pPr>
            <a:r>
              <a:rPr lang="en-US" dirty="0"/>
              <a:t>Provides feedback to HQ regarding program guidance and delivery</a:t>
            </a:r>
          </a:p>
        </p:txBody>
      </p:sp>
      <p:sp>
        <p:nvSpPr>
          <p:cNvPr id="12" name="TextBox 11"/>
          <p:cNvSpPr txBox="1"/>
          <p:nvPr/>
        </p:nvSpPr>
        <p:spPr>
          <a:xfrm>
            <a:off x="8060267" y="1775010"/>
            <a:ext cx="3479800" cy="3139321"/>
          </a:xfrm>
          <a:prstGeom prst="rect">
            <a:avLst/>
          </a:prstGeom>
          <a:solidFill>
            <a:srgbClr val="92D050"/>
          </a:solidFill>
        </p:spPr>
        <p:txBody>
          <a:bodyPr wrap="square" rtlCol="0">
            <a:spAutoFit/>
          </a:bodyPr>
          <a:lstStyle/>
          <a:p>
            <a:pPr algn="ctr"/>
            <a:r>
              <a:rPr lang="en-US" b="1" dirty="0"/>
              <a:t>Field Office</a:t>
            </a:r>
          </a:p>
          <a:p>
            <a:pPr marL="285750" indent="-285750">
              <a:buFont typeface="Arial" panose="020B0604020202020204" pitchFamily="34" charset="0"/>
              <a:buChar char="•"/>
            </a:pPr>
            <a:r>
              <a:rPr lang="en-US" dirty="0"/>
              <a:t>Delivers the program to the customers</a:t>
            </a:r>
          </a:p>
          <a:p>
            <a:pPr marL="285750" indent="-285750">
              <a:buFont typeface="Arial" panose="020B0604020202020204" pitchFamily="34" charset="0"/>
              <a:buChar char="•"/>
            </a:pPr>
            <a:r>
              <a:rPr lang="en-US" dirty="0"/>
              <a:t>Markets the program locally</a:t>
            </a:r>
          </a:p>
          <a:p>
            <a:pPr marL="285750" indent="-285750">
              <a:buFont typeface="Arial" panose="020B0604020202020204" pitchFamily="34" charset="0"/>
              <a:buChar char="•"/>
            </a:pPr>
            <a:r>
              <a:rPr lang="en-US" dirty="0"/>
              <a:t>Accepts and processes applications</a:t>
            </a:r>
          </a:p>
          <a:p>
            <a:pPr marL="285750" indent="-285750">
              <a:buFont typeface="Arial" panose="020B0604020202020204" pitchFamily="34" charset="0"/>
              <a:buChar char="•"/>
            </a:pPr>
            <a:r>
              <a:rPr lang="en-US" dirty="0"/>
              <a:t>Provides feedback to State Office regarding program guidance and delivery</a:t>
            </a:r>
          </a:p>
          <a:p>
            <a:pPr marL="285750" indent="-285750">
              <a:buFont typeface="Arial" panose="020B0604020202020204" pitchFamily="34" charset="0"/>
              <a:buChar char="•"/>
            </a:pPr>
            <a:r>
              <a:rPr lang="en-US" dirty="0"/>
              <a:t>Works with NFAOC to assist with servicing actions when needed</a:t>
            </a:r>
          </a:p>
        </p:txBody>
      </p:sp>
    </p:spTree>
    <p:extLst>
      <p:ext uri="{BB962C8B-B14F-4D97-AF65-F5344CB8AC3E}">
        <p14:creationId xmlns:p14="http://schemas.microsoft.com/office/powerpoint/2010/main" val="305654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39" y="-70892"/>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r>
              <a:rPr lang="en-US" sz="4000" dirty="0">
                <a:solidFill>
                  <a:schemeClr val="bg1"/>
                </a:solidFill>
              </a:rPr>
              <a:t> Loan Application Packaging</a:t>
            </a:r>
            <a:endParaRPr sz="4000" dirty="0">
              <a:solidFill>
                <a:schemeClr val="bg1"/>
              </a:solidFill>
            </a:endParaRPr>
          </a:p>
        </p:txBody>
      </p:sp>
      <p:sp>
        <p:nvSpPr>
          <p:cNvPr id="5" name="object 5"/>
          <p:cNvSpPr/>
          <p:nvPr/>
        </p:nvSpPr>
        <p:spPr>
          <a:xfrm>
            <a:off x="0" y="640188"/>
            <a:ext cx="12140662" cy="952973"/>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386801" y="1874333"/>
            <a:ext cx="10026870" cy="1041311"/>
          </a:xfrm>
          <a:prstGeom prst="rect">
            <a:avLst/>
          </a:prstGeom>
        </p:spPr>
        <p:txBody>
          <a:bodyPr vert="horz" wrap="square" lIns="0" tIns="0" rIns="0" bIns="0" rtlCol="0">
            <a:spAutoFit/>
          </a:bodyPr>
          <a:lstStyle/>
          <a:p>
            <a:r>
              <a:rPr lang="en-US" sz="2800" dirty="0"/>
              <a:t>  </a:t>
            </a:r>
            <a:endParaRPr lang="en-US" sz="2800" dirty="0">
              <a:solidFill>
                <a:srgbClr val="0070C0"/>
              </a:solidFill>
            </a:endParaRPr>
          </a:p>
          <a:p>
            <a:pPr marL="931378" lvl="2">
              <a:spcBef>
                <a:spcPts val="1417"/>
              </a:spcBef>
              <a:buClr>
                <a:srgbClr val="456F61"/>
              </a:buClr>
              <a:tabLst>
                <a:tab pos="356525" algn="l"/>
              </a:tabLst>
            </a:pPr>
            <a:r>
              <a:rPr lang="en-US" sz="2800" dirty="0"/>
              <a:t> </a:t>
            </a:r>
            <a:endParaRPr lang="en-US" sz="2400" dirty="0">
              <a:latin typeface="Calibri"/>
              <a:cs typeface="Calibri"/>
            </a:endParaRPr>
          </a:p>
        </p:txBody>
      </p:sp>
      <p:sp>
        <p:nvSpPr>
          <p:cNvPr id="8" name="Content Placeholder 3"/>
          <p:cNvSpPr>
            <a:spLocks noGrp="1"/>
          </p:cNvSpPr>
          <p:nvPr>
            <p:ph idx="1"/>
          </p:nvPr>
        </p:nvSpPr>
        <p:spPr>
          <a:xfrm>
            <a:off x="1083733" y="1417638"/>
            <a:ext cx="10007600" cy="4906962"/>
          </a:xfrm>
        </p:spPr>
        <p:txBody>
          <a:bodyPr>
            <a:noAutofit/>
          </a:bodyPr>
          <a:lstStyle/>
          <a:p>
            <a:pPr marL="0" indent="0">
              <a:buNone/>
            </a:pPr>
            <a:endParaRPr lang="en-US" sz="3200" dirty="0"/>
          </a:p>
          <a:p>
            <a:pPr marL="0" indent="0">
              <a:buNone/>
            </a:pPr>
            <a:r>
              <a:rPr lang="en-US" sz="3200" dirty="0"/>
              <a:t>A loan application packager, who does not work for or represent RD, provides an optional service to parties seeking a housing loan by helping them navigate the loan application process. </a:t>
            </a:r>
          </a:p>
          <a:p>
            <a:pPr marL="0" indent="0">
              <a:buNone/>
            </a:pPr>
            <a:endParaRPr lang="en-US" sz="3200" dirty="0"/>
          </a:p>
          <a:p>
            <a:pPr lvl="2"/>
            <a:r>
              <a:rPr lang="en-US" sz="3600" dirty="0"/>
              <a:t>Certified Packager</a:t>
            </a:r>
          </a:p>
          <a:p>
            <a:pPr lvl="2"/>
            <a:r>
              <a:rPr lang="en-US" sz="3600" dirty="0"/>
              <a:t>Non-Certified Packager</a:t>
            </a:r>
          </a:p>
          <a:p>
            <a:pPr marL="0" indent="0">
              <a:buNone/>
            </a:pPr>
            <a:endParaRPr lang="en-US" sz="3200" dirty="0">
              <a:solidFill>
                <a:schemeClr val="tx1"/>
              </a:solidFill>
            </a:endParaRPr>
          </a:p>
        </p:txBody>
      </p:sp>
    </p:spTree>
    <p:extLst>
      <p:ext uri="{BB962C8B-B14F-4D97-AF65-F5344CB8AC3E}">
        <p14:creationId xmlns:p14="http://schemas.microsoft.com/office/powerpoint/2010/main" val="97077652"/>
      </p:ext>
    </p:extLst>
  </p:cSld>
  <p:clrMapOvr>
    <a:masterClrMapping/>
  </p:clrMapOvr>
</p:sld>
</file>

<file path=ppt/theme/theme1.xml><?xml version="1.0" encoding="utf-8"?>
<a:theme xmlns:a="http://schemas.openxmlformats.org/drawingml/2006/main" name="Design 1 Accentur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AEAE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 1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sign 2 No Bran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resentation.potx" id="{7E690B0D-29B5-4A77-A927-188B2A9856BC}" vid="{771D8DEC-0AAA-4129-A521-E12D0FB29B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7A404A3BA1A74E8D9FEFFC9641DF81" ma:contentTypeVersion="4" ma:contentTypeDescription="Create a new document." ma:contentTypeScope="" ma:versionID="1f2926f0942d368b3d5dd221d9564638">
  <xsd:schema xmlns:xsd="http://www.w3.org/2001/XMLSchema" xmlns:xs="http://www.w3.org/2001/XMLSchema" xmlns:p="http://schemas.microsoft.com/office/2006/metadata/properties" xmlns:ns2="2ca85770-695d-43f6-b54c-0587a125763f" targetNamespace="http://schemas.microsoft.com/office/2006/metadata/properties" ma:root="true" ma:fieldsID="536313f491b9bf3a4fdffa1fe31e462a" ns2:_="">
    <xsd:import namespace="2ca85770-695d-43f6-b54c-0587a12576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85770-695d-43f6-b54c-0587a1257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AC932-AD93-4691-BD7A-7EBFB844088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ca85770-695d-43f6-b54c-0587a125763f"/>
    <ds:schemaRef ds:uri="http://www.w3.org/XML/1998/namespace"/>
    <ds:schemaRef ds:uri="http://purl.org/dc/dcmitype/"/>
  </ds:schemaRefs>
</ds:datastoreItem>
</file>

<file path=customXml/itemProps2.xml><?xml version="1.0" encoding="utf-8"?>
<ds:datastoreItem xmlns:ds="http://schemas.openxmlformats.org/officeDocument/2006/customXml" ds:itemID="{1F3756CA-AEA4-45AD-8851-18F96C65C717}">
  <ds:schemaRefs>
    <ds:schemaRef ds:uri="http://schemas.microsoft.com/sharepoint/v3/contenttype/forms"/>
  </ds:schemaRefs>
</ds:datastoreItem>
</file>

<file path=customXml/itemProps3.xml><?xml version="1.0" encoding="utf-8"?>
<ds:datastoreItem xmlns:ds="http://schemas.openxmlformats.org/officeDocument/2006/customXml" ds:itemID="{2EC6B7A0-2637-41EB-8FF6-F65312B99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85770-695d-43f6-b54c-0587a1257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26539</TotalTime>
  <Words>1949</Words>
  <Application>Microsoft Office PowerPoint</Application>
  <PresentationFormat>Widescreen</PresentationFormat>
  <Paragraphs>173</Paragraphs>
  <Slides>11</Slides>
  <Notes>11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Amasis MT Pro Black</vt:lpstr>
      <vt:lpstr>Arial</vt:lpstr>
      <vt:lpstr>Calibri</vt:lpstr>
      <vt:lpstr>Calibri Light</vt:lpstr>
      <vt:lpstr>Courier New</vt:lpstr>
      <vt:lpstr>Wingdings</vt:lpstr>
      <vt:lpstr>Design 1 Accenture</vt:lpstr>
      <vt:lpstr>Design 1 No Branding</vt:lpstr>
      <vt:lpstr>Design 2 No Branding</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Accenture Federal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 Jane</dc:creator>
  <cp:lastModifiedBy>Griffin, David - RD, Athens, GA</cp:lastModifiedBy>
  <cp:revision>881</cp:revision>
  <cp:lastPrinted>2015-10-01T04:03:53Z</cp:lastPrinted>
  <dcterms:created xsi:type="dcterms:W3CDTF">2015-03-13T16:35:22Z</dcterms:created>
  <dcterms:modified xsi:type="dcterms:W3CDTF">2021-10-05T15:29:03Z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0x010100F17A404A3BA1A74E8D9FEFFC9641DF81</vt:lpwstr>
  </property>
</Properties>
</file>