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30"/>
  </p:notesMasterIdLst>
  <p:sldIdLst>
    <p:sldId id="8131" r:id="rId3"/>
    <p:sldId id="8283" r:id="rId4"/>
    <p:sldId id="8200" r:id="rId5"/>
    <p:sldId id="8193" r:id="rId6"/>
    <p:sldId id="8278" r:id="rId7"/>
    <p:sldId id="8272" r:id="rId8"/>
    <p:sldId id="2083" r:id="rId9"/>
    <p:sldId id="8269" r:id="rId10"/>
    <p:sldId id="314" r:id="rId11"/>
    <p:sldId id="661" r:id="rId12"/>
    <p:sldId id="692" r:id="rId13"/>
    <p:sldId id="8287" r:id="rId14"/>
    <p:sldId id="303" r:id="rId15"/>
    <p:sldId id="305" r:id="rId16"/>
    <p:sldId id="359" r:id="rId17"/>
    <p:sldId id="704" r:id="rId18"/>
    <p:sldId id="347" r:id="rId19"/>
    <p:sldId id="306" r:id="rId20"/>
    <p:sldId id="307" r:id="rId21"/>
    <p:sldId id="308" r:id="rId22"/>
    <p:sldId id="8286" r:id="rId23"/>
    <p:sldId id="339" r:id="rId24"/>
    <p:sldId id="321" r:id="rId25"/>
    <p:sldId id="343" r:id="rId26"/>
    <p:sldId id="345" r:id="rId27"/>
    <p:sldId id="8284" r:id="rId28"/>
    <p:sldId id="8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352D8-0E51-082E-D9EB-1C62558E8E69}" name="Josh Gray" initials="JG" userId="S::josh.gray@dca.ga.gov::721cf532-f7f7-41a3-903c-078a5ce076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3996" autoAdjust="0"/>
  </p:normalViewPr>
  <p:slideViewPr>
    <p:cSldViewPr snapToGrid="0">
      <p:cViewPr varScale="1">
        <p:scale>
          <a:sx n="99" d="100"/>
          <a:sy n="99" d="100"/>
        </p:scale>
        <p:origin x="21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hyperlink" Target="https://commons.wikimedia.org/wiki/File:State_of_Georgia.svg" TargetMode="External"/><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hyperlink" Target="https://commons.wikimedia.org/wiki/File:State_of_Georgia.svg" TargetMode="External"/><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0A236-1C7A-4505-B429-9B2AF29A06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1562517-6D85-4C6E-A970-1507D0883276}">
      <dgm:prSet/>
      <dgm:spPr/>
      <dgm:t>
        <a:bodyPr/>
        <a:lstStyle/>
        <a:p>
          <a:pPr>
            <a:lnSpc>
              <a:spcPct val="100000"/>
            </a:lnSpc>
            <a:spcAft>
              <a:spcPts val="0"/>
            </a:spcAft>
          </a:pPr>
          <a:r>
            <a:rPr lang="en-US" b="1" dirty="0"/>
            <a:t>A Continuum of Care (CoC) is established by representatives of relevant organizations within a geographic area to carry out the responsibilities set forth in the CoC Program interim rule.</a:t>
          </a:r>
        </a:p>
      </dgm:t>
    </dgm:pt>
    <dgm:pt modelId="{086C18C8-85B4-4FDA-80FA-37F7887B9A08}" type="parTrans" cxnId="{BC466C2C-FAAC-476C-9215-A0A86996E455}">
      <dgm:prSet/>
      <dgm:spPr/>
      <dgm:t>
        <a:bodyPr/>
        <a:lstStyle/>
        <a:p>
          <a:endParaRPr lang="en-US"/>
        </a:p>
      </dgm:t>
    </dgm:pt>
    <dgm:pt modelId="{E41E3A2B-3336-4CA9-90D5-A6E8C59798DA}" type="sibTrans" cxnId="{BC466C2C-FAAC-476C-9215-A0A86996E455}">
      <dgm:prSet/>
      <dgm:spPr/>
      <dgm:t>
        <a:bodyPr/>
        <a:lstStyle/>
        <a:p>
          <a:endParaRPr lang="en-US"/>
        </a:p>
      </dgm:t>
    </dgm:pt>
    <dgm:pt modelId="{9A55F576-03D4-446D-861F-3497EB86CFC3}">
      <dgm:prSet/>
      <dgm:spPr/>
      <dgm:t>
        <a:bodyPr/>
        <a:lstStyle/>
        <a:p>
          <a:r>
            <a:rPr lang="en-US" b="1" dirty="0"/>
            <a:t>Georgia Balance of State CoC has 152 counties.</a:t>
          </a:r>
        </a:p>
      </dgm:t>
    </dgm:pt>
    <dgm:pt modelId="{CF5A2CEB-34C9-46FD-B494-4A0ACC5503CA}" type="parTrans" cxnId="{710E2D69-D4C5-454A-88D7-0013F5646DEC}">
      <dgm:prSet/>
      <dgm:spPr/>
      <dgm:t>
        <a:bodyPr/>
        <a:lstStyle/>
        <a:p>
          <a:endParaRPr lang="en-US"/>
        </a:p>
      </dgm:t>
    </dgm:pt>
    <dgm:pt modelId="{09D75812-5BB7-42A7-B278-DF6E81B96388}" type="sibTrans" cxnId="{710E2D69-D4C5-454A-88D7-0013F5646DEC}">
      <dgm:prSet/>
      <dgm:spPr/>
      <dgm:t>
        <a:bodyPr/>
        <a:lstStyle/>
        <a:p>
          <a:endParaRPr lang="en-US"/>
        </a:p>
      </dgm:t>
    </dgm:pt>
    <dgm:pt modelId="{B949C208-D436-4FAD-B3CA-29A3A747F52F}" type="pres">
      <dgm:prSet presAssocID="{22D0A236-1C7A-4505-B429-9B2AF29A0682}" presName="root" presStyleCnt="0">
        <dgm:presLayoutVars>
          <dgm:dir/>
          <dgm:resizeHandles val="exact"/>
        </dgm:presLayoutVars>
      </dgm:prSet>
      <dgm:spPr/>
    </dgm:pt>
    <dgm:pt modelId="{FE89E13F-4D90-4B89-AADE-5349E6B0D559}" type="pres">
      <dgm:prSet presAssocID="{91562517-6D85-4C6E-A970-1507D0883276}" presName="compNode" presStyleCnt="0"/>
      <dgm:spPr/>
    </dgm:pt>
    <dgm:pt modelId="{85D42C7E-764E-4556-BA08-09A023B967F1}" type="pres">
      <dgm:prSet presAssocID="{91562517-6D85-4C6E-A970-1507D0883276}" presName="bgRect" presStyleLbl="bgShp" presStyleIdx="0" presStyleCnt="2" custScaleY="112448"/>
      <dgm:spPr>
        <a:solidFill>
          <a:srgbClr val="C00000"/>
        </a:solidFill>
      </dgm:spPr>
    </dgm:pt>
    <dgm:pt modelId="{04ADE29C-00A3-4348-8024-D130C7E24B9B}" type="pres">
      <dgm:prSet presAssocID="{91562517-6D85-4C6E-A970-1507D088327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A4BA987E-B7E3-4786-8F36-607301018D23}" type="pres">
      <dgm:prSet presAssocID="{91562517-6D85-4C6E-A970-1507D0883276}" presName="spaceRect" presStyleCnt="0"/>
      <dgm:spPr/>
    </dgm:pt>
    <dgm:pt modelId="{CABF3821-87C4-4C16-878B-191C0ECAC0CE}" type="pres">
      <dgm:prSet presAssocID="{91562517-6D85-4C6E-A970-1507D0883276}" presName="parTx" presStyleLbl="revTx" presStyleIdx="0" presStyleCnt="2">
        <dgm:presLayoutVars>
          <dgm:chMax val="0"/>
          <dgm:chPref val="0"/>
        </dgm:presLayoutVars>
      </dgm:prSet>
      <dgm:spPr/>
    </dgm:pt>
    <dgm:pt modelId="{E5DB6E43-492A-4365-8509-B2D1E4A7F8D3}" type="pres">
      <dgm:prSet presAssocID="{E41E3A2B-3336-4CA9-90D5-A6E8C59798DA}" presName="sibTrans" presStyleCnt="0"/>
      <dgm:spPr/>
    </dgm:pt>
    <dgm:pt modelId="{EA6FE52C-DFC9-4C56-8AA4-4659793B993E}" type="pres">
      <dgm:prSet presAssocID="{9A55F576-03D4-446D-861F-3497EB86CFC3}" presName="compNode" presStyleCnt="0"/>
      <dgm:spPr/>
    </dgm:pt>
    <dgm:pt modelId="{755892E9-A9F2-4BB9-BA99-72FEC11E4A37}" type="pres">
      <dgm:prSet presAssocID="{9A55F576-03D4-446D-861F-3497EB86CFC3}" presName="bgRect" presStyleLbl="bgShp" presStyleIdx="1" presStyleCnt="2"/>
      <dgm:spPr>
        <a:solidFill>
          <a:schemeClr val="accent1">
            <a:lumMod val="75000"/>
          </a:schemeClr>
        </a:solidFill>
      </dgm:spPr>
    </dgm:pt>
    <dgm:pt modelId="{1D09368B-1F9C-475D-8196-8661F8002910}" type="pres">
      <dgm:prSet presAssocID="{9A55F576-03D4-446D-861F-3497EB86CFC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a:stretch>
            <a:fillRect t="-14000" b="-14000"/>
          </a:stretch>
        </a:blipFill>
        <a:ln>
          <a:noFill/>
        </a:ln>
      </dgm:spPr>
    </dgm:pt>
    <dgm:pt modelId="{C615FE64-E22E-431E-A567-025F3DBDB0C5}" type="pres">
      <dgm:prSet presAssocID="{9A55F576-03D4-446D-861F-3497EB86CFC3}" presName="spaceRect" presStyleCnt="0"/>
      <dgm:spPr/>
    </dgm:pt>
    <dgm:pt modelId="{BBF8D4B5-C28A-46E2-BB8A-2EA8F24DF969}" type="pres">
      <dgm:prSet presAssocID="{9A55F576-03D4-446D-861F-3497EB86CFC3}" presName="parTx" presStyleLbl="revTx" presStyleIdx="1" presStyleCnt="2">
        <dgm:presLayoutVars>
          <dgm:chMax val="0"/>
          <dgm:chPref val="0"/>
        </dgm:presLayoutVars>
      </dgm:prSet>
      <dgm:spPr/>
    </dgm:pt>
  </dgm:ptLst>
  <dgm:cxnLst>
    <dgm:cxn modelId="{811F0F1D-12C9-465C-BF30-2E594533864E}" type="presOf" srcId="{91562517-6D85-4C6E-A970-1507D0883276}" destId="{CABF3821-87C4-4C16-878B-191C0ECAC0CE}" srcOrd="0" destOrd="0" presId="urn:microsoft.com/office/officeart/2018/2/layout/IconVerticalSolidList"/>
    <dgm:cxn modelId="{62D6AA20-99BB-48DC-B571-DFC67937D9CF}" type="presOf" srcId="{22D0A236-1C7A-4505-B429-9B2AF29A0682}" destId="{B949C208-D436-4FAD-B3CA-29A3A747F52F}" srcOrd="0" destOrd="0" presId="urn:microsoft.com/office/officeart/2018/2/layout/IconVerticalSolidList"/>
    <dgm:cxn modelId="{BC466C2C-FAAC-476C-9215-A0A86996E455}" srcId="{22D0A236-1C7A-4505-B429-9B2AF29A0682}" destId="{91562517-6D85-4C6E-A970-1507D0883276}" srcOrd="0" destOrd="0" parTransId="{086C18C8-85B4-4FDA-80FA-37F7887B9A08}" sibTransId="{E41E3A2B-3336-4CA9-90D5-A6E8C59798DA}"/>
    <dgm:cxn modelId="{AD2A8B33-7D9B-4C07-9248-13F53F30C97D}" type="presOf" srcId="{9A55F576-03D4-446D-861F-3497EB86CFC3}" destId="{BBF8D4B5-C28A-46E2-BB8A-2EA8F24DF969}" srcOrd="0" destOrd="0" presId="urn:microsoft.com/office/officeart/2018/2/layout/IconVerticalSolidList"/>
    <dgm:cxn modelId="{710E2D69-D4C5-454A-88D7-0013F5646DEC}" srcId="{22D0A236-1C7A-4505-B429-9B2AF29A0682}" destId="{9A55F576-03D4-446D-861F-3497EB86CFC3}" srcOrd="1" destOrd="0" parTransId="{CF5A2CEB-34C9-46FD-B494-4A0ACC5503CA}" sibTransId="{09D75812-5BB7-42A7-B278-DF6E81B96388}"/>
    <dgm:cxn modelId="{5E55CDD5-5806-4AD2-B09D-3A4A10E963ED}" type="presParOf" srcId="{B949C208-D436-4FAD-B3CA-29A3A747F52F}" destId="{FE89E13F-4D90-4B89-AADE-5349E6B0D559}" srcOrd="0" destOrd="0" presId="urn:microsoft.com/office/officeart/2018/2/layout/IconVerticalSolidList"/>
    <dgm:cxn modelId="{11D0EA85-5148-487B-8869-C3B8CD1F6731}" type="presParOf" srcId="{FE89E13F-4D90-4B89-AADE-5349E6B0D559}" destId="{85D42C7E-764E-4556-BA08-09A023B967F1}" srcOrd="0" destOrd="0" presId="urn:microsoft.com/office/officeart/2018/2/layout/IconVerticalSolidList"/>
    <dgm:cxn modelId="{E8E8BBD5-5C5D-489D-AC8C-5AE417A7F802}" type="presParOf" srcId="{FE89E13F-4D90-4B89-AADE-5349E6B0D559}" destId="{04ADE29C-00A3-4348-8024-D130C7E24B9B}" srcOrd="1" destOrd="0" presId="urn:microsoft.com/office/officeart/2018/2/layout/IconVerticalSolidList"/>
    <dgm:cxn modelId="{4DD4BEC9-741E-42E1-B76C-7BD01BE83D1C}" type="presParOf" srcId="{FE89E13F-4D90-4B89-AADE-5349E6B0D559}" destId="{A4BA987E-B7E3-4786-8F36-607301018D23}" srcOrd="2" destOrd="0" presId="urn:microsoft.com/office/officeart/2018/2/layout/IconVerticalSolidList"/>
    <dgm:cxn modelId="{65210E49-9FB5-4165-BDB3-93F30FAD4782}" type="presParOf" srcId="{FE89E13F-4D90-4B89-AADE-5349E6B0D559}" destId="{CABF3821-87C4-4C16-878B-191C0ECAC0CE}" srcOrd="3" destOrd="0" presId="urn:microsoft.com/office/officeart/2018/2/layout/IconVerticalSolidList"/>
    <dgm:cxn modelId="{F20022BF-69D8-4597-ADE9-D4273A2A1FEA}" type="presParOf" srcId="{B949C208-D436-4FAD-B3CA-29A3A747F52F}" destId="{E5DB6E43-492A-4365-8509-B2D1E4A7F8D3}" srcOrd="1" destOrd="0" presId="urn:microsoft.com/office/officeart/2018/2/layout/IconVerticalSolidList"/>
    <dgm:cxn modelId="{B1F78563-9B11-40C8-8F80-B3295CB9E7F7}" type="presParOf" srcId="{B949C208-D436-4FAD-B3CA-29A3A747F52F}" destId="{EA6FE52C-DFC9-4C56-8AA4-4659793B993E}" srcOrd="2" destOrd="0" presId="urn:microsoft.com/office/officeart/2018/2/layout/IconVerticalSolidList"/>
    <dgm:cxn modelId="{4D0CE109-9E16-438D-A27A-98D1818F07CD}" type="presParOf" srcId="{EA6FE52C-DFC9-4C56-8AA4-4659793B993E}" destId="{755892E9-A9F2-4BB9-BA99-72FEC11E4A37}" srcOrd="0" destOrd="0" presId="urn:microsoft.com/office/officeart/2018/2/layout/IconVerticalSolidList"/>
    <dgm:cxn modelId="{E97B08DA-2AC3-4389-B201-82A682F526AB}" type="presParOf" srcId="{EA6FE52C-DFC9-4C56-8AA4-4659793B993E}" destId="{1D09368B-1F9C-475D-8196-8661F8002910}" srcOrd="1" destOrd="0" presId="urn:microsoft.com/office/officeart/2018/2/layout/IconVerticalSolidList"/>
    <dgm:cxn modelId="{ACBD5560-CC5B-4A92-8BBA-8EECBFE6AC48}" type="presParOf" srcId="{EA6FE52C-DFC9-4C56-8AA4-4659793B993E}" destId="{C615FE64-E22E-431E-A567-025F3DBDB0C5}" srcOrd="2" destOrd="0" presId="urn:microsoft.com/office/officeart/2018/2/layout/IconVerticalSolidList"/>
    <dgm:cxn modelId="{EC302902-0369-45F5-AC2F-98DBB31AB70A}" type="presParOf" srcId="{EA6FE52C-DFC9-4C56-8AA4-4659793B993E}" destId="{BBF8D4B5-C28A-46E2-BB8A-2EA8F24DF9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15B37-2B12-4CFA-88E0-43C11C0DC5A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F690AF8-E220-427E-A0E5-07E4A837BAE4}">
      <dgm:prSet phldrT="[Text]" custT="1"/>
      <dgm:spPr>
        <a:solidFill>
          <a:schemeClr val="bg1"/>
        </a:solidFill>
        <a:ln w="15875">
          <a:solidFill>
            <a:schemeClr val="tx1"/>
          </a:solidFill>
        </a:ln>
      </dgm:spPr>
      <dgm:t>
        <a:bodyPr/>
        <a:lstStyle/>
        <a:p>
          <a:r>
            <a:rPr lang="en-US" sz="1700" dirty="0">
              <a:solidFill>
                <a:schemeClr val="tx1"/>
              </a:solidFill>
            </a:rPr>
            <a:t>Balance of State</a:t>
          </a:r>
        </a:p>
      </dgm:t>
    </dgm:pt>
    <dgm:pt modelId="{455915AC-0F99-4E75-AEE2-D37822CABCB8}" type="parTrans" cxnId="{C240EA74-5C41-4704-A096-A97C469976FE}">
      <dgm:prSet/>
      <dgm:spPr/>
      <dgm:t>
        <a:bodyPr/>
        <a:lstStyle/>
        <a:p>
          <a:endParaRPr lang="en-US"/>
        </a:p>
      </dgm:t>
    </dgm:pt>
    <dgm:pt modelId="{6E7CD046-3481-464C-9A30-8BE6D2FB2BAD}" type="sibTrans" cxnId="{C240EA74-5C41-4704-A096-A97C469976FE}">
      <dgm:prSet/>
      <dgm:spPr/>
      <dgm:t>
        <a:bodyPr/>
        <a:lstStyle/>
        <a:p>
          <a:endParaRPr lang="en-US"/>
        </a:p>
      </dgm:t>
    </dgm:pt>
    <dgm:pt modelId="{1198C038-6511-4E45-AEA1-41655170BCFD}">
      <dgm:prSet phldrT="[Text]" custT="1"/>
      <dgm:spPr>
        <a:solidFill>
          <a:srgbClr val="00EE5B"/>
        </a:solidFill>
      </dgm:spPr>
      <dgm:t>
        <a:bodyPr/>
        <a:lstStyle/>
        <a:p>
          <a:r>
            <a:rPr lang="en-US" sz="1500" dirty="0">
              <a:solidFill>
                <a:schemeClr val="tx1"/>
              </a:solidFill>
            </a:rPr>
            <a:t>Augusta Richmond</a:t>
          </a:r>
        </a:p>
      </dgm:t>
    </dgm:pt>
    <dgm:pt modelId="{ABF3D9D7-D207-461A-9F41-69F17BDF8EB0}" type="parTrans" cxnId="{53223D60-92AF-4CB1-BF1B-02691DBBBF82}">
      <dgm:prSet/>
      <dgm:spPr/>
      <dgm:t>
        <a:bodyPr/>
        <a:lstStyle/>
        <a:p>
          <a:endParaRPr lang="en-US"/>
        </a:p>
      </dgm:t>
    </dgm:pt>
    <dgm:pt modelId="{FC0D19A1-B137-425D-95F4-CD3155F6CF03}" type="sibTrans" cxnId="{53223D60-92AF-4CB1-BF1B-02691DBBBF82}">
      <dgm:prSet/>
      <dgm:spPr/>
      <dgm:t>
        <a:bodyPr/>
        <a:lstStyle/>
        <a:p>
          <a:endParaRPr lang="en-US"/>
        </a:p>
      </dgm:t>
    </dgm:pt>
    <dgm:pt modelId="{03D1F3C5-09C1-4D51-B20E-B709F27B82BC}">
      <dgm:prSet phldrT="[Text]" custT="1"/>
      <dgm:spPr>
        <a:solidFill>
          <a:srgbClr val="EE8512"/>
        </a:solidFill>
      </dgm:spPr>
      <dgm:t>
        <a:bodyPr/>
        <a:lstStyle/>
        <a:p>
          <a:pPr>
            <a:lnSpc>
              <a:spcPct val="100000"/>
            </a:lnSpc>
            <a:spcAft>
              <a:spcPts val="0"/>
            </a:spcAft>
          </a:pPr>
          <a:r>
            <a:rPr lang="en-US" sz="1500" dirty="0">
              <a:solidFill>
                <a:schemeClr val="tx1"/>
              </a:solidFill>
            </a:rPr>
            <a:t>Athens </a:t>
          </a:r>
        </a:p>
        <a:p>
          <a:pPr>
            <a:lnSpc>
              <a:spcPct val="100000"/>
            </a:lnSpc>
            <a:spcAft>
              <a:spcPts val="0"/>
            </a:spcAft>
          </a:pPr>
          <a:r>
            <a:rPr lang="en-US" sz="1500" dirty="0">
              <a:solidFill>
                <a:schemeClr val="tx1"/>
              </a:solidFill>
            </a:rPr>
            <a:t>Clarke County</a:t>
          </a:r>
        </a:p>
      </dgm:t>
    </dgm:pt>
    <dgm:pt modelId="{BE31A9D5-C075-41BB-A56F-09D839B3ADC6}" type="parTrans" cxnId="{AEA97581-1FD3-4256-A2A4-494F824E3057}">
      <dgm:prSet/>
      <dgm:spPr/>
      <dgm:t>
        <a:bodyPr/>
        <a:lstStyle/>
        <a:p>
          <a:endParaRPr lang="en-US"/>
        </a:p>
      </dgm:t>
    </dgm:pt>
    <dgm:pt modelId="{946C8140-A7A8-46C7-89CC-CA869B7BBBA7}" type="sibTrans" cxnId="{AEA97581-1FD3-4256-A2A4-494F824E3057}">
      <dgm:prSet/>
      <dgm:spPr/>
      <dgm:t>
        <a:bodyPr/>
        <a:lstStyle/>
        <a:p>
          <a:endParaRPr lang="en-US"/>
        </a:p>
      </dgm:t>
    </dgm:pt>
    <dgm:pt modelId="{43AA47A8-A951-4CC0-9F66-12B5C1D3C5C6}">
      <dgm:prSet phldrT="[Text]" custT="1"/>
      <dgm:spPr>
        <a:solidFill>
          <a:srgbClr val="9C5BCD"/>
        </a:solidFill>
      </dgm:spPr>
      <dgm:t>
        <a:bodyPr/>
        <a:lstStyle/>
        <a:p>
          <a:pPr>
            <a:lnSpc>
              <a:spcPct val="100000"/>
            </a:lnSpc>
            <a:spcAft>
              <a:spcPts val="0"/>
            </a:spcAft>
          </a:pPr>
          <a:r>
            <a:rPr lang="en-US" sz="1500" dirty="0">
              <a:solidFill>
                <a:schemeClr val="tx1"/>
              </a:solidFill>
            </a:rPr>
            <a:t>Columbus</a:t>
          </a:r>
        </a:p>
        <a:p>
          <a:pPr>
            <a:lnSpc>
              <a:spcPct val="100000"/>
            </a:lnSpc>
            <a:spcAft>
              <a:spcPts val="0"/>
            </a:spcAft>
          </a:pPr>
          <a:r>
            <a:rPr lang="en-US" sz="1500" dirty="0">
              <a:solidFill>
                <a:schemeClr val="tx1"/>
              </a:solidFill>
            </a:rPr>
            <a:t>Muscogee</a:t>
          </a:r>
        </a:p>
      </dgm:t>
    </dgm:pt>
    <dgm:pt modelId="{1B774555-C988-4FFB-8C53-85E150F83B2F}" type="parTrans" cxnId="{A2FC0980-83E1-42EF-B56A-27079454A5AC}">
      <dgm:prSet/>
      <dgm:spPr/>
      <dgm:t>
        <a:bodyPr/>
        <a:lstStyle/>
        <a:p>
          <a:endParaRPr lang="en-US"/>
        </a:p>
      </dgm:t>
    </dgm:pt>
    <dgm:pt modelId="{CFBDED11-4456-4545-8740-B2125FE2F331}" type="sibTrans" cxnId="{A2FC0980-83E1-42EF-B56A-27079454A5AC}">
      <dgm:prSet/>
      <dgm:spPr/>
      <dgm:t>
        <a:bodyPr/>
        <a:lstStyle/>
        <a:p>
          <a:endParaRPr lang="en-US"/>
        </a:p>
      </dgm:t>
    </dgm:pt>
    <dgm:pt modelId="{82CCB573-D854-46F7-87CB-1EA0FCCE1727}">
      <dgm:prSet phldrT="[Text]" custT="1"/>
      <dgm:spPr>
        <a:solidFill>
          <a:schemeClr val="bg1">
            <a:lumMod val="50000"/>
          </a:schemeClr>
        </a:solidFill>
      </dgm:spPr>
      <dgm:t>
        <a:bodyPr/>
        <a:lstStyle/>
        <a:p>
          <a:r>
            <a:rPr lang="en-US" sz="1500" dirty="0">
              <a:solidFill>
                <a:schemeClr val="tx1"/>
              </a:solidFill>
            </a:rPr>
            <a:t>City of Atlanta</a:t>
          </a:r>
        </a:p>
      </dgm:t>
    </dgm:pt>
    <dgm:pt modelId="{79ED9D38-8DCD-414B-B87C-D4BDDF38B982}" type="parTrans" cxnId="{A30E2CEF-9EF4-47F4-9E12-4633DF10BC5C}">
      <dgm:prSet/>
      <dgm:spPr/>
      <dgm:t>
        <a:bodyPr/>
        <a:lstStyle/>
        <a:p>
          <a:endParaRPr lang="en-US"/>
        </a:p>
      </dgm:t>
    </dgm:pt>
    <dgm:pt modelId="{9F2AD91A-A405-4C93-B66F-919A0B4253A5}" type="sibTrans" cxnId="{A30E2CEF-9EF4-47F4-9E12-4633DF10BC5C}">
      <dgm:prSet/>
      <dgm:spPr/>
      <dgm:t>
        <a:bodyPr/>
        <a:lstStyle/>
        <a:p>
          <a:endParaRPr lang="en-US"/>
        </a:p>
      </dgm:t>
    </dgm:pt>
    <dgm:pt modelId="{5133CD38-81A6-4224-A914-26980E2DAC18}">
      <dgm:prSet phldrT="[Text]" custT="1"/>
      <dgm:spPr>
        <a:solidFill>
          <a:srgbClr val="0070C0"/>
        </a:solidFill>
      </dgm:spPr>
      <dgm:t>
        <a:bodyPr/>
        <a:lstStyle/>
        <a:p>
          <a:r>
            <a:rPr lang="en-US" sz="1500" dirty="0">
              <a:solidFill>
                <a:schemeClr val="tx1"/>
              </a:solidFill>
            </a:rPr>
            <a:t>Savannah</a:t>
          </a:r>
        </a:p>
      </dgm:t>
    </dgm:pt>
    <dgm:pt modelId="{9B4F6A83-3C68-49FA-ACCB-B1CD3961C803}" type="parTrans" cxnId="{F923E78E-DE28-467C-B5C0-1459F8C8DA8C}">
      <dgm:prSet/>
      <dgm:spPr/>
      <dgm:t>
        <a:bodyPr/>
        <a:lstStyle/>
        <a:p>
          <a:endParaRPr lang="en-US"/>
        </a:p>
      </dgm:t>
    </dgm:pt>
    <dgm:pt modelId="{43EAF216-36B3-46FA-A0BE-402008B0E2F8}" type="sibTrans" cxnId="{F923E78E-DE28-467C-B5C0-1459F8C8DA8C}">
      <dgm:prSet/>
      <dgm:spPr/>
      <dgm:t>
        <a:bodyPr/>
        <a:lstStyle/>
        <a:p>
          <a:endParaRPr lang="en-US"/>
        </a:p>
      </dgm:t>
    </dgm:pt>
    <dgm:pt modelId="{B309AA85-C4B0-4E71-9864-6B0FA9519770}">
      <dgm:prSet phldrT="[Text]" custT="1"/>
      <dgm:spPr>
        <a:solidFill>
          <a:srgbClr val="FFFE00"/>
        </a:solidFill>
      </dgm:spPr>
      <dgm:t>
        <a:bodyPr/>
        <a:lstStyle/>
        <a:p>
          <a:r>
            <a:rPr lang="en-US" sz="1500" dirty="0">
              <a:solidFill>
                <a:schemeClr val="tx1"/>
              </a:solidFill>
            </a:rPr>
            <a:t>Cobb</a:t>
          </a:r>
        </a:p>
      </dgm:t>
    </dgm:pt>
    <dgm:pt modelId="{7822BBD7-B4F9-4F02-A8BD-765B437C61BE}" type="parTrans" cxnId="{ACF451AB-0DD5-4A6E-AD18-6CA8E31B5839}">
      <dgm:prSet/>
      <dgm:spPr/>
      <dgm:t>
        <a:bodyPr/>
        <a:lstStyle/>
        <a:p>
          <a:endParaRPr lang="en-US"/>
        </a:p>
      </dgm:t>
    </dgm:pt>
    <dgm:pt modelId="{688198D9-2DE6-4E11-BFBA-6F03D78722EE}" type="sibTrans" cxnId="{ACF451AB-0DD5-4A6E-AD18-6CA8E31B5839}">
      <dgm:prSet/>
      <dgm:spPr/>
      <dgm:t>
        <a:bodyPr/>
        <a:lstStyle/>
        <a:p>
          <a:endParaRPr lang="en-US"/>
        </a:p>
      </dgm:t>
    </dgm:pt>
    <dgm:pt modelId="{C6A86264-96E6-40E7-9FB9-5C75D86CBC4A}">
      <dgm:prSet phldrT="[Text]" custT="1"/>
      <dgm:spPr>
        <a:solidFill>
          <a:srgbClr val="E7ABD6"/>
        </a:solidFill>
      </dgm:spPr>
      <dgm:t>
        <a:bodyPr/>
        <a:lstStyle/>
        <a:p>
          <a:r>
            <a:rPr lang="en-US" sz="1500" dirty="0">
              <a:solidFill>
                <a:schemeClr val="tx1"/>
              </a:solidFill>
            </a:rPr>
            <a:t>DeKalb</a:t>
          </a:r>
        </a:p>
      </dgm:t>
    </dgm:pt>
    <dgm:pt modelId="{625026CF-BEDB-472F-8D87-849E8414912E}" type="parTrans" cxnId="{74D2991B-991C-4C17-BF33-C8DD6CF3EE98}">
      <dgm:prSet/>
      <dgm:spPr/>
      <dgm:t>
        <a:bodyPr/>
        <a:lstStyle/>
        <a:p>
          <a:endParaRPr lang="en-US"/>
        </a:p>
      </dgm:t>
    </dgm:pt>
    <dgm:pt modelId="{4D106B8A-7E1A-4F81-BCDE-E7579A732308}" type="sibTrans" cxnId="{74D2991B-991C-4C17-BF33-C8DD6CF3EE98}">
      <dgm:prSet/>
      <dgm:spPr/>
      <dgm:t>
        <a:bodyPr/>
        <a:lstStyle/>
        <a:p>
          <a:endParaRPr lang="en-US"/>
        </a:p>
      </dgm:t>
    </dgm:pt>
    <dgm:pt modelId="{84D0736C-F237-4513-8D6C-E2623D125C9C}">
      <dgm:prSet phldrT="[Text]" custT="1"/>
      <dgm:spPr>
        <a:solidFill>
          <a:srgbClr val="FF0000"/>
        </a:solidFill>
      </dgm:spPr>
      <dgm:t>
        <a:bodyPr/>
        <a:lstStyle/>
        <a:p>
          <a:r>
            <a:rPr lang="en-US" sz="1500" dirty="0">
              <a:solidFill>
                <a:schemeClr val="tx1"/>
              </a:solidFill>
            </a:rPr>
            <a:t>Fulton (Excluding Atlanta)</a:t>
          </a:r>
        </a:p>
      </dgm:t>
    </dgm:pt>
    <dgm:pt modelId="{7FEB2B7A-CC6C-445A-AC21-B3FCC5C84C68}" type="parTrans" cxnId="{1561EB79-B675-4D92-A53E-74EF13DEDD69}">
      <dgm:prSet/>
      <dgm:spPr/>
      <dgm:t>
        <a:bodyPr/>
        <a:lstStyle/>
        <a:p>
          <a:endParaRPr lang="en-US"/>
        </a:p>
      </dgm:t>
    </dgm:pt>
    <dgm:pt modelId="{AFB0ECC0-A1D5-4451-AED8-899BE0EF4605}" type="sibTrans" cxnId="{1561EB79-B675-4D92-A53E-74EF13DEDD69}">
      <dgm:prSet/>
      <dgm:spPr/>
      <dgm:t>
        <a:bodyPr/>
        <a:lstStyle/>
        <a:p>
          <a:endParaRPr lang="en-US"/>
        </a:p>
      </dgm:t>
    </dgm:pt>
    <dgm:pt modelId="{81E26275-311F-439E-9A1E-FB4337A7CE4C}" type="pres">
      <dgm:prSet presAssocID="{7B815B37-2B12-4CFA-88E0-43C11C0DC5AF}" presName="Name0" presStyleCnt="0">
        <dgm:presLayoutVars>
          <dgm:dir/>
          <dgm:resizeHandles val="exact"/>
        </dgm:presLayoutVars>
      </dgm:prSet>
      <dgm:spPr/>
    </dgm:pt>
    <dgm:pt modelId="{3D83A011-580C-4D0D-A20A-28A2005E7576}" type="pres">
      <dgm:prSet presAssocID="{7B815B37-2B12-4CFA-88E0-43C11C0DC5AF}" presName="cycle" presStyleCnt="0"/>
      <dgm:spPr/>
    </dgm:pt>
    <dgm:pt modelId="{1AB28AEE-7D61-4D21-ABEE-4E569EFDFB14}" type="pres">
      <dgm:prSet presAssocID="{BF690AF8-E220-427E-A0E5-07E4A837BAE4}" presName="nodeFirstNode" presStyleLbl="node1" presStyleIdx="0" presStyleCnt="9" custRadScaleRad="104668" custRadScaleInc="6729">
        <dgm:presLayoutVars>
          <dgm:bulletEnabled val="1"/>
        </dgm:presLayoutVars>
      </dgm:prSet>
      <dgm:spPr/>
    </dgm:pt>
    <dgm:pt modelId="{8A262832-28BC-4574-BD5F-57DC2AC2833B}" type="pres">
      <dgm:prSet presAssocID="{6E7CD046-3481-464C-9A30-8BE6D2FB2BAD}" presName="sibTransFirstNode" presStyleLbl="bgShp" presStyleIdx="0" presStyleCnt="1" custLinFactNeighborY="-1262"/>
      <dgm:spPr/>
    </dgm:pt>
    <dgm:pt modelId="{EEB92EC9-11CB-47EB-ADCA-791C7D6938E6}" type="pres">
      <dgm:prSet presAssocID="{1198C038-6511-4E45-AEA1-41655170BCFD}" presName="nodeFollowingNodes" presStyleLbl="node1" presStyleIdx="1" presStyleCnt="9" custScaleX="132642" custRadScaleRad="104438" custRadScaleInc="17639">
        <dgm:presLayoutVars>
          <dgm:bulletEnabled val="1"/>
        </dgm:presLayoutVars>
      </dgm:prSet>
      <dgm:spPr/>
    </dgm:pt>
    <dgm:pt modelId="{7DFEBBB1-1D79-40FD-BFE6-FC9D957816A8}" type="pres">
      <dgm:prSet presAssocID="{43AA47A8-A951-4CC0-9F66-12B5C1D3C5C6}" presName="nodeFollowingNodes" presStyleLbl="node1" presStyleIdx="2" presStyleCnt="9" custRadScaleRad="98954" custRadScaleInc="6908">
        <dgm:presLayoutVars>
          <dgm:bulletEnabled val="1"/>
        </dgm:presLayoutVars>
      </dgm:prSet>
      <dgm:spPr/>
    </dgm:pt>
    <dgm:pt modelId="{C82A3101-9A80-4999-B3F6-A98255A904CB}" type="pres">
      <dgm:prSet presAssocID="{82CCB573-D854-46F7-87CB-1EA0FCCE1727}" presName="nodeFollowingNodes" presStyleLbl="node1" presStyleIdx="3" presStyleCnt="9" custScaleX="130233" custRadScaleRad="102892" custRadScaleInc="-8226">
        <dgm:presLayoutVars>
          <dgm:bulletEnabled val="1"/>
        </dgm:presLayoutVars>
      </dgm:prSet>
      <dgm:spPr/>
    </dgm:pt>
    <dgm:pt modelId="{D7E4562A-ABEB-4E68-95EA-D85E31A0D8D3}" type="pres">
      <dgm:prSet presAssocID="{5133CD38-81A6-4224-A914-26980E2DAC18}" presName="nodeFollowingNodes" presStyleLbl="node1" presStyleIdx="4" presStyleCnt="9" custScaleX="105850" custScaleY="99501" custRadScaleRad="106242" custRadScaleInc="-17509">
        <dgm:presLayoutVars>
          <dgm:bulletEnabled val="1"/>
        </dgm:presLayoutVars>
      </dgm:prSet>
      <dgm:spPr/>
    </dgm:pt>
    <dgm:pt modelId="{62F1C94F-7FC2-495B-90CF-62145B9FFEDD}" type="pres">
      <dgm:prSet presAssocID="{B309AA85-C4B0-4E71-9864-6B0FA9519770}" presName="nodeFollowingNodes" presStyleLbl="node1" presStyleIdx="5" presStyleCnt="9" custRadScaleRad="104075" custRadScaleInc="18959">
        <dgm:presLayoutVars>
          <dgm:bulletEnabled val="1"/>
        </dgm:presLayoutVars>
      </dgm:prSet>
      <dgm:spPr/>
    </dgm:pt>
    <dgm:pt modelId="{53C6449D-6C2B-4231-8EDB-C624D3A450BD}" type="pres">
      <dgm:prSet presAssocID="{C6A86264-96E6-40E7-9FB9-5C75D86CBC4A}" presName="nodeFollowingNodes" presStyleLbl="node1" presStyleIdx="6" presStyleCnt="9" custScaleX="139841" custScaleY="97670">
        <dgm:presLayoutVars>
          <dgm:bulletEnabled val="1"/>
        </dgm:presLayoutVars>
      </dgm:prSet>
      <dgm:spPr/>
    </dgm:pt>
    <dgm:pt modelId="{A3DAEFF7-C4F4-4F05-91E4-6FDB0F736EC2}" type="pres">
      <dgm:prSet presAssocID="{84D0736C-F237-4513-8D6C-E2623D125C9C}" presName="nodeFollowingNodes" presStyleLbl="node1" presStyleIdx="7" presStyleCnt="9" custScaleY="144565" custRadScaleRad="100548" custRadScaleInc="-6600">
        <dgm:presLayoutVars>
          <dgm:bulletEnabled val="1"/>
        </dgm:presLayoutVars>
      </dgm:prSet>
      <dgm:spPr/>
    </dgm:pt>
    <dgm:pt modelId="{35A402D1-80EE-4D71-8D8B-B71E593B9C02}" type="pres">
      <dgm:prSet presAssocID="{03D1F3C5-09C1-4D51-B20E-B709F27B82BC}" presName="nodeFollowingNodes" presStyleLbl="node1" presStyleIdx="8" presStyleCnt="9" custScaleX="134031" custRadScaleRad="97300" custRadScaleInc="-10349">
        <dgm:presLayoutVars>
          <dgm:bulletEnabled val="1"/>
        </dgm:presLayoutVars>
      </dgm:prSet>
      <dgm:spPr/>
    </dgm:pt>
  </dgm:ptLst>
  <dgm:cxnLst>
    <dgm:cxn modelId="{8F26EB17-BA8F-4E10-8BD0-74B0ADD604C9}" type="presOf" srcId="{B309AA85-C4B0-4E71-9864-6B0FA9519770}" destId="{62F1C94F-7FC2-495B-90CF-62145B9FFEDD}" srcOrd="0" destOrd="0" presId="urn:microsoft.com/office/officeart/2005/8/layout/cycle3"/>
    <dgm:cxn modelId="{74D2991B-991C-4C17-BF33-C8DD6CF3EE98}" srcId="{7B815B37-2B12-4CFA-88E0-43C11C0DC5AF}" destId="{C6A86264-96E6-40E7-9FB9-5C75D86CBC4A}" srcOrd="6" destOrd="0" parTransId="{625026CF-BEDB-472F-8D87-849E8414912E}" sibTransId="{4D106B8A-7E1A-4F81-BCDE-E7579A732308}"/>
    <dgm:cxn modelId="{A1832231-2EF8-43D5-A473-216BE0009B89}" type="presOf" srcId="{C6A86264-96E6-40E7-9FB9-5C75D86CBC4A}" destId="{53C6449D-6C2B-4231-8EDB-C624D3A450BD}" srcOrd="0" destOrd="0" presId="urn:microsoft.com/office/officeart/2005/8/layout/cycle3"/>
    <dgm:cxn modelId="{53223D60-92AF-4CB1-BF1B-02691DBBBF82}" srcId="{7B815B37-2B12-4CFA-88E0-43C11C0DC5AF}" destId="{1198C038-6511-4E45-AEA1-41655170BCFD}" srcOrd="1" destOrd="0" parTransId="{ABF3D9D7-D207-461A-9F41-69F17BDF8EB0}" sibTransId="{FC0D19A1-B137-425D-95F4-CD3155F6CF03}"/>
    <dgm:cxn modelId="{A1E01273-54EC-451B-BE6F-8EFAB0DA3D0B}" type="presOf" srcId="{82CCB573-D854-46F7-87CB-1EA0FCCE1727}" destId="{C82A3101-9A80-4999-B3F6-A98255A904CB}" srcOrd="0" destOrd="0" presId="urn:microsoft.com/office/officeart/2005/8/layout/cycle3"/>
    <dgm:cxn modelId="{9648A173-AFF0-4084-B990-0E4A6645F03B}" type="presOf" srcId="{43AA47A8-A951-4CC0-9F66-12B5C1D3C5C6}" destId="{7DFEBBB1-1D79-40FD-BFE6-FC9D957816A8}" srcOrd="0" destOrd="0" presId="urn:microsoft.com/office/officeart/2005/8/layout/cycle3"/>
    <dgm:cxn modelId="{C240EA74-5C41-4704-A096-A97C469976FE}" srcId="{7B815B37-2B12-4CFA-88E0-43C11C0DC5AF}" destId="{BF690AF8-E220-427E-A0E5-07E4A837BAE4}" srcOrd="0" destOrd="0" parTransId="{455915AC-0F99-4E75-AEE2-D37822CABCB8}" sibTransId="{6E7CD046-3481-464C-9A30-8BE6D2FB2BAD}"/>
    <dgm:cxn modelId="{9180E879-A017-4107-8CB2-0F5FCC59A72D}" type="presOf" srcId="{6E7CD046-3481-464C-9A30-8BE6D2FB2BAD}" destId="{8A262832-28BC-4574-BD5F-57DC2AC2833B}" srcOrd="0" destOrd="0" presId="urn:microsoft.com/office/officeart/2005/8/layout/cycle3"/>
    <dgm:cxn modelId="{1561EB79-B675-4D92-A53E-74EF13DEDD69}" srcId="{7B815B37-2B12-4CFA-88E0-43C11C0DC5AF}" destId="{84D0736C-F237-4513-8D6C-E2623D125C9C}" srcOrd="7" destOrd="0" parTransId="{7FEB2B7A-CC6C-445A-AC21-B3FCC5C84C68}" sibTransId="{AFB0ECC0-A1D5-4451-AED8-899BE0EF4605}"/>
    <dgm:cxn modelId="{A2FC0980-83E1-42EF-B56A-27079454A5AC}" srcId="{7B815B37-2B12-4CFA-88E0-43C11C0DC5AF}" destId="{43AA47A8-A951-4CC0-9F66-12B5C1D3C5C6}" srcOrd="2" destOrd="0" parTransId="{1B774555-C988-4FFB-8C53-85E150F83B2F}" sibTransId="{CFBDED11-4456-4545-8740-B2125FE2F331}"/>
    <dgm:cxn modelId="{AEA97581-1FD3-4256-A2A4-494F824E3057}" srcId="{7B815B37-2B12-4CFA-88E0-43C11C0DC5AF}" destId="{03D1F3C5-09C1-4D51-B20E-B709F27B82BC}" srcOrd="8" destOrd="0" parTransId="{BE31A9D5-C075-41BB-A56F-09D839B3ADC6}" sibTransId="{946C8140-A7A8-46C7-89CC-CA869B7BBBA7}"/>
    <dgm:cxn modelId="{E460018D-C6EF-4CC7-B908-EE290F4D4C56}" type="presOf" srcId="{5133CD38-81A6-4224-A914-26980E2DAC18}" destId="{D7E4562A-ABEB-4E68-95EA-D85E31A0D8D3}" srcOrd="0" destOrd="0" presId="urn:microsoft.com/office/officeart/2005/8/layout/cycle3"/>
    <dgm:cxn modelId="{F923E78E-DE28-467C-B5C0-1459F8C8DA8C}" srcId="{7B815B37-2B12-4CFA-88E0-43C11C0DC5AF}" destId="{5133CD38-81A6-4224-A914-26980E2DAC18}" srcOrd="4" destOrd="0" parTransId="{9B4F6A83-3C68-49FA-ACCB-B1CD3961C803}" sibTransId="{43EAF216-36B3-46FA-A0BE-402008B0E2F8}"/>
    <dgm:cxn modelId="{ACF451AB-0DD5-4A6E-AD18-6CA8E31B5839}" srcId="{7B815B37-2B12-4CFA-88E0-43C11C0DC5AF}" destId="{B309AA85-C4B0-4E71-9864-6B0FA9519770}" srcOrd="5" destOrd="0" parTransId="{7822BBD7-B4F9-4F02-A8BD-765B437C61BE}" sibTransId="{688198D9-2DE6-4E11-BFBA-6F03D78722EE}"/>
    <dgm:cxn modelId="{290BF4BA-E71A-4651-B236-D74613F33604}" type="presOf" srcId="{1198C038-6511-4E45-AEA1-41655170BCFD}" destId="{EEB92EC9-11CB-47EB-ADCA-791C7D6938E6}" srcOrd="0" destOrd="0" presId="urn:microsoft.com/office/officeart/2005/8/layout/cycle3"/>
    <dgm:cxn modelId="{1CA64CC2-03ED-4031-8269-49A5CDD43D0E}" type="presOf" srcId="{BF690AF8-E220-427E-A0E5-07E4A837BAE4}" destId="{1AB28AEE-7D61-4D21-ABEE-4E569EFDFB14}" srcOrd="0" destOrd="0" presId="urn:microsoft.com/office/officeart/2005/8/layout/cycle3"/>
    <dgm:cxn modelId="{496ABAC7-34FA-426E-8B0A-04F6A0522A0A}" type="presOf" srcId="{03D1F3C5-09C1-4D51-B20E-B709F27B82BC}" destId="{35A402D1-80EE-4D71-8D8B-B71E593B9C02}" srcOrd="0" destOrd="0" presId="urn:microsoft.com/office/officeart/2005/8/layout/cycle3"/>
    <dgm:cxn modelId="{3F1D95D7-3B0C-4EBD-A73E-0EA3D54C60D1}" type="presOf" srcId="{7B815B37-2B12-4CFA-88E0-43C11C0DC5AF}" destId="{81E26275-311F-439E-9A1E-FB4337A7CE4C}" srcOrd="0" destOrd="0" presId="urn:microsoft.com/office/officeart/2005/8/layout/cycle3"/>
    <dgm:cxn modelId="{FB7504E0-D4E5-46A9-9DD7-CCCF5831F0F3}" type="presOf" srcId="{84D0736C-F237-4513-8D6C-E2623D125C9C}" destId="{A3DAEFF7-C4F4-4F05-91E4-6FDB0F736EC2}" srcOrd="0" destOrd="0" presId="urn:microsoft.com/office/officeart/2005/8/layout/cycle3"/>
    <dgm:cxn modelId="{A30E2CEF-9EF4-47F4-9E12-4633DF10BC5C}" srcId="{7B815B37-2B12-4CFA-88E0-43C11C0DC5AF}" destId="{82CCB573-D854-46F7-87CB-1EA0FCCE1727}" srcOrd="3" destOrd="0" parTransId="{79ED9D38-8DCD-414B-B87C-D4BDDF38B982}" sibTransId="{9F2AD91A-A405-4C93-B66F-919A0B4253A5}"/>
    <dgm:cxn modelId="{D41D5A83-0DA5-4C42-91F4-159648BDFCEF}" type="presParOf" srcId="{81E26275-311F-439E-9A1E-FB4337A7CE4C}" destId="{3D83A011-580C-4D0D-A20A-28A2005E7576}" srcOrd="0" destOrd="0" presId="urn:microsoft.com/office/officeart/2005/8/layout/cycle3"/>
    <dgm:cxn modelId="{0C42A0C3-70DC-4AE4-8A38-1F3A526181D7}" type="presParOf" srcId="{3D83A011-580C-4D0D-A20A-28A2005E7576}" destId="{1AB28AEE-7D61-4D21-ABEE-4E569EFDFB14}" srcOrd="0" destOrd="0" presId="urn:microsoft.com/office/officeart/2005/8/layout/cycle3"/>
    <dgm:cxn modelId="{7D5A3230-F077-4783-9444-03E4BA9804B5}" type="presParOf" srcId="{3D83A011-580C-4D0D-A20A-28A2005E7576}" destId="{8A262832-28BC-4574-BD5F-57DC2AC2833B}" srcOrd="1" destOrd="0" presId="urn:microsoft.com/office/officeart/2005/8/layout/cycle3"/>
    <dgm:cxn modelId="{B118DA7B-3DBA-4691-87E3-8C1452263C0A}" type="presParOf" srcId="{3D83A011-580C-4D0D-A20A-28A2005E7576}" destId="{EEB92EC9-11CB-47EB-ADCA-791C7D6938E6}" srcOrd="2" destOrd="0" presId="urn:microsoft.com/office/officeart/2005/8/layout/cycle3"/>
    <dgm:cxn modelId="{791C452E-3106-4F25-B46C-91F1B4E234C8}" type="presParOf" srcId="{3D83A011-580C-4D0D-A20A-28A2005E7576}" destId="{7DFEBBB1-1D79-40FD-BFE6-FC9D957816A8}" srcOrd="3" destOrd="0" presId="urn:microsoft.com/office/officeart/2005/8/layout/cycle3"/>
    <dgm:cxn modelId="{822D9571-4A60-4692-B15E-66371939C144}" type="presParOf" srcId="{3D83A011-580C-4D0D-A20A-28A2005E7576}" destId="{C82A3101-9A80-4999-B3F6-A98255A904CB}" srcOrd="4" destOrd="0" presId="urn:microsoft.com/office/officeart/2005/8/layout/cycle3"/>
    <dgm:cxn modelId="{33EC23A7-EE12-45DF-9C11-DDF59F402429}" type="presParOf" srcId="{3D83A011-580C-4D0D-A20A-28A2005E7576}" destId="{D7E4562A-ABEB-4E68-95EA-D85E31A0D8D3}" srcOrd="5" destOrd="0" presId="urn:microsoft.com/office/officeart/2005/8/layout/cycle3"/>
    <dgm:cxn modelId="{CB134F1F-9CA7-4D20-836E-686EBC5671B8}" type="presParOf" srcId="{3D83A011-580C-4D0D-A20A-28A2005E7576}" destId="{62F1C94F-7FC2-495B-90CF-62145B9FFEDD}" srcOrd="6" destOrd="0" presId="urn:microsoft.com/office/officeart/2005/8/layout/cycle3"/>
    <dgm:cxn modelId="{C3BF45A5-4248-40E3-ACF5-1CDE35B159E5}" type="presParOf" srcId="{3D83A011-580C-4D0D-A20A-28A2005E7576}" destId="{53C6449D-6C2B-4231-8EDB-C624D3A450BD}" srcOrd="7" destOrd="0" presId="urn:microsoft.com/office/officeart/2005/8/layout/cycle3"/>
    <dgm:cxn modelId="{E4CFBD7F-25C6-4CA1-8030-F3B7A8FFF293}" type="presParOf" srcId="{3D83A011-580C-4D0D-A20A-28A2005E7576}" destId="{A3DAEFF7-C4F4-4F05-91E4-6FDB0F736EC2}" srcOrd="8" destOrd="0" presId="urn:microsoft.com/office/officeart/2005/8/layout/cycle3"/>
    <dgm:cxn modelId="{05C97007-E550-4151-B054-A5FE518434D5}" type="presParOf" srcId="{3D83A011-580C-4D0D-A20A-28A2005E7576}" destId="{35A402D1-80EE-4D71-8D8B-B71E593B9C02}"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6CAF9-FE20-4353-B90C-E4F1501FA6F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251A133-4091-451F-9C25-0FEC39FBF683}">
      <dgm:prSet phldrT="[Text]" custT="1"/>
      <dgm:spPr>
        <a:solidFill>
          <a:srgbClr val="00B050"/>
        </a:solidFill>
      </dgm:spPr>
      <dgm:t>
        <a:bodyPr/>
        <a:lstStyle/>
        <a:p>
          <a:r>
            <a:rPr lang="en-US" sz="1800" b="1" dirty="0">
              <a:solidFill>
                <a:schemeClr val="bg1"/>
              </a:solidFill>
            </a:rPr>
            <a:t>Board Governance</a:t>
          </a:r>
        </a:p>
      </dgm:t>
    </dgm:pt>
    <dgm:pt modelId="{DD8ECBBD-807E-4A76-AB67-2E3B4B4C4C29}" type="parTrans" cxnId="{A2E0B798-AB32-43DA-8D40-3C5F7F41944D}">
      <dgm:prSet/>
      <dgm:spPr/>
      <dgm:t>
        <a:bodyPr/>
        <a:lstStyle/>
        <a:p>
          <a:endParaRPr lang="en-US"/>
        </a:p>
      </dgm:t>
    </dgm:pt>
    <dgm:pt modelId="{FA61A0AD-13FC-4B9A-9A4F-37503A59B249}" type="sibTrans" cxnId="{A2E0B798-AB32-43DA-8D40-3C5F7F41944D}">
      <dgm:prSet/>
      <dgm:spPr/>
      <dgm:t>
        <a:bodyPr/>
        <a:lstStyle/>
        <a:p>
          <a:endParaRPr lang="en-US"/>
        </a:p>
      </dgm:t>
    </dgm:pt>
    <dgm:pt modelId="{47B87A0B-D7BE-4AE7-BAC9-EF1374C1E5B6}">
      <dgm:prSet phldrT="[Text]"/>
      <dgm:spPr>
        <a:solidFill>
          <a:schemeClr val="bg1"/>
        </a:solidFill>
      </dgm:spPr>
      <dgm:t>
        <a:bodyPr/>
        <a:lstStyle/>
        <a:p>
          <a:pPr>
            <a:buFont typeface="Wingdings" panose="05000000000000000000" pitchFamily="2" charset="2"/>
            <a:buChar char="q"/>
          </a:pPr>
          <a:r>
            <a:rPr lang="en-US" dirty="0">
              <a:solidFill>
                <a:schemeClr val="tx1"/>
              </a:solidFill>
            </a:rPr>
            <a:t>To have an </a:t>
          </a:r>
          <a:r>
            <a:rPr lang="en-US" b="1" dirty="0">
              <a:solidFill>
                <a:schemeClr val="tx1"/>
              </a:solidFill>
            </a:rPr>
            <a:t>independent Board of Directors, </a:t>
          </a:r>
          <a:r>
            <a:rPr lang="en-US" dirty="0">
              <a:solidFill>
                <a:schemeClr val="tx1"/>
              </a:solidFill>
            </a:rPr>
            <a:t>maintain a </a:t>
          </a:r>
          <a:r>
            <a:rPr lang="en-US" b="1" dirty="0">
              <a:solidFill>
                <a:schemeClr val="tx1"/>
              </a:solidFill>
            </a:rPr>
            <a:t>written Governance Charter, </a:t>
          </a:r>
          <a:r>
            <a:rPr lang="en-US" dirty="0">
              <a:solidFill>
                <a:schemeClr val="tx1"/>
              </a:solidFill>
            </a:rPr>
            <a:t>set and meet </a:t>
          </a:r>
          <a:r>
            <a:rPr lang="en-US" b="1" dirty="0">
              <a:solidFill>
                <a:schemeClr val="tx1"/>
              </a:solidFill>
            </a:rPr>
            <a:t>goals to prevent and end homelessness, </a:t>
          </a:r>
          <a:r>
            <a:rPr lang="en-US" dirty="0">
              <a:solidFill>
                <a:schemeClr val="tx1"/>
              </a:solidFill>
            </a:rPr>
            <a:t>and implement all other requirements of the </a:t>
          </a:r>
          <a:r>
            <a:rPr lang="en-US" b="1" dirty="0">
              <a:solidFill>
                <a:schemeClr val="tx1"/>
              </a:solidFill>
            </a:rPr>
            <a:t>HEARTH Act.</a:t>
          </a:r>
          <a:endParaRPr lang="en-US" dirty="0">
            <a:solidFill>
              <a:schemeClr val="tx1"/>
            </a:solidFill>
          </a:endParaRPr>
        </a:p>
      </dgm:t>
    </dgm:pt>
    <dgm:pt modelId="{50ACDEEF-A3A5-4B97-933F-367D6EB81C59}" type="parTrans" cxnId="{D7A4AE40-E172-4A83-97B1-52769A068EA4}">
      <dgm:prSet/>
      <dgm:spPr/>
      <dgm:t>
        <a:bodyPr/>
        <a:lstStyle/>
        <a:p>
          <a:endParaRPr lang="en-US"/>
        </a:p>
      </dgm:t>
    </dgm:pt>
    <dgm:pt modelId="{4F95254D-CF1D-43A5-90F1-79ABC3DBF3E3}" type="sibTrans" cxnId="{D7A4AE40-E172-4A83-97B1-52769A068EA4}">
      <dgm:prSet/>
      <dgm:spPr/>
      <dgm:t>
        <a:bodyPr/>
        <a:lstStyle/>
        <a:p>
          <a:endParaRPr lang="en-US"/>
        </a:p>
      </dgm:t>
    </dgm:pt>
    <dgm:pt modelId="{BCE53FA1-F8FD-4025-9763-EAD2DEE4DE4D}">
      <dgm:prSet phldrT="[Text]" custT="1"/>
      <dgm:spPr>
        <a:solidFill>
          <a:srgbClr val="0070C0"/>
        </a:solidFill>
      </dgm:spPr>
      <dgm:t>
        <a:bodyPr/>
        <a:lstStyle/>
        <a:p>
          <a:r>
            <a:rPr lang="en-US" sz="1800" b="1" dirty="0">
              <a:solidFill>
                <a:schemeClr val="bg1"/>
              </a:solidFill>
            </a:rPr>
            <a:t>Applying for Grants</a:t>
          </a:r>
        </a:p>
      </dgm:t>
    </dgm:pt>
    <dgm:pt modelId="{BC89EBC7-6F59-4CB7-8427-27202698B449}" type="sibTrans" cxnId="{74448416-6238-40E5-BA6A-30511A20EFE5}">
      <dgm:prSet/>
      <dgm:spPr/>
      <dgm:t>
        <a:bodyPr/>
        <a:lstStyle/>
        <a:p>
          <a:endParaRPr lang="en-US"/>
        </a:p>
      </dgm:t>
    </dgm:pt>
    <dgm:pt modelId="{E71A67FA-BBBC-41CD-BB21-56FDEC2E2005}" type="parTrans" cxnId="{74448416-6238-40E5-BA6A-30511A20EFE5}">
      <dgm:prSet/>
      <dgm:spPr/>
      <dgm:t>
        <a:bodyPr/>
        <a:lstStyle/>
        <a:p>
          <a:endParaRPr lang="en-US"/>
        </a:p>
      </dgm:t>
    </dgm:pt>
    <dgm:pt modelId="{3775BDC6-A902-4D40-8E26-58A024BB91FD}">
      <dgm:prSet phldrT="[Text]"/>
      <dgm:spPr>
        <a:solidFill>
          <a:schemeClr val="bg1"/>
        </a:solidFill>
      </dgm:spPr>
      <dgm:t>
        <a:bodyPr/>
        <a:lstStyle/>
        <a:p>
          <a:r>
            <a:rPr lang="en-US" dirty="0">
              <a:solidFill>
                <a:schemeClr val="tx1"/>
              </a:solidFill>
            </a:rPr>
            <a:t>To prepare an </a:t>
          </a:r>
          <a:r>
            <a:rPr lang="en-US" b="1" dirty="0">
              <a:solidFill>
                <a:schemeClr val="tx1"/>
              </a:solidFill>
            </a:rPr>
            <a:t>application </a:t>
          </a:r>
          <a:r>
            <a:rPr lang="en-US" dirty="0">
              <a:solidFill>
                <a:schemeClr val="tx1"/>
              </a:solidFill>
            </a:rPr>
            <a:t>for McKinney-Vento Homeless Assistance Act (McKinney-Vento) competitive grants</a:t>
          </a:r>
        </a:p>
      </dgm:t>
    </dgm:pt>
    <dgm:pt modelId="{A915BF2D-21AE-459E-8513-7BF027077991}" type="sibTrans" cxnId="{481FFF13-8AC3-42F3-86F1-BEA35719D75D}">
      <dgm:prSet/>
      <dgm:spPr/>
      <dgm:t>
        <a:bodyPr/>
        <a:lstStyle/>
        <a:p>
          <a:endParaRPr lang="en-US"/>
        </a:p>
      </dgm:t>
    </dgm:pt>
    <dgm:pt modelId="{9BBF53FE-737D-4413-89A5-A9B56CDF6A7B}" type="parTrans" cxnId="{481FFF13-8AC3-42F3-86F1-BEA35719D75D}">
      <dgm:prSet/>
      <dgm:spPr/>
      <dgm:t>
        <a:bodyPr/>
        <a:lstStyle/>
        <a:p>
          <a:endParaRPr lang="en-US"/>
        </a:p>
      </dgm:t>
    </dgm:pt>
    <dgm:pt modelId="{A63EF34F-6C3E-45E0-9935-1052ED93F3EC}">
      <dgm:prSet phldrT="[Text]" custT="1"/>
      <dgm:spPr>
        <a:solidFill>
          <a:schemeClr val="bg1"/>
        </a:solidFill>
      </dgm:spPr>
      <dgm:t>
        <a:bodyPr/>
        <a:lstStyle/>
        <a:p>
          <a:pPr>
            <a:buFont typeface="Wingdings" panose="05000000000000000000" pitchFamily="2" charset="2"/>
            <a:buChar char="q"/>
          </a:pPr>
          <a:r>
            <a:rPr lang="en-US" sz="1600" dirty="0">
              <a:solidFill>
                <a:schemeClr val="tx1"/>
              </a:solidFill>
            </a:rPr>
            <a:t>To develop a </a:t>
          </a:r>
          <a:r>
            <a:rPr lang="en-US" sz="1600" b="1" dirty="0">
              <a:solidFill>
                <a:schemeClr val="tx1"/>
              </a:solidFill>
            </a:rPr>
            <a:t>long-term strategic plan and manage a year-round planning effort</a:t>
          </a:r>
          <a:endParaRPr lang="en-US" sz="1600" dirty="0">
            <a:solidFill>
              <a:schemeClr val="tx1"/>
            </a:solidFill>
          </a:endParaRPr>
        </a:p>
      </dgm:t>
    </dgm:pt>
    <dgm:pt modelId="{3CAF443D-2BA8-4578-AD51-24EDC6C98315}" type="parTrans" cxnId="{39DD152F-52AD-43AC-8446-B3B5E7A6228A}">
      <dgm:prSet/>
      <dgm:spPr/>
      <dgm:t>
        <a:bodyPr/>
        <a:lstStyle/>
        <a:p>
          <a:endParaRPr lang="en-US"/>
        </a:p>
      </dgm:t>
    </dgm:pt>
    <dgm:pt modelId="{F05D0386-0190-46B9-A498-89E4FF445010}" type="sibTrans" cxnId="{39DD152F-52AD-43AC-8446-B3B5E7A6228A}">
      <dgm:prSet/>
      <dgm:spPr/>
      <dgm:t>
        <a:bodyPr/>
        <a:lstStyle/>
        <a:p>
          <a:endParaRPr lang="en-US"/>
        </a:p>
      </dgm:t>
    </dgm:pt>
    <dgm:pt modelId="{38E11C6B-AFB4-4CBF-8AF0-C29BCD0C4695}">
      <dgm:prSet phldrT="[Text]" custT="1"/>
      <dgm:spPr>
        <a:solidFill>
          <a:srgbClr val="C00000"/>
        </a:solidFill>
      </dgm:spPr>
      <dgm:t>
        <a:bodyPr/>
        <a:lstStyle/>
        <a:p>
          <a:pPr>
            <a:lnSpc>
              <a:spcPct val="100000"/>
            </a:lnSpc>
            <a:spcAft>
              <a:spcPts val="0"/>
            </a:spcAft>
          </a:pPr>
          <a:r>
            <a:rPr lang="en-US" sz="1800" b="1" dirty="0">
              <a:solidFill>
                <a:schemeClr val="bg1"/>
              </a:solidFill>
            </a:rPr>
            <a:t>Strategic Planning </a:t>
          </a:r>
        </a:p>
      </dgm:t>
    </dgm:pt>
    <dgm:pt modelId="{753F193F-8875-404D-AD05-C46B7A4DFF69}" type="sibTrans" cxnId="{DE70E044-0E4A-4EC6-8AD8-D72C81EACF9A}">
      <dgm:prSet/>
      <dgm:spPr/>
      <dgm:t>
        <a:bodyPr/>
        <a:lstStyle/>
        <a:p>
          <a:endParaRPr lang="en-US"/>
        </a:p>
      </dgm:t>
    </dgm:pt>
    <dgm:pt modelId="{58F32646-416F-45B6-8E1F-DF6E6654677C}" type="parTrans" cxnId="{DE70E044-0E4A-4EC6-8AD8-D72C81EACF9A}">
      <dgm:prSet/>
      <dgm:spPr/>
      <dgm:t>
        <a:bodyPr/>
        <a:lstStyle/>
        <a:p>
          <a:endParaRPr lang="en-US"/>
        </a:p>
      </dgm:t>
    </dgm:pt>
    <dgm:pt modelId="{DF20E6FD-6EA4-4144-822B-D855D1DF9149}">
      <dgm:prSet phldrT="[Text]" custT="1"/>
      <dgm:spPr>
        <a:solidFill>
          <a:srgbClr val="C00000"/>
        </a:solidFill>
      </dgm:spPr>
      <dgm:t>
        <a:bodyPr/>
        <a:lstStyle/>
        <a:p>
          <a:r>
            <a:rPr lang="en-US" sz="1800" b="1" dirty="0">
              <a:solidFill>
                <a:schemeClr val="bg1"/>
              </a:solidFill>
            </a:rPr>
            <a:t>Strategic Planning </a:t>
          </a:r>
        </a:p>
      </dgm:t>
    </dgm:pt>
    <dgm:pt modelId="{0D33178F-87E2-488C-8AE8-5447A90864AE}" type="parTrans" cxnId="{20877C60-F48B-4266-99A5-8D04581EEE74}">
      <dgm:prSet/>
      <dgm:spPr/>
      <dgm:t>
        <a:bodyPr/>
        <a:lstStyle/>
        <a:p>
          <a:endParaRPr lang="en-US"/>
        </a:p>
      </dgm:t>
    </dgm:pt>
    <dgm:pt modelId="{3F77AF1D-9857-4786-AA9A-C25E1C48E1E4}" type="sibTrans" cxnId="{20877C60-F48B-4266-99A5-8D04581EEE74}">
      <dgm:prSet/>
      <dgm:spPr/>
      <dgm:t>
        <a:bodyPr/>
        <a:lstStyle/>
        <a:p>
          <a:endParaRPr lang="en-US"/>
        </a:p>
      </dgm:t>
    </dgm:pt>
    <dgm:pt modelId="{B05B36E4-F38A-48A3-8073-8CACD2EC63FD}">
      <dgm:prSet phldrT="[Text]"/>
      <dgm:spPr>
        <a:solidFill>
          <a:schemeClr val="bg1"/>
        </a:solidFill>
      </dgm:spPr>
      <dgm:t>
        <a:bodyPr/>
        <a:lstStyle/>
        <a:p>
          <a:pPr>
            <a:buFont typeface="Wingdings" panose="05000000000000000000" pitchFamily="2" charset="2"/>
            <a:buChar char="q"/>
          </a:pPr>
          <a:r>
            <a:rPr lang="en-US" sz="1600" b="1" dirty="0">
              <a:solidFill>
                <a:schemeClr val="tx1"/>
              </a:solidFill>
            </a:rPr>
            <a:t>The strategic plan should address:</a:t>
          </a:r>
        </a:p>
      </dgm:t>
    </dgm:pt>
    <dgm:pt modelId="{67C16BB3-8DCB-4B55-9547-F1E6614646E9}" type="parTrans" cxnId="{59E0970B-8021-45C8-9557-06B3E7CF7094}">
      <dgm:prSet/>
      <dgm:spPr/>
      <dgm:t>
        <a:bodyPr/>
        <a:lstStyle/>
        <a:p>
          <a:endParaRPr lang="en-US"/>
        </a:p>
      </dgm:t>
    </dgm:pt>
    <dgm:pt modelId="{723A0B86-1FC1-47DE-9E97-9EDE5DE3102D}" type="sibTrans" cxnId="{59E0970B-8021-45C8-9557-06B3E7CF7094}">
      <dgm:prSet/>
      <dgm:spPr/>
      <dgm:t>
        <a:bodyPr/>
        <a:lstStyle/>
        <a:p>
          <a:endParaRPr lang="en-US"/>
        </a:p>
      </dgm:t>
    </dgm:pt>
    <dgm:pt modelId="{1B518D44-6D2F-4087-8BC7-305ECBE66D85}">
      <dgm:prSet custT="1"/>
      <dgm:spPr>
        <a:solidFill>
          <a:schemeClr val="bg1"/>
        </a:solidFill>
      </dgm:spPr>
      <dgm:t>
        <a:bodyPr/>
        <a:lstStyle/>
        <a:p>
          <a:endParaRPr lang="en-US" sz="400" dirty="0">
            <a:solidFill>
              <a:schemeClr val="tx1"/>
            </a:solidFill>
          </a:endParaRPr>
        </a:p>
      </dgm:t>
    </dgm:pt>
    <dgm:pt modelId="{0E71E123-9DA4-4D7C-AC44-EAA51C4D841D}" type="parTrans" cxnId="{16CE913D-6714-41E9-A29B-B03CB256F1E7}">
      <dgm:prSet/>
      <dgm:spPr/>
      <dgm:t>
        <a:bodyPr/>
        <a:lstStyle/>
        <a:p>
          <a:endParaRPr lang="en-US"/>
        </a:p>
      </dgm:t>
    </dgm:pt>
    <dgm:pt modelId="{2C97FF14-98DD-4022-AB8F-7BA3575814CD}" type="sibTrans" cxnId="{16CE913D-6714-41E9-A29B-B03CB256F1E7}">
      <dgm:prSet/>
      <dgm:spPr/>
      <dgm:t>
        <a:bodyPr/>
        <a:lstStyle/>
        <a:p>
          <a:endParaRPr lang="en-US"/>
        </a:p>
      </dgm:t>
    </dgm:pt>
    <dgm:pt modelId="{5DB819E8-B819-42C0-A529-55072F0C6EDD}">
      <dgm:prSet custT="1"/>
      <dgm:spPr>
        <a:solidFill>
          <a:schemeClr val="bg1"/>
        </a:solidFill>
      </dgm:spPr>
      <dgm:t>
        <a:bodyPr/>
        <a:lstStyle/>
        <a:p>
          <a:r>
            <a:rPr lang="en-US" sz="1400" dirty="0">
              <a:solidFill>
                <a:schemeClr val="tx1"/>
              </a:solidFill>
            </a:rPr>
            <a:t>the needs of homeless individuals and households; </a:t>
          </a:r>
        </a:p>
      </dgm:t>
    </dgm:pt>
    <dgm:pt modelId="{57E14543-0FB9-4D4A-B163-FFCC7389DC8C}" type="parTrans" cxnId="{9EA84D08-31C3-45D4-8907-212CEE31BDC9}">
      <dgm:prSet/>
      <dgm:spPr/>
      <dgm:t>
        <a:bodyPr/>
        <a:lstStyle/>
        <a:p>
          <a:endParaRPr lang="en-US"/>
        </a:p>
      </dgm:t>
    </dgm:pt>
    <dgm:pt modelId="{DBCE9706-92B3-4286-8ED0-D2015DD2A56C}" type="sibTrans" cxnId="{9EA84D08-31C3-45D4-8907-212CEE31BDC9}">
      <dgm:prSet/>
      <dgm:spPr/>
      <dgm:t>
        <a:bodyPr/>
        <a:lstStyle/>
        <a:p>
          <a:endParaRPr lang="en-US"/>
        </a:p>
      </dgm:t>
    </dgm:pt>
    <dgm:pt modelId="{44BFB841-9ACA-4790-928B-332C3E1F83CC}">
      <dgm:prSet custT="1"/>
      <dgm:spPr>
        <a:solidFill>
          <a:schemeClr val="bg1"/>
        </a:solidFill>
      </dgm:spPr>
      <dgm:t>
        <a:bodyPr/>
        <a:lstStyle/>
        <a:p>
          <a:endParaRPr lang="en-US" sz="400" dirty="0">
            <a:solidFill>
              <a:schemeClr val="tx1"/>
            </a:solidFill>
          </a:endParaRPr>
        </a:p>
      </dgm:t>
    </dgm:pt>
    <dgm:pt modelId="{02D0237D-740E-46A4-B0D6-4CDCE5528616}" type="parTrans" cxnId="{B482EAF0-3903-44E5-A71A-8D8F5B2D7EB9}">
      <dgm:prSet/>
      <dgm:spPr/>
      <dgm:t>
        <a:bodyPr/>
        <a:lstStyle/>
        <a:p>
          <a:endParaRPr lang="en-US"/>
        </a:p>
      </dgm:t>
    </dgm:pt>
    <dgm:pt modelId="{B685A00C-A161-4BFB-B673-70A20EC434DB}" type="sibTrans" cxnId="{B482EAF0-3903-44E5-A71A-8D8F5B2D7EB9}">
      <dgm:prSet/>
      <dgm:spPr/>
      <dgm:t>
        <a:bodyPr/>
        <a:lstStyle/>
        <a:p>
          <a:endParaRPr lang="en-US"/>
        </a:p>
      </dgm:t>
    </dgm:pt>
    <dgm:pt modelId="{C58204DE-695F-4968-AB62-9C69E6CDDD7F}">
      <dgm:prSet custT="1"/>
      <dgm:spPr>
        <a:solidFill>
          <a:schemeClr val="bg1"/>
        </a:solidFill>
      </dgm:spPr>
      <dgm:t>
        <a:bodyPr/>
        <a:lstStyle/>
        <a:p>
          <a:r>
            <a:rPr lang="en-US" sz="1400" dirty="0">
              <a:solidFill>
                <a:schemeClr val="tx1"/>
              </a:solidFill>
            </a:rPr>
            <a:t>the availability and accessibility of existing housing and services; and</a:t>
          </a:r>
        </a:p>
      </dgm:t>
    </dgm:pt>
    <dgm:pt modelId="{400518E4-EA4A-4523-B1EB-FD1F9903DA67}" type="parTrans" cxnId="{7D2C8C9C-0D70-429A-9500-315B9048DFDF}">
      <dgm:prSet/>
      <dgm:spPr/>
      <dgm:t>
        <a:bodyPr/>
        <a:lstStyle/>
        <a:p>
          <a:endParaRPr lang="en-US"/>
        </a:p>
      </dgm:t>
    </dgm:pt>
    <dgm:pt modelId="{84CD68F7-8BF7-4AE9-91BE-353EB009E259}" type="sibTrans" cxnId="{7D2C8C9C-0D70-429A-9500-315B9048DFDF}">
      <dgm:prSet/>
      <dgm:spPr/>
      <dgm:t>
        <a:bodyPr/>
        <a:lstStyle/>
        <a:p>
          <a:endParaRPr lang="en-US"/>
        </a:p>
      </dgm:t>
    </dgm:pt>
    <dgm:pt modelId="{159229F5-ACA7-4705-A712-789394A6EED8}">
      <dgm:prSet custT="1"/>
      <dgm:spPr>
        <a:solidFill>
          <a:schemeClr val="bg1"/>
        </a:solidFill>
      </dgm:spPr>
      <dgm:t>
        <a:bodyPr/>
        <a:lstStyle/>
        <a:p>
          <a:endParaRPr lang="en-US" sz="400" dirty="0">
            <a:solidFill>
              <a:schemeClr val="tx1"/>
            </a:solidFill>
          </a:endParaRPr>
        </a:p>
      </dgm:t>
    </dgm:pt>
    <dgm:pt modelId="{A03D0E64-37B9-4DB7-9490-5BA44345CD0A}" type="parTrans" cxnId="{44702188-9A86-4908-BCF2-4C5D58199F5E}">
      <dgm:prSet/>
      <dgm:spPr/>
      <dgm:t>
        <a:bodyPr/>
        <a:lstStyle/>
        <a:p>
          <a:endParaRPr lang="en-US"/>
        </a:p>
      </dgm:t>
    </dgm:pt>
    <dgm:pt modelId="{318F48C0-6883-429F-9BB9-5A8592F0B47D}" type="sibTrans" cxnId="{44702188-9A86-4908-BCF2-4C5D58199F5E}">
      <dgm:prSet/>
      <dgm:spPr/>
      <dgm:t>
        <a:bodyPr/>
        <a:lstStyle/>
        <a:p>
          <a:endParaRPr lang="en-US"/>
        </a:p>
      </dgm:t>
    </dgm:pt>
    <dgm:pt modelId="{09539633-4C5F-4D6B-8DBE-0991D5B66B10}">
      <dgm:prSet custT="1"/>
      <dgm:spPr>
        <a:solidFill>
          <a:schemeClr val="bg1"/>
        </a:solidFill>
      </dgm:spPr>
      <dgm:t>
        <a:bodyPr/>
        <a:lstStyle/>
        <a:p>
          <a:r>
            <a:rPr lang="en-US" sz="1400" dirty="0">
              <a:solidFill>
                <a:schemeClr val="tx1"/>
              </a:solidFill>
            </a:rPr>
            <a:t>the opportunities for linkages with mainstream housing and services resources</a:t>
          </a:r>
        </a:p>
      </dgm:t>
    </dgm:pt>
    <dgm:pt modelId="{4C60EF09-3AC4-48DA-BD91-385A83C17DEA}" type="parTrans" cxnId="{BF1A9E52-62B2-4EB8-A8D0-4E70B0A9E8C4}">
      <dgm:prSet/>
      <dgm:spPr/>
      <dgm:t>
        <a:bodyPr/>
        <a:lstStyle/>
        <a:p>
          <a:endParaRPr lang="en-US"/>
        </a:p>
      </dgm:t>
    </dgm:pt>
    <dgm:pt modelId="{43BB8447-7AF3-4BC8-83B1-DE0F0EFB9346}" type="sibTrans" cxnId="{BF1A9E52-62B2-4EB8-A8D0-4E70B0A9E8C4}">
      <dgm:prSet/>
      <dgm:spPr/>
      <dgm:t>
        <a:bodyPr/>
        <a:lstStyle/>
        <a:p>
          <a:endParaRPr lang="en-US"/>
        </a:p>
      </dgm:t>
    </dgm:pt>
    <dgm:pt modelId="{839EFE77-BFA0-4668-901B-34F3080B7136}" type="pres">
      <dgm:prSet presAssocID="{F486CAF9-FE20-4353-B90C-E4F1501FA6F7}" presName="theList" presStyleCnt="0">
        <dgm:presLayoutVars>
          <dgm:dir/>
          <dgm:animLvl val="lvl"/>
          <dgm:resizeHandles val="exact"/>
        </dgm:presLayoutVars>
      </dgm:prSet>
      <dgm:spPr/>
    </dgm:pt>
    <dgm:pt modelId="{48C7976E-D6DD-4000-813B-F1CBFF128BA9}" type="pres">
      <dgm:prSet presAssocID="{38E11C6B-AFB4-4CBF-8AF0-C29BCD0C4695}" presName="compNode" presStyleCnt="0"/>
      <dgm:spPr/>
    </dgm:pt>
    <dgm:pt modelId="{95C6FC3E-565C-4684-AFB1-6A56AECD85DF}" type="pres">
      <dgm:prSet presAssocID="{38E11C6B-AFB4-4CBF-8AF0-C29BCD0C4695}" presName="aNode" presStyleLbl="bgShp" presStyleIdx="0" presStyleCnt="4" custScaleX="98317" custLinFactNeighborX="281" custLinFactNeighborY="-4769"/>
      <dgm:spPr/>
    </dgm:pt>
    <dgm:pt modelId="{159CD22B-4C0B-4710-8C88-E3DB1C50C3E1}" type="pres">
      <dgm:prSet presAssocID="{38E11C6B-AFB4-4CBF-8AF0-C29BCD0C4695}" presName="textNode" presStyleLbl="bgShp" presStyleIdx="0" presStyleCnt="4"/>
      <dgm:spPr/>
    </dgm:pt>
    <dgm:pt modelId="{865EB256-FA9B-4C51-88B5-3D03F0C5DC67}" type="pres">
      <dgm:prSet presAssocID="{38E11C6B-AFB4-4CBF-8AF0-C29BCD0C4695}" presName="compChildNode" presStyleCnt="0"/>
      <dgm:spPr/>
    </dgm:pt>
    <dgm:pt modelId="{078DF59E-DD37-4D8D-A606-8F152E0A29E1}" type="pres">
      <dgm:prSet presAssocID="{38E11C6B-AFB4-4CBF-8AF0-C29BCD0C4695}" presName="theInnerList" presStyleCnt="0"/>
      <dgm:spPr/>
    </dgm:pt>
    <dgm:pt modelId="{4A5E2C7F-28E0-4811-9EE2-7F5B6212C971}" type="pres">
      <dgm:prSet presAssocID="{A63EF34F-6C3E-45E0-9935-1052ED93F3EC}" presName="childNode" presStyleLbl="node1" presStyleIdx="0" presStyleCnt="4" custScaleX="104976" custScaleY="120020" custLinFactNeighborX="-499" custLinFactNeighborY="-15700">
        <dgm:presLayoutVars>
          <dgm:bulletEnabled val="1"/>
        </dgm:presLayoutVars>
      </dgm:prSet>
      <dgm:spPr/>
    </dgm:pt>
    <dgm:pt modelId="{D8D7662D-A49D-4BF9-8282-FC0BCE92258D}" type="pres">
      <dgm:prSet presAssocID="{38E11C6B-AFB4-4CBF-8AF0-C29BCD0C4695}" presName="aSpace" presStyleCnt="0"/>
      <dgm:spPr/>
    </dgm:pt>
    <dgm:pt modelId="{04675313-6534-460D-B2B3-01229A7EF33E}" type="pres">
      <dgm:prSet presAssocID="{DF20E6FD-6EA4-4144-822B-D855D1DF9149}" presName="compNode" presStyleCnt="0"/>
      <dgm:spPr/>
    </dgm:pt>
    <dgm:pt modelId="{255E1368-1335-43AA-AF6A-B071F93F0FA2}" type="pres">
      <dgm:prSet presAssocID="{DF20E6FD-6EA4-4144-822B-D855D1DF9149}" presName="aNode" presStyleLbl="bgShp" presStyleIdx="1" presStyleCnt="4" custScaleX="98317" custLinFactNeighborX="927" custLinFactNeighborY="2033"/>
      <dgm:spPr/>
    </dgm:pt>
    <dgm:pt modelId="{B0683884-D2BF-43FB-A9D6-D990CBE585CC}" type="pres">
      <dgm:prSet presAssocID="{DF20E6FD-6EA4-4144-822B-D855D1DF9149}" presName="textNode" presStyleLbl="bgShp" presStyleIdx="1" presStyleCnt="4"/>
      <dgm:spPr/>
    </dgm:pt>
    <dgm:pt modelId="{95A61672-1E23-440A-AED7-C658C7063604}" type="pres">
      <dgm:prSet presAssocID="{DF20E6FD-6EA4-4144-822B-D855D1DF9149}" presName="compChildNode" presStyleCnt="0"/>
      <dgm:spPr/>
    </dgm:pt>
    <dgm:pt modelId="{5B8C652E-B32E-4636-8513-6903C6EAED3F}" type="pres">
      <dgm:prSet presAssocID="{DF20E6FD-6EA4-4144-822B-D855D1DF9149}" presName="theInnerList" presStyleCnt="0"/>
      <dgm:spPr/>
    </dgm:pt>
    <dgm:pt modelId="{9E1DF6EB-0A52-4669-A527-E182031A3E95}" type="pres">
      <dgm:prSet presAssocID="{B05B36E4-F38A-48A3-8073-8CACD2EC63FD}" presName="childNode" presStyleLbl="node1" presStyleIdx="1" presStyleCnt="4" custScaleX="104510" custScaleY="118933" custLinFactNeighborX="179" custLinFactNeighborY="-15041">
        <dgm:presLayoutVars>
          <dgm:bulletEnabled val="1"/>
        </dgm:presLayoutVars>
      </dgm:prSet>
      <dgm:spPr/>
    </dgm:pt>
    <dgm:pt modelId="{2D9632E3-E02D-4A90-BE41-94313B345FF8}" type="pres">
      <dgm:prSet presAssocID="{DF20E6FD-6EA4-4144-822B-D855D1DF9149}" presName="aSpace" presStyleCnt="0"/>
      <dgm:spPr/>
    </dgm:pt>
    <dgm:pt modelId="{C913BC82-3B01-497B-92CE-00273CFDA96D}" type="pres">
      <dgm:prSet presAssocID="{BCE53FA1-F8FD-4025-9763-EAD2DEE4DE4D}" presName="compNode" presStyleCnt="0"/>
      <dgm:spPr/>
    </dgm:pt>
    <dgm:pt modelId="{FBE9D08B-857D-453A-8DE9-85391AE289A8}" type="pres">
      <dgm:prSet presAssocID="{BCE53FA1-F8FD-4025-9763-EAD2DEE4DE4D}" presName="aNode" presStyleLbl="bgShp" presStyleIdx="2" presStyleCnt="4"/>
      <dgm:spPr/>
    </dgm:pt>
    <dgm:pt modelId="{6D7BA01F-900F-4F67-9339-111E92004823}" type="pres">
      <dgm:prSet presAssocID="{BCE53FA1-F8FD-4025-9763-EAD2DEE4DE4D}" presName="textNode" presStyleLbl="bgShp" presStyleIdx="2" presStyleCnt="4"/>
      <dgm:spPr/>
    </dgm:pt>
    <dgm:pt modelId="{62B4EBB6-15E2-44AC-8205-90AC4863D958}" type="pres">
      <dgm:prSet presAssocID="{BCE53FA1-F8FD-4025-9763-EAD2DEE4DE4D}" presName="compChildNode" presStyleCnt="0"/>
      <dgm:spPr/>
    </dgm:pt>
    <dgm:pt modelId="{2FB4ECC3-4773-4E5A-9CC6-870C008787E8}" type="pres">
      <dgm:prSet presAssocID="{BCE53FA1-F8FD-4025-9763-EAD2DEE4DE4D}" presName="theInnerList" presStyleCnt="0"/>
      <dgm:spPr/>
    </dgm:pt>
    <dgm:pt modelId="{70B3B9CF-5A7B-4BF6-8A53-23E1FE1E3903}" type="pres">
      <dgm:prSet presAssocID="{3775BDC6-A902-4D40-8E26-58A024BB91FD}" presName="childNode" presStyleLbl="node1" presStyleIdx="2" presStyleCnt="4" custLinFactNeighborX="1052" custLinFactNeighborY="-13089">
        <dgm:presLayoutVars>
          <dgm:bulletEnabled val="1"/>
        </dgm:presLayoutVars>
      </dgm:prSet>
      <dgm:spPr/>
    </dgm:pt>
    <dgm:pt modelId="{B22C33C4-29A3-4A7A-8C69-8E7E80736ECC}" type="pres">
      <dgm:prSet presAssocID="{BCE53FA1-F8FD-4025-9763-EAD2DEE4DE4D}" presName="aSpace" presStyleCnt="0"/>
      <dgm:spPr/>
    </dgm:pt>
    <dgm:pt modelId="{CB03FFEA-8C15-4CC9-BD95-E61B4084BCC6}" type="pres">
      <dgm:prSet presAssocID="{9251A133-4091-451F-9C25-0FEC39FBF683}" presName="compNode" presStyleCnt="0"/>
      <dgm:spPr/>
    </dgm:pt>
    <dgm:pt modelId="{8A4222F4-4BD8-48C6-95B8-05B8911911A6}" type="pres">
      <dgm:prSet presAssocID="{9251A133-4091-451F-9C25-0FEC39FBF683}" presName="aNode" presStyleLbl="bgShp" presStyleIdx="3" presStyleCnt="4"/>
      <dgm:spPr/>
    </dgm:pt>
    <dgm:pt modelId="{1FA6D2EC-3438-48F3-BD1F-B34B3F8D99E7}" type="pres">
      <dgm:prSet presAssocID="{9251A133-4091-451F-9C25-0FEC39FBF683}" presName="textNode" presStyleLbl="bgShp" presStyleIdx="3" presStyleCnt="4"/>
      <dgm:spPr/>
    </dgm:pt>
    <dgm:pt modelId="{5864C752-361F-4A01-8CDF-7354F9D8B96A}" type="pres">
      <dgm:prSet presAssocID="{9251A133-4091-451F-9C25-0FEC39FBF683}" presName="compChildNode" presStyleCnt="0"/>
      <dgm:spPr/>
    </dgm:pt>
    <dgm:pt modelId="{2A84832A-53EC-481A-BC62-B4ED2CC81ACB}" type="pres">
      <dgm:prSet presAssocID="{9251A133-4091-451F-9C25-0FEC39FBF683}" presName="theInnerList" presStyleCnt="0"/>
      <dgm:spPr/>
    </dgm:pt>
    <dgm:pt modelId="{A2AED1BE-A4AC-4D76-B0C1-522BED613971}" type="pres">
      <dgm:prSet presAssocID="{47B87A0B-D7BE-4AE7-BAC9-EF1374C1E5B6}" presName="childNode" presStyleLbl="node1" presStyleIdx="3" presStyleCnt="4" custLinFactNeighborX="-461" custLinFactNeighborY="-10667">
        <dgm:presLayoutVars>
          <dgm:bulletEnabled val="1"/>
        </dgm:presLayoutVars>
      </dgm:prSet>
      <dgm:spPr/>
    </dgm:pt>
  </dgm:ptLst>
  <dgm:cxnLst>
    <dgm:cxn modelId="{9EA84D08-31C3-45D4-8907-212CEE31BDC9}" srcId="{B05B36E4-F38A-48A3-8073-8CACD2EC63FD}" destId="{5DB819E8-B819-42C0-A529-55072F0C6EDD}" srcOrd="1" destOrd="0" parTransId="{57E14543-0FB9-4D4A-B163-FFCC7389DC8C}" sibTransId="{DBCE9706-92B3-4286-8ED0-D2015DD2A56C}"/>
    <dgm:cxn modelId="{59E0970B-8021-45C8-9557-06B3E7CF7094}" srcId="{DF20E6FD-6EA4-4144-822B-D855D1DF9149}" destId="{B05B36E4-F38A-48A3-8073-8CACD2EC63FD}" srcOrd="0" destOrd="0" parTransId="{67C16BB3-8DCB-4B55-9547-F1E6614646E9}" sibTransId="{723A0B86-1FC1-47DE-9E97-9EDE5DE3102D}"/>
    <dgm:cxn modelId="{FF944012-B73F-4E26-9F17-F5F462CB337C}" type="presOf" srcId="{9251A133-4091-451F-9C25-0FEC39FBF683}" destId="{8A4222F4-4BD8-48C6-95B8-05B8911911A6}" srcOrd="0" destOrd="0" presId="urn:microsoft.com/office/officeart/2005/8/layout/lProcess2"/>
    <dgm:cxn modelId="{684B3213-5A3D-471B-A532-13C992D3EA63}" type="presOf" srcId="{5DB819E8-B819-42C0-A529-55072F0C6EDD}" destId="{9E1DF6EB-0A52-4669-A527-E182031A3E95}" srcOrd="0" destOrd="2" presId="urn:microsoft.com/office/officeart/2005/8/layout/lProcess2"/>
    <dgm:cxn modelId="{481FFF13-8AC3-42F3-86F1-BEA35719D75D}" srcId="{BCE53FA1-F8FD-4025-9763-EAD2DEE4DE4D}" destId="{3775BDC6-A902-4D40-8E26-58A024BB91FD}" srcOrd="0" destOrd="0" parTransId="{9BBF53FE-737D-4413-89A5-A9B56CDF6A7B}" sibTransId="{A915BF2D-21AE-459E-8513-7BF027077991}"/>
    <dgm:cxn modelId="{74448416-6238-40E5-BA6A-30511A20EFE5}" srcId="{F486CAF9-FE20-4353-B90C-E4F1501FA6F7}" destId="{BCE53FA1-F8FD-4025-9763-EAD2DEE4DE4D}" srcOrd="2" destOrd="0" parTransId="{E71A67FA-BBBC-41CD-BB21-56FDEC2E2005}" sibTransId="{BC89EBC7-6F59-4CB7-8427-27202698B449}"/>
    <dgm:cxn modelId="{39DD152F-52AD-43AC-8446-B3B5E7A6228A}" srcId="{38E11C6B-AFB4-4CBF-8AF0-C29BCD0C4695}" destId="{A63EF34F-6C3E-45E0-9935-1052ED93F3EC}" srcOrd="0" destOrd="0" parTransId="{3CAF443D-2BA8-4578-AD51-24EDC6C98315}" sibTransId="{F05D0386-0190-46B9-A498-89E4FF445010}"/>
    <dgm:cxn modelId="{CD633531-3997-4FA1-9953-757B59A88FD2}" type="presOf" srcId="{44BFB841-9ACA-4790-928B-332C3E1F83CC}" destId="{9E1DF6EB-0A52-4669-A527-E182031A3E95}" srcOrd="0" destOrd="3" presId="urn:microsoft.com/office/officeart/2005/8/layout/lProcess2"/>
    <dgm:cxn modelId="{03DA693D-1EF6-4B61-9978-8F943051EC9C}" type="presOf" srcId="{159229F5-ACA7-4705-A712-789394A6EED8}" destId="{9E1DF6EB-0A52-4669-A527-E182031A3E95}" srcOrd="0" destOrd="5" presId="urn:microsoft.com/office/officeart/2005/8/layout/lProcess2"/>
    <dgm:cxn modelId="{16CE913D-6714-41E9-A29B-B03CB256F1E7}" srcId="{B05B36E4-F38A-48A3-8073-8CACD2EC63FD}" destId="{1B518D44-6D2F-4087-8BC7-305ECBE66D85}" srcOrd="0" destOrd="0" parTransId="{0E71E123-9DA4-4D7C-AC44-EAA51C4D841D}" sibTransId="{2C97FF14-98DD-4022-AB8F-7BA3575814CD}"/>
    <dgm:cxn modelId="{D7A4AE40-E172-4A83-97B1-52769A068EA4}" srcId="{9251A133-4091-451F-9C25-0FEC39FBF683}" destId="{47B87A0B-D7BE-4AE7-BAC9-EF1374C1E5B6}" srcOrd="0" destOrd="0" parTransId="{50ACDEEF-A3A5-4B97-933F-367D6EB81C59}" sibTransId="{4F95254D-CF1D-43A5-90F1-79ABC3DBF3E3}"/>
    <dgm:cxn modelId="{20877C60-F48B-4266-99A5-8D04581EEE74}" srcId="{F486CAF9-FE20-4353-B90C-E4F1501FA6F7}" destId="{DF20E6FD-6EA4-4144-822B-D855D1DF9149}" srcOrd="1" destOrd="0" parTransId="{0D33178F-87E2-488C-8AE8-5447A90864AE}" sibTransId="{3F77AF1D-9857-4786-AA9A-C25E1C48E1E4}"/>
    <dgm:cxn modelId="{DE70E044-0E4A-4EC6-8AD8-D72C81EACF9A}" srcId="{F486CAF9-FE20-4353-B90C-E4F1501FA6F7}" destId="{38E11C6B-AFB4-4CBF-8AF0-C29BCD0C4695}" srcOrd="0" destOrd="0" parTransId="{58F32646-416F-45B6-8E1F-DF6E6654677C}" sibTransId="{753F193F-8875-404D-AD05-C46B7A4DFF69}"/>
    <dgm:cxn modelId="{65EA1C4A-A2C6-4A2C-AFEC-FDFBDE35AAA7}" type="presOf" srcId="{9251A133-4091-451F-9C25-0FEC39FBF683}" destId="{1FA6D2EC-3438-48F3-BD1F-B34B3F8D99E7}" srcOrd="1" destOrd="0" presId="urn:microsoft.com/office/officeart/2005/8/layout/lProcess2"/>
    <dgm:cxn modelId="{25954A4A-FD34-4A10-BF89-16141769FF47}" type="presOf" srcId="{BCE53FA1-F8FD-4025-9763-EAD2DEE4DE4D}" destId="{6D7BA01F-900F-4F67-9339-111E92004823}" srcOrd="1" destOrd="0" presId="urn:microsoft.com/office/officeart/2005/8/layout/lProcess2"/>
    <dgm:cxn modelId="{91229950-9049-4D13-9806-A85C59B6F474}" type="presOf" srcId="{38E11C6B-AFB4-4CBF-8AF0-C29BCD0C4695}" destId="{95C6FC3E-565C-4684-AFB1-6A56AECD85DF}" srcOrd="0" destOrd="0" presId="urn:microsoft.com/office/officeart/2005/8/layout/lProcess2"/>
    <dgm:cxn modelId="{BF1A9E52-62B2-4EB8-A8D0-4E70B0A9E8C4}" srcId="{B05B36E4-F38A-48A3-8073-8CACD2EC63FD}" destId="{09539633-4C5F-4D6B-8DBE-0991D5B66B10}" srcOrd="5" destOrd="0" parTransId="{4C60EF09-3AC4-48DA-BD91-385A83C17DEA}" sibTransId="{43BB8447-7AF3-4BC8-83B1-DE0F0EFB9346}"/>
    <dgm:cxn modelId="{505B427B-2765-4074-A638-0561A3B4D81A}" type="presOf" srcId="{F486CAF9-FE20-4353-B90C-E4F1501FA6F7}" destId="{839EFE77-BFA0-4668-901B-34F3080B7136}" srcOrd="0" destOrd="0" presId="urn:microsoft.com/office/officeart/2005/8/layout/lProcess2"/>
    <dgm:cxn modelId="{1544BC83-8A1D-4F8C-B58F-DA532C129120}" type="presOf" srcId="{1B518D44-6D2F-4087-8BC7-305ECBE66D85}" destId="{9E1DF6EB-0A52-4669-A527-E182031A3E95}" srcOrd="0" destOrd="1" presId="urn:microsoft.com/office/officeart/2005/8/layout/lProcess2"/>
    <dgm:cxn modelId="{25269084-8D26-428C-8F6D-E976489F2DBE}" type="presOf" srcId="{DF20E6FD-6EA4-4144-822B-D855D1DF9149}" destId="{255E1368-1335-43AA-AF6A-B071F93F0FA2}" srcOrd="0" destOrd="0" presId="urn:microsoft.com/office/officeart/2005/8/layout/lProcess2"/>
    <dgm:cxn modelId="{44702188-9A86-4908-BCF2-4C5D58199F5E}" srcId="{B05B36E4-F38A-48A3-8073-8CACD2EC63FD}" destId="{159229F5-ACA7-4705-A712-789394A6EED8}" srcOrd="4" destOrd="0" parTransId="{A03D0E64-37B9-4DB7-9490-5BA44345CD0A}" sibTransId="{318F48C0-6883-429F-9BB9-5A8592F0B47D}"/>
    <dgm:cxn modelId="{E6E39E8E-F20E-4273-A54E-B29F663129E9}" type="presOf" srcId="{B05B36E4-F38A-48A3-8073-8CACD2EC63FD}" destId="{9E1DF6EB-0A52-4669-A527-E182031A3E95}" srcOrd="0" destOrd="0" presId="urn:microsoft.com/office/officeart/2005/8/layout/lProcess2"/>
    <dgm:cxn modelId="{AE31B195-9C5B-464E-8CB2-6A05DE8FF76B}" type="presOf" srcId="{47B87A0B-D7BE-4AE7-BAC9-EF1374C1E5B6}" destId="{A2AED1BE-A4AC-4D76-B0C1-522BED613971}" srcOrd="0" destOrd="0" presId="urn:microsoft.com/office/officeart/2005/8/layout/lProcess2"/>
    <dgm:cxn modelId="{A2E0B798-AB32-43DA-8D40-3C5F7F41944D}" srcId="{F486CAF9-FE20-4353-B90C-E4F1501FA6F7}" destId="{9251A133-4091-451F-9C25-0FEC39FBF683}" srcOrd="3" destOrd="0" parTransId="{DD8ECBBD-807E-4A76-AB67-2E3B4B4C4C29}" sibTransId="{FA61A0AD-13FC-4B9A-9A4F-37503A59B249}"/>
    <dgm:cxn modelId="{7D2C8C9C-0D70-429A-9500-315B9048DFDF}" srcId="{B05B36E4-F38A-48A3-8073-8CACD2EC63FD}" destId="{C58204DE-695F-4968-AB62-9C69E6CDDD7F}" srcOrd="3" destOrd="0" parTransId="{400518E4-EA4A-4523-B1EB-FD1F9903DA67}" sibTransId="{84CD68F7-8BF7-4AE9-91BE-353EB009E259}"/>
    <dgm:cxn modelId="{86E41CB8-6C8C-4B9B-9B29-288598EA026C}" type="presOf" srcId="{BCE53FA1-F8FD-4025-9763-EAD2DEE4DE4D}" destId="{FBE9D08B-857D-453A-8DE9-85391AE289A8}" srcOrd="0" destOrd="0" presId="urn:microsoft.com/office/officeart/2005/8/layout/lProcess2"/>
    <dgm:cxn modelId="{C3FC49B9-5A8C-4377-AF49-4260FB315269}" type="presOf" srcId="{38E11C6B-AFB4-4CBF-8AF0-C29BCD0C4695}" destId="{159CD22B-4C0B-4710-8C88-E3DB1C50C3E1}" srcOrd="1" destOrd="0" presId="urn:microsoft.com/office/officeart/2005/8/layout/lProcess2"/>
    <dgm:cxn modelId="{97F8EFBB-9441-49CD-AEEF-C1384209870F}" type="presOf" srcId="{DF20E6FD-6EA4-4144-822B-D855D1DF9149}" destId="{B0683884-D2BF-43FB-A9D6-D990CBE585CC}" srcOrd="1" destOrd="0" presId="urn:microsoft.com/office/officeart/2005/8/layout/lProcess2"/>
    <dgm:cxn modelId="{E3D83FC2-398E-4810-85B1-61E248453FAF}" type="presOf" srcId="{3775BDC6-A902-4D40-8E26-58A024BB91FD}" destId="{70B3B9CF-5A7B-4BF6-8A53-23E1FE1E3903}" srcOrd="0" destOrd="0" presId="urn:microsoft.com/office/officeart/2005/8/layout/lProcess2"/>
    <dgm:cxn modelId="{CF5979CE-6D3A-459F-BE31-9D61AE624DB8}" type="presOf" srcId="{C58204DE-695F-4968-AB62-9C69E6CDDD7F}" destId="{9E1DF6EB-0A52-4669-A527-E182031A3E95}" srcOrd="0" destOrd="4" presId="urn:microsoft.com/office/officeart/2005/8/layout/lProcess2"/>
    <dgm:cxn modelId="{B7B40BCF-ACBC-4C60-A930-DC0DB5D05CD2}" type="presOf" srcId="{09539633-4C5F-4D6B-8DBE-0991D5B66B10}" destId="{9E1DF6EB-0A52-4669-A527-E182031A3E95}" srcOrd="0" destOrd="6" presId="urn:microsoft.com/office/officeart/2005/8/layout/lProcess2"/>
    <dgm:cxn modelId="{115F4ED8-712D-42CE-847E-5EE7BC208C5F}" type="presOf" srcId="{A63EF34F-6C3E-45E0-9935-1052ED93F3EC}" destId="{4A5E2C7F-28E0-4811-9EE2-7F5B6212C971}" srcOrd="0" destOrd="0" presId="urn:microsoft.com/office/officeart/2005/8/layout/lProcess2"/>
    <dgm:cxn modelId="{B482EAF0-3903-44E5-A71A-8D8F5B2D7EB9}" srcId="{B05B36E4-F38A-48A3-8073-8CACD2EC63FD}" destId="{44BFB841-9ACA-4790-928B-332C3E1F83CC}" srcOrd="2" destOrd="0" parTransId="{02D0237D-740E-46A4-B0D6-4CDCE5528616}" sibTransId="{B685A00C-A161-4BFB-B673-70A20EC434DB}"/>
    <dgm:cxn modelId="{BE5441D8-EFB5-425C-9D4A-0656E032F6D3}" type="presParOf" srcId="{839EFE77-BFA0-4668-901B-34F3080B7136}" destId="{48C7976E-D6DD-4000-813B-F1CBFF128BA9}" srcOrd="0" destOrd="0" presId="urn:microsoft.com/office/officeart/2005/8/layout/lProcess2"/>
    <dgm:cxn modelId="{B44AB367-C9ED-4E25-A90D-6A63AE288695}" type="presParOf" srcId="{48C7976E-D6DD-4000-813B-F1CBFF128BA9}" destId="{95C6FC3E-565C-4684-AFB1-6A56AECD85DF}" srcOrd="0" destOrd="0" presId="urn:microsoft.com/office/officeart/2005/8/layout/lProcess2"/>
    <dgm:cxn modelId="{C95CF832-3151-4B2B-AD5D-BA6AC0CEB2A2}" type="presParOf" srcId="{48C7976E-D6DD-4000-813B-F1CBFF128BA9}" destId="{159CD22B-4C0B-4710-8C88-E3DB1C50C3E1}" srcOrd="1" destOrd="0" presId="urn:microsoft.com/office/officeart/2005/8/layout/lProcess2"/>
    <dgm:cxn modelId="{51348B13-1BE4-4887-AAF9-9E3659FCD815}" type="presParOf" srcId="{48C7976E-D6DD-4000-813B-F1CBFF128BA9}" destId="{865EB256-FA9B-4C51-88B5-3D03F0C5DC67}" srcOrd="2" destOrd="0" presId="urn:microsoft.com/office/officeart/2005/8/layout/lProcess2"/>
    <dgm:cxn modelId="{B6F1DBE8-1FB9-4F77-87CE-28ADC7B4F7A8}" type="presParOf" srcId="{865EB256-FA9B-4C51-88B5-3D03F0C5DC67}" destId="{078DF59E-DD37-4D8D-A606-8F152E0A29E1}" srcOrd="0" destOrd="0" presId="urn:microsoft.com/office/officeart/2005/8/layout/lProcess2"/>
    <dgm:cxn modelId="{9838C8D0-03BB-4E67-8857-493546C79BAF}" type="presParOf" srcId="{078DF59E-DD37-4D8D-A606-8F152E0A29E1}" destId="{4A5E2C7F-28E0-4811-9EE2-7F5B6212C971}" srcOrd="0" destOrd="0" presId="urn:microsoft.com/office/officeart/2005/8/layout/lProcess2"/>
    <dgm:cxn modelId="{376C5948-378E-4166-8F82-C894C3C0B8E1}" type="presParOf" srcId="{839EFE77-BFA0-4668-901B-34F3080B7136}" destId="{D8D7662D-A49D-4BF9-8282-FC0BCE92258D}" srcOrd="1" destOrd="0" presId="urn:microsoft.com/office/officeart/2005/8/layout/lProcess2"/>
    <dgm:cxn modelId="{B50E6692-9477-4924-B3AB-82BDC61D03EB}" type="presParOf" srcId="{839EFE77-BFA0-4668-901B-34F3080B7136}" destId="{04675313-6534-460D-B2B3-01229A7EF33E}" srcOrd="2" destOrd="0" presId="urn:microsoft.com/office/officeart/2005/8/layout/lProcess2"/>
    <dgm:cxn modelId="{FBAF440B-6DB9-4389-A793-D0571D236758}" type="presParOf" srcId="{04675313-6534-460D-B2B3-01229A7EF33E}" destId="{255E1368-1335-43AA-AF6A-B071F93F0FA2}" srcOrd="0" destOrd="0" presId="urn:microsoft.com/office/officeart/2005/8/layout/lProcess2"/>
    <dgm:cxn modelId="{6AD7C723-B326-4A6E-96F6-ED284266906F}" type="presParOf" srcId="{04675313-6534-460D-B2B3-01229A7EF33E}" destId="{B0683884-D2BF-43FB-A9D6-D990CBE585CC}" srcOrd="1" destOrd="0" presId="urn:microsoft.com/office/officeart/2005/8/layout/lProcess2"/>
    <dgm:cxn modelId="{2B3199A0-9012-42FE-9F90-BAB113E81E8C}" type="presParOf" srcId="{04675313-6534-460D-B2B3-01229A7EF33E}" destId="{95A61672-1E23-440A-AED7-C658C7063604}" srcOrd="2" destOrd="0" presId="urn:microsoft.com/office/officeart/2005/8/layout/lProcess2"/>
    <dgm:cxn modelId="{BEC55742-FAF9-4BEE-8510-2D64E0B3E0CD}" type="presParOf" srcId="{95A61672-1E23-440A-AED7-C658C7063604}" destId="{5B8C652E-B32E-4636-8513-6903C6EAED3F}" srcOrd="0" destOrd="0" presId="urn:microsoft.com/office/officeart/2005/8/layout/lProcess2"/>
    <dgm:cxn modelId="{10034383-51F6-486B-981D-7AFFEFE8D64A}" type="presParOf" srcId="{5B8C652E-B32E-4636-8513-6903C6EAED3F}" destId="{9E1DF6EB-0A52-4669-A527-E182031A3E95}" srcOrd="0" destOrd="0" presId="urn:microsoft.com/office/officeart/2005/8/layout/lProcess2"/>
    <dgm:cxn modelId="{E7C96FD7-57AF-4C61-9927-1FDF5BD05343}" type="presParOf" srcId="{839EFE77-BFA0-4668-901B-34F3080B7136}" destId="{2D9632E3-E02D-4A90-BE41-94313B345FF8}" srcOrd="3" destOrd="0" presId="urn:microsoft.com/office/officeart/2005/8/layout/lProcess2"/>
    <dgm:cxn modelId="{03D5DBE3-6C91-4244-A727-36048B4D2733}" type="presParOf" srcId="{839EFE77-BFA0-4668-901B-34F3080B7136}" destId="{C913BC82-3B01-497B-92CE-00273CFDA96D}" srcOrd="4" destOrd="0" presId="urn:microsoft.com/office/officeart/2005/8/layout/lProcess2"/>
    <dgm:cxn modelId="{80B232A3-3CD5-4A48-BAF7-2E65329A0AC3}" type="presParOf" srcId="{C913BC82-3B01-497B-92CE-00273CFDA96D}" destId="{FBE9D08B-857D-453A-8DE9-85391AE289A8}" srcOrd="0" destOrd="0" presId="urn:microsoft.com/office/officeart/2005/8/layout/lProcess2"/>
    <dgm:cxn modelId="{35BD9300-1391-47FB-A4D0-FCC712B2738E}" type="presParOf" srcId="{C913BC82-3B01-497B-92CE-00273CFDA96D}" destId="{6D7BA01F-900F-4F67-9339-111E92004823}" srcOrd="1" destOrd="0" presId="urn:microsoft.com/office/officeart/2005/8/layout/lProcess2"/>
    <dgm:cxn modelId="{99007D6B-D5D0-4091-8E9B-685AA40CD31D}" type="presParOf" srcId="{C913BC82-3B01-497B-92CE-00273CFDA96D}" destId="{62B4EBB6-15E2-44AC-8205-90AC4863D958}" srcOrd="2" destOrd="0" presId="urn:microsoft.com/office/officeart/2005/8/layout/lProcess2"/>
    <dgm:cxn modelId="{6A7A1F57-20EF-4692-AECA-986372953C31}" type="presParOf" srcId="{62B4EBB6-15E2-44AC-8205-90AC4863D958}" destId="{2FB4ECC3-4773-4E5A-9CC6-870C008787E8}" srcOrd="0" destOrd="0" presId="urn:microsoft.com/office/officeart/2005/8/layout/lProcess2"/>
    <dgm:cxn modelId="{6961F934-9EFB-4E27-99C3-DD611308CFCF}" type="presParOf" srcId="{2FB4ECC3-4773-4E5A-9CC6-870C008787E8}" destId="{70B3B9CF-5A7B-4BF6-8A53-23E1FE1E3903}" srcOrd="0" destOrd="0" presId="urn:microsoft.com/office/officeart/2005/8/layout/lProcess2"/>
    <dgm:cxn modelId="{0D301A3B-9BB5-4EFE-8BFE-459DBFE022B0}" type="presParOf" srcId="{839EFE77-BFA0-4668-901B-34F3080B7136}" destId="{B22C33C4-29A3-4A7A-8C69-8E7E80736ECC}" srcOrd="5" destOrd="0" presId="urn:microsoft.com/office/officeart/2005/8/layout/lProcess2"/>
    <dgm:cxn modelId="{C2C129E6-CF6B-4A2E-881E-0D7FEBC1F987}" type="presParOf" srcId="{839EFE77-BFA0-4668-901B-34F3080B7136}" destId="{CB03FFEA-8C15-4CC9-BD95-E61B4084BCC6}" srcOrd="6" destOrd="0" presId="urn:microsoft.com/office/officeart/2005/8/layout/lProcess2"/>
    <dgm:cxn modelId="{C6B5A8FD-E00F-4956-8E41-7B6865228B9A}" type="presParOf" srcId="{CB03FFEA-8C15-4CC9-BD95-E61B4084BCC6}" destId="{8A4222F4-4BD8-48C6-95B8-05B8911911A6}" srcOrd="0" destOrd="0" presId="urn:microsoft.com/office/officeart/2005/8/layout/lProcess2"/>
    <dgm:cxn modelId="{E8A9FB8A-34E1-4E89-8E3C-8BB760FB9558}" type="presParOf" srcId="{CB03FFEA-8C15-4CC9-BD95-E61B4084BCC6}" destId="{1FA6D2EC-3438-48F3-BD1F-B34B3F8D99E7}" srcOrd="1" destOrd="0" presId="urn:microsoft.com/office/officeart/2005/8/layout/lProcess2"/>
    <dgm:cxn modelId="{4219112F-B083-42CD-B644-FEDFDD56B72E}" type="presParOf" srcId="{CB03FFEA-8C15-4CC9-BD95-E61B4084BCC6}" destId="{5864C752-361F-4A01-8CDF-7354F9D8B96A}" srcOrd="2" destOrd="0" presId="urn:microsoft.com/office/officeart/2005/8/layout/lProcess2"/>
    <dgm:cxn modelId="{DFD57749-01BD-4342-806D-75BF704020B5}" type="presParOf" srcId="{5864C752-361F-4A01-8CDF-7354F9D8B96A}" destId="{2A84832A-53EC-481A-BC62-B4ED2CC81ACB}" srcOrd="0" destOrd="0" presId="urn:microsoft.com/office/officeart/2005/8/layout/lProcess2"/>
    <dgm:cxn modelId="{9E9F1EDD-5D8F-48FD-8AF8-55492AA26587}" type="presParOf" srcId="{2A84832A-53EC-481A-BC62-B4ED2CC81ACB}" destId="{A2AED1BE-A4AC-4D76-B0C1-522BED61397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2F179-988B-46D4-B7FC-3B017A8F957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EEACCD36-BF37-4E47-9598-C632E73E27E8}">
      <dgm:prSet/>
      <dgm:spPr/>
      <dgm:t>
        <a:bodyPr/>
        <a:lstStyle/>
        <a:p>
          <a:r>
            <a:rPr lang="en-US" b="1"/>
            <a:t>Street Outreach </a:t>
          </a:r>
          <a:endParaRPr lang="en-US"/>
        </a:p>
      </dgm:t>
    </dgm:pt>
    <dgm:pt modelId="{0E38A541-BEBF-4902-BC0C-510B71305122}" type="parTrans" cxnId="{6C37C793-901B-470A-9DE9-3AC75BBC667D}">
      <dgm:prSet/>
      <dgm:spPr/>
      <dgm:t>
        <a:bodyPr/>
        <a:lstStyle/>
        <a:p>
          <a:endParaRPr lang="en-US"/>
        </a:p>
      </dgm:t>
    </dgm:pt>
    <dgm:pt modelId="{34C6C325-2439-473A-A5AE-5F3072A8EB5A}" type="sibTrans" cxnId="{6C37C793-901B-470A-9DE9-3AC75BBC667D}">
      <dgm:prSet/>
      <dgm:spPr/>
      <dgm:t>
        <a:bodyPr/>
        <a:lstStyle/>
        <a:p>
          <a:endParaRPr lang="en-US"/>
        </a:p>
      </dgm:t>
    </dgm:pt>
    <dgm:pt modelId="{77493095-590F-47D5-A64F-792122E1E739}">
      <dgm:prSet/>
      <dgm:spPr/>
      <dgm:t>
        <a:bodyPr/>
        <a:lstStyle/>
        <a:p>
          <a:r>
            <a:rPr lang="en-US"/>
            <a:t>Outreach Services to Engage and Serve Unsheltered Homeless Individuals or Households</a:t>
          </a:r>
        </a:p>
      </dgm:t>
    </dgm:pt>
    <dgm:pt modelId="{539488B4-7994-466E-9336-0FADC4306D9B}" type="parTrans" cxnId="{88181237-CFD9-49AC-B0AE-6EEFB6429CC5}">
      <dgm:prSet/>
      <dgm:spPr/>
      <dgm:t>
        <a:bodyPr/>
        <a:lstStyle/>
        <a:p>
          <a:endParaRPr lang="en-US"/>
        </a:p>
      </dgm:t>
    </dgm:pt>
    <dgm:pt modelId="{61C88B69-252E-48CA-882A-C52695D90EE0}" type="sibTrans" cxnId="{88181237-CFD9-49AC-B0AE-6EEFB6429CC5}">
      <dgm:prSet/>
      <dgm:spPr/>
      <dgm:t>
        <a:bodyPr/>
        <a:lstStyle/>
        <a:p>
          <a:endParaRPr lang="en-US"/>
        </a:p>
      </dgm:t>
    </dgm:pt>
    <dgm:pt modelId="{3B4907D1-5126-45AF-8C6F-94072DA5BCBF}">
      <dgm:prSet/>
      <dgm:spPr/>
      <dgm:t>
        <a:bodyPr/>
        <a:lstStyle/>
        <a:p>
          <a:r>
            <a:rPr lang="en-US" b="1"/>
            <a:t>Emergency Shelter </a:t>
          </a:r>
          <a:endParaRPr lang="en-US"/>
        </a:p>
      </dgm:t>
    </dgm:pt>
    <dgm:pt modelId="{0A204C7B-9827-415F-BB58-7486BE278715}" type="parTrans" cxnId="{EC518341-4EC9-415F-A0E0-9C34D5BF32A1}">
      <dgm:prSet/>
      <dgm:spPr/>
      <dgm:t>
        <a:bodyPr/>
        <a:lstStyle/>
        <a:p>
          <a:endParaRPr lang="en-US"/>
        </a:p>
      </dgm:t>
    </dgm:pt>
    <dgm:pt modelId="{A2F6A80C-F921-49F9-814D-5A94417A838F}" type="sibTrans" cxnId="{EC518341-4EC9-415F-A0E0-9C34D5BF32A1}">
      <dgm:prSet/>
      <dgm:spPr/>
      <dgm:t>
        <a:bodyPr/>
        <a:lstStyle/>
        <a:p>
          <a:endParaRPr lang="en-US"/>
        </a:p>
      </dgm:t>
    </dgm:pt>
    <dgm:pt modelId="{B22A9CB6-1517-4E3C-896D-C03D865DE9C9}">
      <dgm:prSet/>
      <dgm:spPr/>
      <dgm:t>
        <a:bodyPr/>
        <a:lstStyle/>
        <a:p>
          <a:r>
            <a:rPr lang="en-US"/>
            <a:t>Funds Shelter Activities (Services and Operations)</a:t>
          </a:r>
        </a:p>
      </dgm:t>
    </dgm:pt>
    <dgm:pt modelId="{BEAEA271-D8C7-4C7E-A96E-6EC96E5F2702}" type="parTrans" cxnId="{FE0C85C4-BA56-4958-8C41-00075974A754}">
      <dgm:prSet/>
      <dgm:spPr/>
      <dgm:t>
        <a:bodyPr/>
        <a:lstStyle/>
        <a:p>
          <a:endParaRPr lang="en-US"/>
        </a:p>
      </dgm:t>
    </dgm:pt>
    <dgm:pt modelId="{597526E2-A44D-4155-A7A6-139EBF5071C6}" type="sibTrans" cxnId="{FE0C85C4-BA56-4958-8C41-00075974A754}">
      <dgm:prSet/>
      <dgm:spPr/>
      <dgm:t>
        <a:bodyPr/>
        <a:lstStyle/>
        <a:p>
          <a:endParaRPr lang="en-US"/>
        </a:p>
      </dgm:t>
    </dgm:pt>
    <dgm:pt modelId="{DBECB623-3CD5-4C3C-8402-4EDCC971D8A0}">
      <dgm:prSet/>
      <dgm:spPr/>
      <dgm:t>
        <a:bodyPr/>
        <a:lstStyle/>
        <a:p>
          <a:r>
            <a:rPr lang="en-US" b="1"/>
            <a:t>Rapid Re-Housing </a:t>
          </a:r>
          <a:endParaRPr lang="en-US"/>
        </a:p>
      </dgm:t>
    </dgm:pt>
    <dgm:pt modelId="{2A80D2D4-5F05-4237-9313-15DD0E9D83F2}" type="parTrans" cxnId="{0ABA66FE-B3E5-43CD-8E33-B21B35E91825}">
      <dgm:prSet/>
      <dgm:spPr/>
      <dgm:t>
        <a:bodyPr/>
        <a:lstStyle/>
        <a:p>
          <a:endParaRPr lang="en-US"/>
        </a:p>
      </dgm:t>
    </dgm:pt>
    <dgm:pt modelId="{D8F99EBC-9B14-445A-9FA3-AE5E0A962D22}" type="sibTrans" cxnId="{0ABA66FE-B3E5-43CD-8E33-B21B35E91825}">
      <dgm:prSet/>
      <dgm:spPr/>
      <dgm:t>
        <a:bodyPr/>
        <a:lstStyle/>
        <a:p>
          <a:endParaRPr lang="en-US"/>
        </a:p>
      </dgm:t>
    </dgm:pt>
    <dgm:pt modelId="{6BB662A7-E35F-47E0-80C7-FA0156849196}">
      <dgm:prSet/>
      <dgm:spPr/>
      <dgm:t>
        <a:bodyPr/>
        <a:lstStyle/>
        <a:p>
          <a:r>
            <a:rPr lang="en-US"/>
            <a:t>Places Homeless Persons into Permanent Housing with Services</a:t>
          </a:r>
        </a:p>
      </dgm:t>
    </dgm:pt>
    <dgm:pt modelId="{DCE31822-8EDA-4930-8689-56D47C6E899A}" type="parTrans" cxnId="{4A3ECDB3-4B57-45F1-B96E-93E9981E19CA}">
      <dgm:prSet/>
      <dgm:spPr/>
      <dgm:t>
        <a:bodyPr/>
        <a:lstStyle/>
        <a:p>
          <a:endParaRPr lang="en-US"/>
        </a:p>
      </dgm:t>
    </dgm:pt>
    <dgm:pt modelId="{45E9BE69-3C53-41F4-9601-4BD55C0BF703}" type="sibTrans" cxnId="{4A3ECDB3-4B57-45F1-B96E-93E9981E19CA}">
      <dgm:prSet/>
      <dgm:spPr/>
      <dgm:t>
        <a:bodyPr/>
        <a:lstStyle/>
        <a:p>
          <a:endParaRPr lang="en-US"/>
        </a:p>
      </dgm:t>
    </dgm:pt>
    <dgm:pt modelId="{7A589F5E-1EDA-4CFE-A1FC-09AB6788FA30}">
      <dgm:prSet/>
      <dgm:spPr/>
      <dgm:t>
        <a:bodyPr/>
        <a:lstStyle/>
        <a:p>
          <a:r>
            <a:rPr lang="en-US" b="1"/>
            <a:t>Homeless Prevention </a:t>
          </a:r>
          <a:endParaRPr lang="en-US"/>
        </a:p>
      </dgm:t>
    </dgm:pt>
    <dgm:pt modelId="{E3564703-CB03-4AE6-AD80-9FDF9B07C3DA}" type="parTrans" cxnId="{8399F265-EA66-49E3-AFB7-4C6A85A0B16B}">
      <dgm:prSet/>
      <dgm:spPr/>
      <dgm:t>
        <a:bodyPr/>
        <a:lstStyle/>
        <a:p>
          <a:endParaRPr lang="en-US"/>
        </a:p>
      </dgm:t>
    </dgm:pt>
    <dgm:pt modelId="{68B9D6E6-CC28-44B1-BD2E-B28AF433E711}" type="sibTrans" cxnId="{8399F265-EA66-49E3-AFB7-4C6A85A0B16B}">
      <dgm:prSet/>
      <dgm:spPr/>
      <dgm:t>
        <a:bodyPr/>
        <a:lstStyle/>
        <a:p>
          <a:endParaRPr lang="en-US"/>
        </a:p>
      </dgm:t>
    </dgm:pt>
    <dgm:pt modelId="{F7CF6BB9-2089-4570-BFBC-289EDB620CE8}">
      <dgm:prSet/>
      <dgm:spPr/>
      <dgm:t>
        <a:bodyPr/>
        <a:lstStyle/>
        <a:p>
          <a:r>
            <a:rPr lang="en-US"/>
            <a:t>Rental Assistance for Eviction Prevention </a:t>
          </a:r>
        </a:p>
      </dgm:t>
    </dgm:pt>
    <dgm:pt modelId="{95912CA0-D3E4-408B-A8F1-93102B7D48EF}" type="parTrans" cxnId="{1CC31FA3-1A5E-4B53-BDF8-8E878616680D}">
      <dgm:prSet/>
      <dgm:spPr/>
      <dgm:t>
        <a:bodyPr/>
        <a:lstStyle/>
        <a:p>
          <a:endParaRPr lang="en-US"/>
        </a:p>
      </dgm:t>
    </dgm:pt>
    <dgm:pt modelId="{9FF7ADAA-2610-4BDD-A50F-E42A9CE973CB}" type="sibTrans" cxnId="{1CC31FA3-1A5E-4B53-BDF8-8E878616680D}">
      <dgm:prSet/>
      <dgm:spPr/>
      <dgm:t>
        <a:bodyPr/>
        <a:lstStyle/>
        <a:p>
          <a:endParaRPr lang="en-US"/>
        </a:p>
      </dgm:t>
    </dgm:pt>
    <dgm:pt modelId="{BB159630-B484-493B-9AAA-2A135D4ED4AB}">
      <dgm:prSet/>
      <dgm:spPr/>
      <dgm:t>
        <a:bodyPr/>
        <a:lstStyle/>
        <a:p>
          <a:r>
            <a:rPr lang="en-US" b="1"/>
            <a:t>Hotel/Motel Voucher </a:t>
          </a:r>
          <a:endParaRPr lang="en-US"/>
        </a:p>
      </dgm:t>
    </dgm:pt>
    <dgm:pt modelId="{662AB819-7A0C-41B8-9FF6-618D6B86581D}" type="parTrans" cxnId="{DD2BB2DC-40FE-4114-8912-C0A946D56238}">
      <dgm:prSet/>
      <dgm:spPr/>
      <dgm:t>
        <a:bodyPr/>
        <a:lstStyle/>
        <a:p>
          <a:endParaRPr lang="en-US"/>
        </a:p>
      </dgm:t>
    </dgm:pt>
    <dgm:pt modelId="{33B65D23-FAF9-4AA3-8527-240A8591220B}" type="sibTrans" cxnId="{DD2BB2DC-40FE-4114-8912-C0A946D56238}">
      <dgm:prSet/>
      <dgm:spPr/>
      <dgm:t>
        <a:bodyPr/>
        <a:lstStyle/>
        <a:p>
          <a:endParaRPr lang="en-US"/>
        </a:p>
      </dgm:t>
    </dgm:pt>
    <dgm:pt modelId="{56B8E927-E90A-4ACC-90AC-220C67BE0EE8}">
      <dgm:prSet/>
      <dgm:spPr/>
      <dgm:t>
        <a:bodyPr/>
        <a:lstStyle/>
        <a:p>
          <a:r>
            <a:rPr lang="en-US"/>
            <a:t>Temporary Lodging</a:t>
          </a:r>
        </a:p>
      </dgm:t>
    </dgm:pt>
    <dgm:pt modelId="{361D3D1C-F0AD-492B-BBF9-37761C33F387}" type="parTrans" cxnId="{0291E10C-A2F5-4207-9D43-F27CC9538503}">
      <dgm:prSet/>
      <dgm:spPr/>
      <dgm:t>
        <a:bodyPr/>
        <a:lstStyle/>
        <a:p>
          <a:endParaRPr lang="en-US"/>
        </a:p>
      </dgm:t>
    </dgm:pt>
    <dgm:pt modelId="{A6D1A386-B8F0-49A1-ACA3-1311C6346678}" type="sibTrans" cxnId="{0291E10C-A2F5-4207-9D43-F27CC9538503}">
      <dgm:prSet/>
      <dgm:spPr/>
      <dgm:t>
        <a:bodyPr/>
        <a:lstStyle/>
        <a:p>
          <a:endParaRPr lang="en-US"/>
        </a:p>
      </dgm:t>
    </dgm:pt>
    <dgm:pt modelId="{4ADA55CF-C9B0-4688-AA97-6111D81139BE}">
      <dgm:prSet/>
      <dgm:spPr/>
      <dgm:t>
        <a:bodyPr/>
        <a:lstStyle/>
        <a:p>
          <a:r>
            <a:rPr lang="en-US" b="1"/>
            <a:t>Supportive Services </a:t>
          </a:r>
          <a:endParaRPr lang="en-US"/>
        </a:p>
      </dgm:t>
    </dgm:pt>
    <dgm:pt modelId="{A3066AA1-03ED-4C34-A5E6-35132950A329}" type="parTrans" cxnId="{C227F44B-0C21-4632-80EE-1DE09B1C28C2}">
      <dgm:prSet/>
      <dgm:spPr/>
      <dgm:t>
        <a:bodyPr/>
        <a:lstStyle/>
        <a:p>
          <a:endParaRPr lang="en-US"/>
        </a:p>
      </dgm:t>
    </dgm:pt>
    <dgm:pt modelId="{DC2F0E9D-CAC8-4609-B467-DEFEB68EE6E0}" type="sibTrans" cxnId="{C227F44B-0C21-4632-80EE-1DE09B1C28C2}">
      <dgm:prSet/>
      <dgm:spPr/>
      <dgm:t>
        <a:bodyPr/>
        <a:lstStyle/>
        <a:p>
          <a:endParaRPr lang="en-US"/>
        </a:p>
      </dgm:t>
    </dgm:pt>
    <dgm:pt modelId="{87E87B61-190E-4AC5-B484-4975794B4340}">
      <dgm:prSet/>
      <dgm:spPr/>
      <dgm:t>
        <a:bodyPr/>
        <a:lstStyle/>
        <a:p>
          <a:r>
            <a:rPr lang="en-US"/>
            <a:t>Case Management, Childcare, Transportation</a:t>
          </a:r>
        </a:p>
      </dgm:t>
    </dgm:pt>
    <dgm:pt modelId="{0AB915B7-E02D-43C6-81E1-ADF0F7A35A8F}" type="parTrans" cxnId="{DD18A467-EC7B-44F4-A71D-34B25BC75DEB}">
      <dgm:prSet/>
      <dgm:spPr/>
      <dgm:t>
        <a:bodyPr/>
        <a:lstStyle/>
        <a:p>
          <a:endParaRPr lang="en-US"/>
        </a:p>
      </dgm:t>
    </dgm:pt>
    <dgm:pt modelId="{6F491293-F44F-4381-A3FC-EE8E080FCA6B}" type="sibTrans" cxnId="{DD18A467-EC7B-44F4-A71D-34B25BC75DEB}">
      <dgm:prSet/>
      <dgm:spPr/>
      <dgm:t>
        <a:bodyPr/>
        <a:lstStyle/>
        <a:p>
          <a:endParaRPr lang="en-US"/>
        </a:p>
      </dgm:t>
    </dgm:pt>
    <dgm:pt modelId="{50566CD1-78CD-4030-B1B1-145EAF651403}" type="pres">
      <dgm:prSet presAssocID="{BCB2F179-988B-46D4-B7FC-3B017A8F957B}" presName="Name0" presStyleCnt="0">
        <dgm:presLayoutVars>
          <dgm:dir/>
          <dgm:animLvl val="lvl"/>
          <dgm:resizeHandles val="exact"/>
        </dgm:presLayoutVars>
      </dgm:prSet>
      <dgm:spPr/>
    </dgm:pt>
    <dgm:pt modelId="{45657157-3782-47A4-BE2B-D4954747683A}" type="pres">
      <dgm:prSet presAssocID="{EEACCD36-BF37-4E47-9598-C632E73E27E8}" presName="linNode" presStyleCnt="0"/>
      <dgm:spPr/>
    </dgm:pt>
    <dgm:pt modelId="{BDB2D2F3-C945-4EFB-8ACA-EC835C52A4A1}" type="pres">
      <dgm:prSet presAssocID="{EEACCD36-BF37-4E47-9598-C632E73E27E8}" presName="parentText" presStyleLbl="node1" presStyleIdx="0" presStyleCnt="6">
        <dgm:presLayoutVars>
          <dgm:chMax val="1"/>
          <dgm:bulletEnabled val="1"/>
        </dgm:presLayoutVars>
      </dgm:prSet>
      <dgm:spPr/>
    </dgm:pt>
    <dgm:pt modelId="{AEF193C6-3610-42A5-953A-989B88F09A82}" type="pres">
      <dgm:prSet presAssocID="{EEACCD36-BF37-4E47-9598-C632E73E27E8}" presName="descendantText" presStyleLbl="alignAccFollowNode1" presStyleIdx="0" presStyleCnt="6">
        <dgm:presLayoutVars>
          <dgm:bulletEnabled val="1"/>
        </dgm:presLayoutVars>
      </dgm:prSet>
      <dgm:spPr/>
    </dgm:pt>
    <dgm:pt modelId="{C4CC5915-C32A-4321-B2F7-1BF87CA5B530}" type="pres">
      <dgm:prSet presAssocID="{34C6C325-2439-473A-A5AE-5F3072A8EB5A}" presName="sp" presStyleCnt="0"/>
      <dgm:spPr/>
    </dgm:pt>
    <dgm:pt modelId="{929EF138-7FB2-4D53-984C-8654A2AACF24}" type="pres">
      <dgm:prSet presAssocID="{3B4907D1-5126-45AF-8C6F-94072DA5BCBF}" presName="linNode" presStyleCnt="0"/>
      <dgm:spPr/>
    </dgm:pt>
    <dgm:pt modelId="{46D77EFA-BF78-4C4F-B7E1-F3785C1D0E0B}" type="pres">
      <dgm:prSet presAssocID="{3B4907D1-5126-45AF-8C6F-94072DA5BCBF}" presName="parentText" presStyleLbl="node1" presStyleIdx="1" presStyleCnt="6">
        <dgm:presLayoutVars>
          <dgm:chMax val="1"/>
          <dgm:bulletEnabled val="1"/>
        </dgm:presLayoutVars>
      </dgm:prSet>
      <dgm:spPr/>
    </dgm:pt>
    <dgm:pt modelId="{BB865297-FFF6-4AEC-B0BC-530E6132F510}" type="pres">
      <dgm:prSet presAssocID="{3B4907D1-5126-45AF-8C6F-94072DA5BCBF}" presName="descendantText" presStyleLbl="alignAccFollowNode1" presStyleIdx="1" presStyleCnt="6">
        <dgm:presLayoutVars>
          <dgm:bulletEnabled val="1"/>
        </dgm:presLayoutVars>
      </dgm:prSet>
      <dgm:spPr/>
    </dgm:pt>
    <dgm:pt modelId="{B65C7010-EA6C-4D6F-8225-60E7DF105853}" type="pres">
      <dgm:prSet presAssocID="{A2F6A80C-F921-49F9-814D-5A94417A838F}" presName="sp" presStyleCnt="0"/>
      <dgm:spPr/>
    </dgm:pt>
    <dgm:pt modelId="{D096EF4B-B6D8-45D3-948C-2978BEE81CA5}" type="pres">
      <dgm:prSet presAssocID="{DBECB623-3CD5-4C3C-8402-4EDCC971D8A0}" presName="linNode" presStyleCnt="0"/>
      <dgm:spPr/>
    </dgm:pt>
    <dgm:pt modelId="{91C2FBD8-E774-4F25-B7A3-55AEEA6AE1B0}" type="pres">
      <dgm:prSet presAssocID="{DBECB623-3CD5-4C3C-8402-4EDCC971D8A0}" presName="parentText" presStyleLbl="node1" presStyleIdx="2" presStyleCnt="6">
        <dgm:presLayoutVars>
          <dgm:chMax val="1"/>
          <dgm:bulletEnabled val="1"/>
        </dgm:presLayoutVars>
      </dgm:prSet>
      <dgm:spPr/>
    </dgm:pt>
    <dgm:pt modelId="{9086C45C-F7E1-44C6-A7ED-34707DB018C0}" type="pres">
      <dgm:prSet presAssocID="{DBECB623-3CD5-4C3C-8402-4EDCC971D8A0}" presName="descendantText" presStyleLbl="alignAccFollowNode1" presStyleIdx="2" presStyleCnt="6">
        <dgm:presLayoutVars>
          <dgm:bulletEnabled val="1"/>
        </dgm:presLayoutVars>
      </dgm:prSet>
      <dgm:spPr/>
    </dgm:pt>
    <dgm:pt modelId="{900C2A52-F4CC-4023-AF99-8231CB96E4AB}" type="pres">
      <dgm:prSet presAssocID="{D8F99EBC-9B14-445A-9FA3-AE5E0A962D22}" presName="sp" presStyleCnt="0"/>
      <dgm:spPr/>
    </dgm:pt>
    <dgm:pt modelId="{3CF4FC2F-48A3-4068-8172-3CD67DBF3417}" type="pres">
      <dgm:prSet presAssocID="{7A589F5E-1EDA-4CFE-A1FC-09AB6788FA30}" presName="linNode" presStyleCnt="0"/>
      <dgm:spPr/>
    </dgm:pt>
    <dgm:pt modelId="{1F51B3DD-9835-4DA8-99CC-9E1811FDCB69}" type="pres">
      <dgm:prSet presAssocID="{7A589F5E-1EDA-4CFE-A1FC-09AB6788FA30}" presName="parentText" presStyleLbl="node1" presStyleIdx="3" presStyleCnt="6">
        <dgm:presLayoutVars>
          <dgm:chMax val="1"/>
          <dgm:bulletEnabled val="1"/>
        </dgm:presLayoutVars>
      </dgm:prSet>
      <dgm:spPr/>
    </dgm:pt>
    <dgm:pt modelId="{13CC65CB-A872-4CAA-9641-D04FDBF11131}" type="pres">
      <dgm:prSet presAssocID="{7A589F5E-1EDA-4CFE-A1FC-09AB6788FA30}" presName="descendantText" presStyleLbl="alignAccFollowNode1" presStyleIdx="3" presStyleCnt="6">
        <dgm:presLayoutVars>
          <dgm:bulletEnabled val="1"/>
        </dgm:presLayoutVars>
      </dgm:prSet>
      <dgm:spPr/>
    </dgm:pt>
    <dgm:pt modelId="{C8EF7251-5CF1-4EA7-AFA1-0D52556992D1}" type="pres">
      <dgm:prSet presAssocID="{68B9D6E6-CC28-44B1-BD2E-B28AF433E711}" presName="sp" presStyleCnt="0"/>
      <dgm:spPr/>
    </dgm:pt>
    <dgm:pt modelId="{18D624A1-B431-4846-B3B9-544CA937AF83}" type="pres">
      <dgm:prSet presAssocID="{BB159630-B484-493B-9AAA-2A135D4ED4AB}" presName="linNode" presStyleCnt="0"/>
      <dgm:spPr/>
    </dgm:pt>
    <dgm:pt modelId="{0CA35386-43F0-453F-93DA-0B15E2E5B35D}" type="pres">
      <dgm:prSet presAssocID="{BB159630-B484-493B-9AAA-2A135D4ED4AB}" presName="parentText" presStyleLbl="node1" presStyleIdx="4" presStyleCnt="6">
        <dgm:presLayoutVars>
          <dgm:chMax val="1"/>
          <dgm:bulletEnabled val="1"/>
        </dgm:presLayoutVars>
      </dgm:prSet>
      <dgm:spPr/>
    </dgm:pt>
    <dgm:pt modelId="{2B09A4D5-5A36-4DAD-9AA3-0E83DA4DB1F1}" type="pres">
      <dgm:prSet presAssocID="{BB159630-B484-493B-9AAA-2A135D4ED4AB}" presName="descendantText" presStyleLbl="alignAccFollowNode1" presStyleIdx="4" presStyleCnt="6">
        <dgm:presLayoutVars>
          <dgm:bulletEnabled val="1"/>
        </dgm:presLayoutVars>
      </dgm:prSet>
      <dgm:spPr/>
    </dgm:pt>
    <dgm:pt modelId="{CDF40FAB-DB16-4EB7-9CF1-052188233E25}" type="pres">
      <dgm:prSet presAssocID="{33B65D23-FAF9-4AA3-8527-240A8591220B}" presName="sp" presStyleCnt="0"/>
      <dgm:spPr/>
    </dgm:pt>
    <dgm:pt modelId="{ED2B4152-FD69-434B-B01B-5E64ADCDBAE3}" type="pres">
      <dgm:prSet presAssocID="{4ADA55CF-C9B0-4688-AA97-6111D81139BE}" presName="linNode" presStyleCnt="0"/>
      <dgm:spPr/>
    </dgm:pt>
    <dgm:pt modelId="{4055CC2C-8F77-4F3B-8D0F-F53FAF46F2C3}" type="pres">
      <dgm:prSet presAssocID="{4ADA55CF-C9B0-4688-AA97-6111D81139BE}" presName="parentText" presStyleLbl="node1" presStyleIdx="5" presStyleCnt="6">
        <dgm:presLayoutVars>
          <dgm:chMax val="1"/>
          <dgm:bulletEnabled val="1"/>
        </dgm:presLayoutVars>
      </dgm:prSet>
      <dgm:spPr/>
    </dgm:pt>
    <dgm:pt modelId="{420E6EF2-9F79-4FF5-B2B2-83D2F739C1C3}" type="pres">
      <dgm:prSet presAssocID="{4ADA55CF-C9B0-4688-AA97-6111D81139BE}" presName="descendantText" presStyleLbl="alignAccFollowNode1" presStyleIdx="5" presStyleCnt="6">
        <dgm:presLayoutVars>
          <dgm:bulletEnabled val="1"/>
        </dgm:presLayoutVars>
      </dgm:prSet>
      <dgm:spPr/>
    </dgm:pt>
  </dgm:ptLst>
  <dgm:cxnLst>
    <dgm:cxn modelId="{0291E10C-A2F5-4207-9D43-F27CC9538503}" srcId="{BB159630-B484-493B-9AAA-2A135D4ED4AB}" destId="{56B8E927-E90A-4ACC-90AC-220C67BE0EE8}" srcOrd="0" destOrd="0" parTransId="{361D3D1C-F0AD-492B-BBF9-37761C33F387}" sibTransId="{A6D1A386-B8F0-49A1-ACA3-1311C6346678}"/>
    <dgm:cxn modelId="{F951011F-9E17-46A6-98F6-8C9D1839AE81}" type="presOf" srcId="{BB159630-B484-493B-9AAA-2A135D4ED4AB}" destId="{0CA35386-43F0-453F-93DA-0B15E2E5B35D}" srcOrd="0" destOrd="0" presId="urn:microsoft.com/office/officeart/2005/8/layout/vList5"/>
    <dgm:cxn modelId="{142F7024-FDBE-430A-91D8-D9F33CE2D76F}" type="presOf" srcId="{7A589F5E-1EDA-4CFE-A1FC-09AB6788FA30}" destId="{1F51B3DD-9835-4DA8-99CC-9E1811FDCB69}" srcOrd="0" destOrd="0" presId="urn:microsoft.com/office/officeart/2005/8/layout/vList5"/>
    <dgm:cxn modelId="{88181237-CFD9-49AC-B0AE-6EEFB6429CC5}" srcId="{EEACCD36-BF37-4E47-9598-C632E73E27E8}" destId="{77493095-590F-47D5-A64F-792122E1E739}" srcOrd="0" destOrd="0" parTransId="{539488B4-7994-466E-9336-0FADC4306D9B}" sibTransId="{61C88B69-252E-48CA-882A-C52695D90EE0}"/>
    <dgm:cxn modelId="{EC518341-4EC9-415F-A0E0-9C34D5BF32A1}" srcId="{BCB2F179-988B-46D4-B7FC-3B017A8F957B}" destId="{3B4907D1-5126-45AF-8C6F-94072DA5BCBF}" srcOrd="1" destOrd="0" parTransId="{0A204C7B-9827-415F-BB58-7486BE278715}" sibTransId="{A2F6A80C-F921-49F9-814D-5A94417A838F}"/>
    <dgm:cxn modelId="{8399F265-EA66-49E3-AFB7-4C6A85A0B16B}" srcId="{BCB2F179-988B-46D4-B7FC-3B017A8F957B}" destId="{7A589F5E-1EDA-4CFE-A1FC-09AB6788FA30}" srcOrd="3" destOrd="0" parTransId="{E3564703-CB03-4AE6-AD80-9FDF9B07C3DA}" sibTransId="{68B9D6E6-CC28-44B1-BD2E-B28AF433E711}"/>
    <dgm:cxn modelId="{DD18A467-EC7B-44F4-A71D-34B25BC75DEB}" srcId="{4ADA55CF-C9B0-4688-AA97-6111D81139BE}" destId="{87E87B61-190E-4AC5-B484-4975794B4340}" srcOrd="0" destOrd="0" parTransId="{0AB915B7-E02D-43C6-81E1-ADF0F7A35A8F}" sibTransId="{6F491293-F44F-4381-A3FC-EE8E080FCA6B}"/>
    <dgm:cxn modelId="{15695C4B-355C-40C4-AE25-2091C7F30FC9}" type="presOf" srcId="{3B4907D1-5126-45AF-8C6F-94072DA5BCBF}" destId="{46D77EFA-BF78-4C4F-B7E1-F3785C1D0E0B}" srcOrd="0" destOrd="0" presId="urn:microsoft.com/office/officeart/2005/8/layout/vList5"/>
    <dgm:cxn modelId="{C227F44B-0C21-4632-80EE-1DE09B1C28C2}" srcId="{BCB2F179-988B-46D4-B7FC-3B017A8F957B}" destId="{4ADA55CF-C9B0-4688-AA97-6111D81139BE}" srcOrd="5" destOrd="0" parTransId="{A3066AA1-03ED-4C34-A5E6-35132950A329}" sibTransId="{DC2F0E9D-CAC8-4609-B467-DEFEB68EE6E0}"/>
    <dgm:cxn modelId="{2673A86C-D1F2-40F5-A144-70B73EB96186}" type="presOf" srcId="{56B8E927-E90A-4ACC-90AC-220C67BE0EE8}" destId="{2B09A4D5-5A36-4DAD-9AA3-0E83DA4DB1F1}" srcOrd="0" destOrd="0" presId="urn:microsoft.com/office/officeart/2005/8/layout/vList5"/>
    <dgm:cxn modelId="{C096AA4F-EB96-4432-A194-21B25095AE50}" type="presOf" srcId="{EEACCD36-BF37-4E47-9598-C632E73E27E8}" destId="{BDB2D2F3-C945-4EFB-8ACA-EC835C52A4A1}" srcOrd="0" destOrd="0" presId="urn:microsoft.com/office/officeart/2005/8/layout/vList5"/>
    <dgm:cxn modelId="{6E0D1974-D714-47C1-B286-C060364D8DB2}" type="presOf" srcId="{87E87B61-190E-4AC5-B484-4975794B4340}" destId="{420E6EF2-9F79-4FF5-B2B2-83D2F739C1C3}" srcOrd="0" destOrd="0" presId="urn:microsoft.com/office/officeart/2005/8/layout/vList5"/>
    <dgm:cxn modelId="{35311B56-D711-4B79-9403-CA6D3B03203E}" type="presOf" srcId="{F7CF6BB9-2089-4570-BFBC-289EDB620CE8}" destId="{13CC65CB-A872-4CAA-9641-D04FDBF11131}" srcOrd="0" destOrd="0" presId="urn:microsoft.com/office/officeart/2005/8/layout/vList5"/>
    <dgm:cxn modelId="{6C37C793-901B-470A-9DE9-3AC75BBC667D}" srcId="{BCB2F179-988B-46D4-B7FC-3B017A8F957B}" destId="{EEACCD36-BF37-4E47-9598-C632E73E27E8}" srcOrd="0" destOrd="0" parTransId="{0E38A541-BEBF-4902-BC0C-510B71305122}" sibTransId="{34C6C325-2439-473A-A5AE-5F3072A8EB5A}"/>
    <dgm:cxn modelId="{1CC31FA3-1A5E-4B53-BDF8-8E878616680D}" srcId="{7A589F5E-1EDA-4CFE-A1FC-09AB6788FA30}" destId="{F7CF6BB9-2089-4570-BFBC-289EDB620CE8}" srcOrd="0" destOrd="0" parTransId="{95912CA0-D3E4-408B-A8F1-93102B7D48EF}" sibTransId="{9FF7ADAA-2610-4BDD-A50F-E42A9CE973CB}"/>
    <dgm:cxn modelId="{B2DB4FA5-6EDB-4F4C-804D-03175B97E0F4}" type="presOf" srcId="{4ADA55CF-C9B0-4688-AA97-6111D81139BE}" destId="{4055CC2C-8F77-4F3B-8D0F-F53FAF46F2C3}" srcOrd="0" destOrd="0" presId="urn:microsoft.com/office/officeart/2005/8/layout/vList5"/>
    <dgm:cxn modelId="{BEB3D4B0-5F16-40E5-81B8-338F4F2563FD}" type="presOf" srcId="{77493095-590F-47D5-A64F-792122E1E739}" destId="{AEF193C6-3610-42A5-953A-989B88F09A82}" srcOrd="0" destOrd="0" presId="urn:microsoft.com/office/officeart/2005/8/layout/vList5"/>
    <dgm:cxn modelId="{4A3ECDB3-4B57-45F1-B96E-93E9981E19CA}" srcId="{DBECB623-3CD5-4C3C-8402-4EDCC971D8A0}" destId="{6BB662A7-E35F-47E0-80C7-FA0156849196}" srcOrd="0" destOrd="0" parTransId="{DCE31822-8EDA-4930-8689-56D47C6E899A}" sibTransId="{45E9BE69-3C53-41F4-9601-4BD55C0BF703}"/>
    <dgm:cxn modelId="{D8DF27B5-4C25-43EA-B51D-C88D5A0DAB4C}" type="presOf" srcId="{DBECB623-3CD5-4C3C-8402-4EDCC971D8A0}" destId="{91C2FBD8-E774-4F25-B7A3-55AEEA6AE1B0}" srcOrd="0" destOrd="0" presId="urn:microsoft.com/office/officeart/2005/8/layout/vList5"/>
    <dgm:cxn modelId="{9EE17CC4-1A65-4654-9438-2D870126126B}" type="presOf" srcId="{6BB662A7-E35F-47E0-80C7-FA0156849196}" destId="{9086C45C-F7E1-44C6-A7ED-34707DB018C0}" srcOrd="0" destOrd="0" presId="urn:microsoft.com/office/officeart/2005/8/layout/vList5"/>
    <dgm:cxn modelId="{FE0C85C4-BA56-4958-8C41-00075974A754}" srcId="{3B4907D1-5126-45AF-8C6F-94072DA5BCBF}" destId="{B22A9CB6-1517-4E3C-896D-C03D865DE9C9}" srcOrd="0" destOrd="0" parTransId="{BEAEA271-D8C7-4C7E-A96E-6EC96E5F2702}" sibTransId="{597526E2-A44D-4155-A7A6-139EBF5071C6}"/>
    <dgm:cxn modelId="{DD2BB2DC-40FE-4114-8912-C0A946D56238}" srcId="{BCB2F179-988B-46D4-B7FC-3B017A8F957B}" destId="{BB159630-B484-493B-9AAA-2A135D4ED4AB}" srcOrd="4" destOrd="0" parTransId="{662AB819-7A0C-41B8-9FF6-618D6B86581D}" sibTransId="{33B65D23-FAF9-4AA3-8527-240A8591220B}"/>
    <dgm:cxn modelId="{86B916E7-75C0-4A40-9507-9CB4C507925F}" type="presOf" srcId="{BCB2F179-988B-46D4-B7FC-3B017A8F957B}" destId="{50566CD1-78CD-4030-B1B1-145EAF651403}" srcOrd="0" destOrd="0" presId="urn:microsoft.com/office/officeart/2005/8/layout/vList5"/>
    <dgm:cxn modelId="{15C52DF7-B497-436E-BA47-241BD26F9AC7}" type="presOf" srcId="{B22A9CB6-1517-4E3C-896D-C03D865DE9C9}" destId="{BB865297-FFF6-4AEC-B0BC-530E6132F510}" srcOrd="0" destOrd="0" presId="urn:microsoft.com/office/officeart/2005/8/layout/vList5"/>
    <dgm:cxn modelId="{0ABA66FE-B3E5-43CD-8E33-B21B35E91825}" srcId="{BCB2F179-988B-46D4-B7FC-3B017A8F957B}" destId="{DBECB623-3CD5-4C3C-8402-4EDCC971D8A0}" srcOrd="2" destOrd="0" parTransId="{2A80D2D4-5F05-4237-9313-15DD0E9D83F2}" sibTransId="{D8F99EBC-9B14-445A-9FA3-AE5E0A962D22}"/>
    <dgm:cxn modelId="{068A474F-50A0-41A2-893F-A1F14A919AAD}" type="presParOf" srcId="{50566CD1-78CD-4030-B1B1-145EAF651403}" destId="{45657157-3782-47A4-BE2B-D4954747683A}" srcOrd="0" destOrd="0" presId="urn:microsoft.com/office/officeart/2005/8/layout/vList5"/>
    <dgm:cxn modelId="{704F843F-CC5D-45DA-8237-F6D960EE08CF}" type="presParOf" srcId="{45657157-3782-47A4-BE2B-D4954747683A}" destId="{BDB2D2F3-C945-4EFB-8ACA-EC835C52A4A1}" srcOrd="0" destOrd="0" presId="urn:microsoft.com/office/officeart/2005/8/layout/vList5"/>
    <dgm:cxn modelId="{F379E088-ECF1-49C9-8E86-7C4104709CE2}" type="presParOf" srcId="{45657157-3782-47A4-BE2B-D4954747683A}" destId="{AEF193C6-3610-42A5-953A-989B88F09A82}" srcOrd="1" destOrd="0" presId="urn:microsoft.com/office/officeart/2005/8/layout/vList5"/>
    <dgm:cxn modelId="{9D4B604F-5B12-457F-9BE1-E3EFF20BB417}" type="presParOf" srcId="{50566CD1-78CD-4030-B1B1-145EAF651403}" destId="{C4CC5915-C32A-4321-B2F7-1BF87CA5B530}" srcOrd="1" destOrd="0" presId="urn:microsoft.com/office/officeart/2005/8/layout/vList5"/>
    <dgm:cxn modelId="{3162CC65-74DA-4FE4-B422-7B8C886C8E3E}" type="presParOf" srcId="{50566CD1-78CD-4030-B1B1-145EAF651403}" destId="{929EF138-7FB2-4D53-984C-8654A2AACF24}" srcOrd="2" destOrd="0" presId="urn:microsoft.com/office/officeart/2005/8/layout/vList5"/>
    <dgm:cxn modelId="{BCBF0E6B-B737-49C6-A2ED-5E47B988115C}" type="presParOf" srcId="{929EF138-7FB2-4D53-984C-8654A2AACF24}" destId="{46D77EFA-BF78-4C4F-B7E1-F3785C1D0E0B}" srcOrd="0" destOrd="0" presId="urn:microsoft.com/office/officeart/2005/8/layout/vList5"/>
    <dgm:cxn modelId="{B3B04407-2657-429A-BDF6-3AB28BB5AF7E}" type="presParOf" srcId="{929EF138-7FB2-4D53-984C-8654A2AACF24}" destId="{BB865297-FFF6-4AEC-B0BC-530E6132F510}" srcOrd="1" destOrd="0" presId="urn:microsoft.com/office/officeart/2005/8/layout/vList5"/>
    <dgm:cxn modelId="{E12FBA36-E54B-48EC-88C0-9A39114B8766}" type="presParOf" srcId="{50566CD1-78CD-4030-B1B1-145EAF651403}" destId="{B65C7010-EA6C-4D6F-8225-60E7DF105853}" srcOrd="3" destOrd="0" presId="urn:microsoft.com/office/officeart/2005/8/layout/vList5"/>
    <dgm:cxn modelId="{163DEE94-1E9F-4AD0-86C8-84D6387FFB35}" type="presParOf" srcId="{50566CD1-78CD-4030-B1B1-145EAF651403}" destId="{D096EF4B-B6D8-45D3-948C-2978BEE81CA5}" srcOrd="4" destOrd="0" presId="urn:microsoft.com/office/officeart/2005/8/layout/vList5"/>
    <dgm:cxn modelId="{C0D00AC2-B36A-4D02-B6F3-0ABEC6376182}" type="presParOf" srcId="{D096EF4B-B6D8-45D3-948C-2978BEE81CA5}" destId="{91C2FBD8-E774-4F25-B7A3-55AEEA6AE1B0}" srcOrd="0" destOrd="0" presId="urn:microsoft.com/office/officeart/2005/8/layout/vList5"/>
    <dgm:cxn modelId="{0A94C823-332E-48DA-88E3-5C520108AD8C}" type="presParOf" srcId="{D096EF4B-B6D8-45D3-948C-2978BEE81CA5}" destId="{9086C45C-F7E1-44C6-A7ED-34707DB018C0}" srcOrd="1" destOrd="0" presId="urn:microsoft.com/office/officeart/2005/8/layout/vList5"/>
    <dgm:cxn modelId="{929F5983-B798-4C7F-96B7-5A28F25B2433}" type="presParOf" srcId="{50566CD1-78CD-4030-B1B1-145EAF651403}" destId="{900C2A52-F4CC-4023-AF99-8231CB96E4AB}" srcOrd="5" destOrd="0" presId="urn:microsoft.com/office/officeart/2005/8/layout/vList5"/>
    <dgm:cxn modelId="{5E816B85-7018-4676-A915-21822A3380FD}" type="presParOf" srcId="{50566CD1-78CD-4030-B1B1-145EAF651403}" destId="{3CF4FC2F-48A3-4068-8172-3CD67DBF3417}" srcOrd="6" destOrd="0" presId="urn:microsoft.com/office/officeart/2005/8/layout/vList5"/>
    <dgm:cxn modelId="{A706F566-3011-4721-B5D2-B9CB3FEC8C0F}" type="presParOf" srcId="{3CF4FC2F-48A3-4068-8172-3CD67DBF3417}" destId="{1F51B3DD-9835-4DA8-99CC-9E1811FDCB69}" srcOrd="0" destOrd="0" presId="urn:microsoft.com/office/officeart/2005/8/layout/vList5"/>
    <dgm:cxn modelId="{88B8FA7C-F1DD-49BE-BB5E-5305D4B95E32}" type="presParOf" srcId="{3CF4FC2F-48A3-4068-8172-3CD67DBF3417}" destId="{13CC65CB-A872-4CAA-9641-D04FDBF11131}" srcOrd="1" destOrd="0" presId="urn:microsoft.com/office/officeart/2005/8/layout/vList5"/>
    <dgm:cxn modelId="{41095632-142C-4B43-BB26-8BA59FF1BCD1}" type="presParOf" srcId="{50566CD1-78CD-4030-B1B1-145EAF651403}" destId="{C8EF7251-5CF1-4EA7-AFA1-0D52556992D1}" srcOrd="7" destOrd="0" presId="urn:microsoft.com/office/officeart/2005/8/layout/vList5"/>
    <dgm:cxn modelId="{26607CEC-A543-4BB3-9FC3-A1503A630E05}" type="presParOf" srcId="{50566CD1-78CD-4030-B1B1-145EAF651403}" destId="{18D624A1-B431-4846-B3B9-544CA937AF83}" srcOrd="8" destOrd="0" presId="urn:microsoft.com/office/officeart/2005/8/layout/vList5"/>
    <dgm:cxn modelId="{E3A2F57B-0F61-4951-8FF8-7A741FB28E1A}" type="presParOf" srcId="{18D624A1-B431-4846-B3B9-544CA937AF83}" destId="{0CA35386-43F0-453F-93DA-0B15E2E5B35D}" srcOrd="0" destOrd="0" presId="urn:microsoft.com/office/officeart/2005/8/layout/vList5"/>
    <dgm:cxn modelId="{858CB0AA-14CF-4E80-A81A-4D03AEF8D2CD}" type="presParOf" srcId="{18D624A1-B431-4846-B3B9-544CA937AF83}" destId="{2B09A4D5-5A36-4DAD-9AA3-0E83DA4DB1F1}" srcOrd="1" destOrd="0" presId="urn:microsoft.com/office/officeart/2005/8/layout/vList5"/>
    <dgm:cxn modelId="{A15181E7-9252-4186-BB25-784F617EE4B9}" type="presParOf" srcId="{50566CD1-78CD-4030-B1B1-145EAF651403}" destId="{CDF40FAB-DB16-4EB7-9CF1-052188233E25}" srcOrd="9" destOrd="0" presId="urn:microsoft.com/office/officeart/2005/8/layout/vList5"/>
    <dgm:cxn modelId="{843B6543-F5B7-4614-AD8B-09BC8A4E6BE8}" type="presParOf" srcId="{50566CD1-78CD-4030-B1B1-145EAF651403}" destId="{ED2B4152-FD69-434B-B01B-5E64ADCDBAE3}" srcOrd="10" destOrd="0" presId="urn:microsoft.com/office/officeart/2005/8/layout/vList5"/>
    <dgm:cxn modelId="{5CD1F0E1-F82F-433C-8BED-56A72C72E0E4}" type="presParOf" srcId="{ED2B4152-FD69-434B-B01B-5E64ADCDBAE3}" destId="{4055CC2C-8F77-4F3B-8D0F-F53FAF46F2C3}" srcOrd="0" destOrd="0" presId="urn:microsoft.com/office/officeart/2005/8/layout/vList5"/>
    <dgm:cxn modelId="{9A699917-3BEA-4FB9-B37C-8AA30D6EFBA5}" type="presParOf" srcId="{ED2B4152-FD69-434B-B01B-5E64ADCDBAE3}" destId="{420E6EF2-9F79-4FF5-B2B2-83D2F739C1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815B37-2B12-4CFA-88E0-43C11C0DC5A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F690AF8-E220-427E-A0E5-07E4A837BAE4}">
      <dgm:prSet phldrT="[Text]" custT="1"/>
      <dgm:spPr>
        <a:solidFill>
          <a:schemeClr val="tx2">
            <a:lumMod val="75000"/>
          </a:schemeClr>
        </a:solidFill>
      </dgm:spPr>
      <dgm:t>
        <a:bodyPr/>
        <a:lstStyle/>
        <a:p>
          <a:r>
            <a:rPr lang="en-US" sz="1700" dirty="0"/>
            <a:t>DCA</a:t>
          </a:r>
        </a:p>
      </dgm:t>
    </dgm:pt>
    <dgm:pt modelId="{455915AC-0F99-4E75-AEE2-D37822CABCB8}" type="parTrans" cxnId="{C240EA74-5C41-4704-A096-A97C469976FE}">
      <dgm:prSet/>
      <dgm:spPr/>
      <dgm:t>
        <a:bodyPr/>
        <a:lstStyle/>
        <a:p>
          <a:endParaRPr lang="en-US"/>
        </a:p>
      </dgm:t>
    </dgm:pt>
    <dgm:pt modelId="{6E7CD046-3481-464C-9A30-8BE6D2FB2BAD}" type="sibTrans" cxnId="{C240EA74-5C41-4704-A096-A97C469976FE}">
      <dgm:prSet/>
      <dgm:spPr/>
      <dgm:t>
        <a:bodyPr/>
        <a:lstStyle/>
        <a:p>
          <a:endParaRPr lang="en-US"/>
        </a:p>
      </dgm:t>
    </dgm:pt>
    <dgm:pt modelId="{1198C038-6511-4E45-AEA1-41655170BCFD}">
      <dgm:prSet phldrT="[Text]" custT="1"/>
      <dgm:spPr>
        <a:solidFill>
          <a:schemeClr val="accent4"/>
        </a:solidFill>
      </dgm:spPr>
      <dgm:t>
        <a:bodyPr/>
        <a:lstStyle/>
        <a:p>
          <a:r>
            <a:rPr lang="en-US" sz="1700" dirty="0"/>
            <a:t>Augusta Richmond</a:t>
          </a:r>
        </a:p>
      </dgm:t>
    </dgm:pt>
    <dgm:pt modelId="{ABF3D9D7-D207-461A-9F41-69F17BDF8EB0}" type="parTrans" cxnId="{53223D60-92AF-4CB1-BF1B-02691DBBBF82}">
      <dgm:prSet/>
      <dgm:spPr/>
      <dgm:t>
        <a:bodyPr/>
        <a:lstStyle/>
        <a:p>
          <a:endParaRPr lang="en-US"/>
        </a:p>
      </dgm:t>
    </dgm:pt>
    <dgm:pt modelId="{FC0D19A1-B137-425D-95F4-CD3155F6CF03}" type="sibTrans" cxnId="{53223D60-92AF-4CB1-BF1B-02691DBBBF82}">
      <dgm:prSet/>
      <dgm:spPr/>
      <dgm:t>
        <a:bodyPr/>
        <a:lstStyle/>
        <a:p>
          <a:endParaRPr lang="en-US"/>
        </a:p>
      </dgm:t>
    </dgm:pt>
    <dgm:pt modelId="{03D1F3C5-09C1-4D51-B20E-B709F27B82BC}">
      <dgm:prSet phldrT="[Text]" custT="1"/>
      <dgm:spPr>
        <a:solidFill>
          <a:srgbClr val="FF0000"/>
        </a:solidFill>
      </dgm:spPr>
      <dgm:t>
        <a:bodyPr/>
        <a:lstStyle/>
        <a:p>
          <a:r>
            <a:rPr lang="en-US" sz="1500" dirty="0"/>
            <a:t>Clayton</a:t>
          </a:r>
        </a:p>
      </dgm:t>
    </dgm:pt>
    <dgm:pt modelId="{BE31A9D5-C075-41BB-A56F-09D839B3ADC6}" type="parTrans" cxnId="{AEA97581-1FD3-4256-A2A4-494F824E3057}">
      <dgm:prSet/>
      <dgm:spPr/>
      <dgm:t>
        <a:bodyPr/>
        <a:lstStyle/>
        <a:p>
          <a:endParaRPr lang="en-US"/>
        </a:p>
      </dgm:t>
    </dgm:pt>
    <dgm:pt modelId="{946C8140-A7A8-46C7-89CC-CA869B7BBBA7}" type="sibTrans" cxnId="{AEA97581-1FD3-4256-A2A4-494F824E3057}">
      <dgm:prSet/>
      <dgm:spPr/>
      <dgm:t>
        <a:bodyPr/>
        <a:lstStyle/>
        <a:p>
          <a:endParaRPr lang="en-US"/>
        </a:p>
      </dgm:t>
    </dgm:pt>
    <dgm:pt modelId="{43AA47A8-A951-4CC0-9F66-12B5C1D3C5C6}">
      <dgm:prSet phldrT="[Text]" custT="1"/>
      <dgm:spPr>
        <a:solidFill>
          <a:schemeClr val="accent6">
            <a:lumMod val="75000"/>
          </a:schemeClr>
        </a:solidFill>
      </dgm:spPr>
      <dgm:t>
        <a:bodyPr/>
        <a:lstStyle/>
        <a:p>
          <a:r>
            <a:rPr lang="en-US" sz="1600" dirty="0"/>
            <a:t>Macon-Bibb </a:t>
          </a:r>
        </a:p>
      </dgm:t>
    </dgm:pt>
    <dgm:pt modelId="{1B774555-C988-4FFB-8C53-85E150F83B2F}" type="parTrans" cxnId="{A2FC0980-83E1-42EF-B56A-27079454A5AC}">
      <dgm:prSet/>
      <dgm:spPr/>
      <dgm:t>
        <a:bodyPr/>
        <a:lstStyle/>
        <a:p>
          <a:endParaRPr lang="en-US"/>
        </a:p>
      </dgm:t>
    </dgm:pt>
    <dgm:pt modelId="{CFBDED11-4456-4545-8740-B2125FE2F331}" type="sibTrans" cxnId="{A2FC0980-83E1-42EF-B56A-27079454A5AC}">
      <dgm:prSet/>
      <dgm:spPr/>
      <dgm:t>
        <a:bodyPr/>
        <a:lstStyle/>
        <a:p>
          <a:endParaRPr lang="en-US"/>
        </a:p>
      </dgm:t>
    </dgm:pt>
    <dgm:pt modelId="{82CCB573-D854-46F7-87CB-1EA0FCCE1727}">
      <dgm:prSet phldrT="[Text]" custT="1"/>
      <dgm:spPr>
        <a:solidFill>
          <a:srgbClr val="FF3399"/>
        </a:solidFill>
      </dgm:spPr>
      <dgm:t>
        <a:bodyPr/>
        <a:lstStyle/>
        <a:p>
          <a:r>
            <a:rPr lang="en-US" sz="1900" dirty="0"/>
            <a:t>City of Atlanta</a:t>
          </a:r>
        </a:p>
      </dgm:t>
    </dgm:pt>
    <dgm:pt modelId="{79ED9D38-8DCD-414B-B87C-D4BDDF38B982}" type="parTrans" cxnId="{A30E2CEF-9EF4-47F4-9E12-4633DF10BC5C}">
      <dgm:prSet/>
      <dgm:spPr/>
      <dgm:t>
        <a:bodyPr/>
        <a:lstStyle/>
        <a:p>
          <a:endParaRPr lang="en-US"/>
        </a:p>
      </dgm:t>
    </dgm:pt>
    <dgm:pt modelId="{9F2AD91A-A405-4C93-B66F-919A0B4253A5}" type="sibTrans" cxnId="{A30E2CEF-9EF4-47F4-9E12-4633DF10BC5C}">
      <dgm:prSet/>
      <dgm:spPr/>
      <dgm:t>
        <a:bodyPr/>
        <a:lstStyle/>
        <a:p>
          <a:endParaRPr lang="en-US"/>
        </a:p>
      </dgm:t>
    </dgm:pt>
    <dgm:pt modelId="{5133CD38-81A6-4224-A914-26980E2DAC18}">
      <dgm:prSet phldrT="[Text]" custT="1"/>
      <dgm:spPr>
        <a:solidFill>
          <a:srgbClr val="00B050"/>
        </a:solidFill>
      </dgm:spPr>
      <dgm:t>
        <a:bodyPr/>
        <a:lstStyle/>
        <a:p>
          <a:r>
            <a:rPr lang="en-US" sz="1450" dirty="0"/>
            <a:t>Savannah-Chatham</a:t>
          </a:r>
        </a:p>
      </dgm:t>
    </dgm:pt>
    <dgm:pt modelId="{9B4F6A83-3C68-49FA-ACCB-B1CD3961C803}" type="parTrans" cxnId="{F923E78E-DE28-467C-B5C0-1459F8C8DA8C}">
      <dgm:prSet/>
      <dgm:spPr/>
      <dgm:t>
        <a:bodyPr/>
        <a:lstStyle/>
        <a:p>
          <a:endParaRPr lang="en-US"/>
        </a:p>
      </dgm:t>
    </dgm:pt>
    <dgm:pt modelId="{43EAF216-36B3-46FA-A0BE-402008B0E2F8}" type="sibTrans" cxnId="{F923E78E-DE28-467C-B5C0-1459F8C8DA8C}">
      <dgm:prSet/>
      <dgm:spPr/>
      <dgm:t>
        <a:bodyPr/>
        <a:lstStyle/>
        <a:p>
          <a:endParaRPr lang="en-US"/>
        </a:p>
      </dgm:t>
    </dgm:pt>
    <dgm:pt modelId="{B309AA85-C4B0-4E71-9864-6B0FA9519770}">
      <dgm:prSet phldrT="[Text]" custT="1"/>
      <dgm:spPr>
        <a:solidFill>
          <a:schemeClr val="tx1">
            <a:lumMod val="65000"/>
            <a:lumOff val="35000"/>
          </a:schemeClr>
        </a:solidFill>
      </dgm:spPr>
      <dgm:t>
        <a:bodyPr/>
        <a:lstStyle/>
        <a:p>
          <a:r>
            <a:rPr lang="en-US" sz="1900" dirty="0"/>
            <a:t>Cobb</a:t>
          </a:r>
        </a:p>
      </dgm:t>
    </dgm:pt>
    <dgm:pt modelId="{7822BBD7-B4F9-4F02-A8BD-765B437C61BE}" type="parTrans" cxnId="{ACF451AB-0DD5-4A6E-AD18-6CA8E31B5839}">
      <dgm:prSet/>
      <dgm:spPr/>
      <dgm:t>
        <a:bodyPr/>
        <a:lstStyle/>
        <a:p>
          <a:endParaRPr lang="en-US"/>
        </a:p>
      </dgm:t>
    </dgm:pt>
    <dgm:pt modelId="{688198D9-2DE6-4E11-BFBA-6F03D78722EE}" type="sibTrans" cxnId="{ACF451AB-0DD5-4A6E-AD18-6CA8E31B5839}">
      <dgm:prSet/>
      <dgm:spPr/>
      <dgm:t>
        <a:bodyPr/>
        <a:lstStyle/>
        <a:p>
          <a:endParaRPr lang="en-US"/>
        </a:p>
      </dgm:t>
    </dgm:pt>
    <dgm:pt modelId="{C6A86264-96E6-40E7-9FB9-5C75D86CBC4A}">
      <dgm:prSet phldrT="[Text]" custT="1"/>
      <dgm:spPr>
        <a:solidFill>
          <a:srgbClr val="0070C0"/>
        </a:solidFill>
      </dgm:spPr>
      <dgm:t>
        <a:bodyPr/>
        <a:lstStyle/>
        <a:p>
          <a:r>
            <a:rPr lang="en-US" sz="1900" dirty="0"/>
            <a:t>DeKalb</a:t>
          </a:r>
        </a:p>
      </dgm:t>
    </dgm:pt>
    <dgm:pt modelId="{625026CF-BEDB-472F-8D87-849E8414912E}" type="parTrans" cxnId="{74D2991B-991C-4C17-BF33-C8DD6CF3EE98}">
      <dgm:prSet/>
      <dgm:spPr/>
      <dgm:t>
        <a:bodyPr/>
        <a:lstStyle/>
        <a:p>
          <a:endParaRPr lang="en-US"/>
        </a:p>
      </dgm:t>
    </dgm:pt>
    <dgm:pt modelId="{4D106B8A-7E1A-4F81-BCDE-E7579A732308}" type="sibTrans" cxnId="{74D2991B-991C-4C17-BF33-C8DD6CF3EE98}">
      <dgm:prSet/>
      <dgm:spPr/>
      <dgm:t>
        <a:bodyPr/>
        <a:lstStyle/>
        <a:p>
          <a:endParaRPr lang="en-US"/>
        </a:p>
      </dgm:t>
    </dgm:pt>
    <dgm:pt modelId="{84D0736C-F237-4513-8D6C-E2623D125C9C}">
      <dgm:prSet phldrT="[Text]" custT="1"/>
      <dgm:spPr>
        <a:solidFill>
          <a:schemeClr val="accent6">
            <a:lumMod val="50000"/>
          </a:schemeClr>
        </a:solidFill>
      </dgm:spPr>
      <dgm:t>
        <a:bodyPr/>
        <a:lstStyle/>
        <a:p>
          <a:r>
            <a:rPr lang="en-US" sz="1900" dirty="0"/>
            <a:t>Gwinnett</a:t>
          </a:r>
          <a:endParaRPr lang="en-US" sz="1200" dirty="0"/>
        </a:p>
      </dgm:t>
    </dgm:pt>
    <dgm:pt modelId="{7FEB2B7A-CC6C-445A-AC21-B3FCC5C84C68}" type="parTrans" cxnId="{1561EB79-B675-4D92-A53E-74EF13DEDD69}">
      <dgm:prSet/>
      <dgm:spPr/>
      <dgm:t>
        <a:bodyPr/>
        <a:lstStyle/>
        <a:p>
          <a:endParaRPr lang="en-US"/>
        </a:p>
      </dgm:t>
    </dgm:pt>
    <dgm:pt modelId="{AFB0ECC0-A1D5-4451-AED8-899BE0EF4605}" type="sibTrans" cxnId="{1561EB79-B675-4D92-A53E-74EF13DEDD69}">
      <dgm:prSet/>
      <dgm:spPr/>
      <dgm:t>
        <a:bodyPr/>
        <a:lstStyle/>
        <a:p>
          <a:endParaRPr lang="en-US"/>
        </a:p>
      </dgm:t>
    </dgm:pt>
    <dgm:pt modelId="{81E26275-311F-439E-9A1E-FB4337A7CE4C}" type="pres">
      <dgm:prSet presAssocID="{7B815B37-2B12-4CFA-88E0-43C11C0DC5AF}" presName="Name0" presStyleCnt="0">
        <dgm:presLayoutVars>
          <dgm:dir/>
          <dgm:resizeHandles val="exact"/>
        </dgm:presLayoutVars>
      </dgm:prSet>
      <dgm:spPr/>
    </dgm:pt>
    <dgm:pt modelId="{3D83A011-580C-4D0D-A20A-28A2005E7576}" type="pres">
      <dgm:prSet presAssocID="{7B815B37-2B12-4CFA-88E0-43C11C0DC5AF}" presName="cycle" presStyleCnt="0"/>
      <dgm:spPr/>
    </dgm:pt>
    <dgm:pt modelId="{1AB28AEE-7D61-4D21-ABEE-4E569EFDFB14}" type="pres">
      <dgm:prSet presAssocID="{BF690AF8-E220-427E-A0E5-07E4A837BAE4}" presName="nodeFirstNode" presStyleLbl="node1" presStyleIdx="0" presStyleCnt="9" custRadScaleRad="104668" custRadScaleInc="6729">
        <dgm:presLayoutVars>
          <dgm:bulletEnabled val="1"/>
        </dgm:presLayoutVars>
      </dgm:prSet>
      <dgm:spPr/>
    </dgm:pt>
    <dgm:pt modelId="{8A262832-28BC-4574-BD5F-57DC2AC2833B}" type="pres">
      <dgm:prSet presAssocID="{6E7CD046-3481-464C-9A30-8BE6D2FB2BAD}" presName="sibTransFirstNode" presStyleLbl="bgShp" presStyleIdx="0" presStyleCnt="1" custLinFactNeighborY="-1262"/>
      <dgm:spPr/>
    </dgm:pt>
    <dgm:pt modelId="{EEB92EC9-11CB-47EB-ADCA-791C7D6938E6}" type="pres">
      <dgm:prSet presAssocID="{1198C038-6511-4E45-AEA1-41655170BCFD}" presName="nodeFollowingNodes" presStyleLbl="node1" presStyleIdx="1" presStyleCnt="9" custRadScaleRad="104438" custRadScaleInc="17639">
        <dgm:presLayoutVars>
          <dgm:bulletEnabled val="1"/>
        </dgm:presLayoutVars>
      </dgm:prSet>
      <dgm:spPr/>
    </dgm:pt>
    <dgm:pt modelId="{7DFEBBB1-1D79-40FD-BFE6-FC9D957816A8}" type="pres">
      <dgm:prSet presAssocID="{43AA47A8-A951-4CC0-9F66-12B5C1D3C5C6}" presName="nodeFollowingNodes" presStyleLbl="node1" presStyleIdx="2" presStyleCnt="9" custRadScaleRad="98954" custRadScaleInc="6908">
        <dgm:presLayoutVars>
          <dgm:bulletEnabled val="1"/>
        </dgm:presLayoutVars>
      </dgm:prSet>
      <dgm:spPr/>
    </dgm:pt>
    <dgm:pt modelId="{C82A3101-9A80-4999-B3F6-A98255A904CB}" type="pres">
      <dgm:prSet presAssocID="{82CCB573-D854-46F7-87CB-1EA0FCCE1727}" presName="nodeFollowingNodes" presStyleLbl="node1" presStyleIdx="3" presStyleCnt="9">
        <dgm:presLayoutVars>
          <dgm:bulletEnabled val="1"/>
        </dgm:presLayoutVars>
      </dgm:prSet>
      <dgm:spPr/>
    </dgm:pt>
    <dgm:pt modelId="{D7E4562A-ABEB-4E68-95EA-D85E31A0D8D3}" type="pres">
      <dgm:prSet presAssocID="{5133CD38-81A6-4224-A914-26980E2DAC18}" presName="nodeFollowingNodes" presStyleLbl="node1" presStyleIdx="4" presStyleCnt="9" custRadScaleRad="101791" custRadScaleInc="-18210">
        <dgm:presLayoutVars>
          <dgm:bulletEnabled val="1"/>
        </dgm:presLayoutVars>
      </dgm:prSet>
      <dgm:spPr/>
    </dgm:pt>
    <dgm:pt modelId="{62F1C94F-7FC2-495B-90CF-62145B9FFEDD}" type="pres">
      <dgm:prSet presAssocID="{B309AA85-C4B0-4E71-9864-6B0FA9519770}" presName="nodeFollowingNodes" presStyleLbl="node1" presStyleIdx="5" presStyleCnt="9" custRadScaleRad="104075" custRadScaleInc="18959">
        <dgm:presLayoutVars>
          <dgm:bulletEnabled val="1"/>
        </dgm:presLayoutVars>
      </dgm:prSet>
      <dgm:spPr/>
    </dgm:pt>
    <dgm:pt modelId="{53C6449D-6C2B-4231-8EDB-C624D3A450BD}" type="pres">
      <dgm:prSet presAssocID="{C6A86264-96E6-40E7-9FB9-5C75D86CBC4A}" presName="nodeFollowingNodes" presStyleLbl="node1" presStyleIdx="6" presStyleCnt="9">
        <dgm:presLayoutVars>
          <dgm:bulletEnabled val="1"/>
        </dgm:presLayoutVars>
      </dgm:prSet>
      <dgm:spPr/>
    </dgm:pt>
    <dgm:pt modelId="{A3DAEFF7-C4F4-4F05-91E4-6FDB0F736EC2}" type="pres">
      <dgm:prSet presAssocID="{84D0736C-F237-4513-8D6C-E2623D125C9C}" presName="nodeFollowingNodes" presStyleLbl="node1" presStyleIdx="7" presStyleCnt="9" custRadScaleRad="100548" custRadScaleInc="-6600">
        <dgm:presLayoutVars>
          <dgm:bulletEnabled val="1"/>
        </dgm:presLayoutVars>
      </dgm:prSet>
      <dgm:spPr/>
    </dgm:pt>
    <dgm:pt modelId="{35A402D1-80EE-4D71-8D8B-B71E593B9C02}" type="pres">
      <dgm:prSet presAssocID="{03D1F3C5-09C1-4D51-B20E-B709F27B82BC}" presName="nodeFollowingNodes" presStyleLbl="node1" presStyleIdx="8" presStyleCnt="9" custRadScaleRad="97300" custRadScaleInc="-10349">
        <dgm:presLayoutVars>
          <dgm:bulletEnabled val="1"/>
        </dgm:presLayoutVars>
      </dgm:prSet>
      <dgm:spPr/>
    </dgm:pt>
  </dgm:ptLst>
  <dgm:cxnLst>
    <dgm:cxn modelId="{8F26EB17-BA8F-4E10-8BD0-74B0ADD604C9}" type="presOf" srcId="{B309AA85-C4B0-4E71-9864-6B0FA9519770}" destId="{62F1C94F-7FC2-495B-90CF-62145B9FFEDD}" srcOrd="0" destOrd="0" presId="urn:microsoft.com/office/officeart/2005/8/layout/cycle3"/>
    <dgm:cxn modelId="{74D2991B-991C-4C17-BF33-C8DD6CF3EE98}" srcId="{7B815B37-2B12-4CFA-88E0-43C11C0DC5AF}" destId="{C6A86264-96E6-40E7-9FB9-5C75D86CBC4A}" srcOrd="6" destOrd="0" parTransId="{625026CF-BEDB-472F-8D87-849E8414912E}" sibTransId="{4D106B8A-7E1A-4F81-BCDE-E7579A732308}"/>
    <dgm:cxn modelId="{A1832231-2EF8-43D5-A473-216BE0009B89}" type="presOf" srcId="{C6A86264-96E6-40E7-9FB9-5C75D86CBC4A}" destId="{53C6449D-6C2B-4231-8EDB-C624D3A450BD}" srcOrd="0" destOrd="0" presId="urn:microsoft.com/office/officeart/2005/8/layout/cycle3"/>
    <dgm:cxn modelId="{53223D60-92AF-4CB1-BF1B-02691DBBBF82}" srcId="{7B815B37-2B12-4CFA-88E0-43C11C0DC5AF}" destId="{1198C038-6511-4E45-AEA1-41655170BCFD}" srcOrd="1" destOrd="0" parTransId="{ABF3D9D7-D207-461A-9F41-69F17BDF8EB0}" sibTransId="{FC0D19A1-B137-425D-95F4-CD3155F6CF03}"/>
    <dgm:cxn modelId="{A1E01273-54EC-451B-BE6F-8EFAB0DA3D0B}" type="presOf" srcId="{82CCB573-D854-46F7-87CB-1EA0FCCE1727}" destId="{C82A3101-9A80-4999-B3F6-A98255A904CB}" srcOrd="0" destOrd="0" presId="urn:microsoft.com/office/officeart/2005/8/layout/cycle3"/>
    <dgm:cxn modelId="{9648A173-AFF0-4084-B990-0E4A6645F03B}" type="presOf" srcId="{43AA47A8-A951-4CC0-9F66-12B5C1D3C5C6}" destId="{7DFEBBB1-1D79-40FD-BFE6-FC9D957816A8}" srcOrd="0" destOrd="0" presId="urn:microsoft.com/office/officeart/2005/8/layout/cycle3"/>
    <dgm:cxn modelId="{C240EA74-5C41-4704-A096-A97C469976FE}" srcId="{7B815B37-2B12-4CFA-88E0-43C11C0DC5AF}" destId="{BF690AF8-E220-427E-A0E5-07E4A837BAE4}" srcOrd="0" destOrd="0" parTransId="{455915AC-0F99-4E75-AEE2-D37822CABCB8}" sibTransId="{6E7CD046-3481-464C-9A30-8BE6D2FB2BAD}"/>
    <dgm:cxn modelId="{9180E879-A017-4107-8CB2-0F5FCC59A72D}" type="presOf" srcId="{6E7CD046-3481-464C-9A30-8BE6D2FB2BAD}" destId="{8A262832-28BC-4574-BD5F-57DC2AC2833B}" srcOrd="0" destOrd="0" presId="urn:microsoft.com/office/officeart/2005/8/layout/cycle3"/>
    <dgm:cxn modelId="{1561EB79-B675-4D92-A53E-74EF13DEDD69}" srcId="{7B815B37-2B12-4CFA-88E0-43C11C0DC5AF}" destId="{84D0736C-F237-4513-8D6C-E2623D125C9C}" srcOrd="7" destOrd="0" parTransId="{7FEB2B7A-CC6C-445A-AC21-B3FCC5C84C68}" sibTransId="{AFB0ECC0-A1D5-4451-AED8-899BE0EF4605}"/>
    <dgm:cxn modelId="{A2FC0980-83E1-42EF-B56A-27079454A5AC}" srcId="{7B815B37-2B12-4CFA-88E0-43C11C0DC5AF}" destId="{43AA47A8-A951-4CC0-9F66-12B5C1D3C5C6}" srcOrd="2" destOrd="0" parTransId="{1B774555-C988-4FFB-8C53-85E150F83B2F}" sibTransId="{CFBDED11-4456-4545-8740-B2125FE2F331}"/>
    <dgm:cxn modelId="{AEA97581-1FD3-4256-A2A4-494F824E3057}" srcId="{7B815B37-2B12-4CFA-88E0-43C11C0DC5AF}" destId="{03D1F3C5-09C1-4D51-B20E-B709F27B82BC}" srcOrd="8" destOrd="0" parTransId="{BE31A9D5-C075-41BB-A56F-09D839B3ADC6}" sibTransId="{946C8140-A7A8-46C7-89CC-CA869B7BBBA7}"/>
    <dgm:cxn modelId="{E460018D-C6EF-4CC7-B908-EE290F4D4C56}" type="presOf" srcId="{5133CD38-81A6-4224-A914-26980E2DAC18}" destId="{D7E4562A-ABEB-4E68-95EA-D85E31A0D8D3}" srcOrd="0" destOrd="0" presId="urn:microsoft.com/office/officeart/2005/8/layout/cycle3"/>
    <dgm:cxn modelId="{F923E78E-DE28-467C-B5C0-1459F8C8DA8C}" srcId="{7B815B37-2B12-4CFA-88E0-43C11C0DC5AF}" destId="{5133CD38-81A6-4224-A914-26980E2DAC18}" srcOrd="4" destOrd="0" parTransId="{9B4F6A83-3C68-49FA-ACCB-B1CD3961C803}" sibTransId="{43EAF216-36B3-46FA-A0BE-402008B0E2F8}"/>
    <dgm:cxn modelId="{ACF451AB-0DD5-4A6E-AD18-6CA8E31B5839}" srcId="{7B815B37-2B12-4CFA-88E0-43C11C0DC5AF}" destId="{B309AA85-C4B0-4E71-9864-6B0FA9519770}" srcOrd="5" destOrd="0" parTransId="{7822BBD7-B4F9-4F02-A8BD-765B437C61BE}" sibTransId="{688198D9-2DE6-4E11-BFBA-6F03D78722EE}"/>
    <dgm:cxn modelId="{290BF4BA-E71A-4651-B236-D74613F33604}" type="presOf" srcId="{1198C038-6511-4E45-AEA1-41655170BCFD}" destId="{EEB92EC9-11CB-47EB-ADCA-791C7D6938E6}" srcOrd="0" destOrd="0" presId="urn:microsoft.com/office/officeart/2005/8/layout/cycle3"/>
    <dgm:cxn modelId="{1CA64CC2-03ED-4031-8269-49A5CDD43D0E}" type="presOf" srcId="{BF690AF8-E220-427E-A0E5-07E4A837BAE4}" destId="{1AB28AEE-7D61-4D21-ABEE-4E569EFDFB14}" srcOrd="0" destOrd="0" presId="urn:microsoft.com/office/officeart/2005/8/layout/cycle3"/>
    <dgm:cxn modelId="{496ABAC7-34FA-426E-8B0A-04F6A0522A0A}" type="presOf" srcId="{03D1F3C5-09C1-4D51-B20E-B709F27B82BC}" destId="{35A402D1-80EE-4D71-8D8B-B71E593B9C02}" srcOrd="0" destOrd="0" presId="urn:microsoft.com/office/officeart/2005/8/layout/cycle3"/>
    <dgm:cxn modelId="{3F1D95D7-3B0C-4EBD-A73E-0EA3D54C60D1}" type="presOf" srcId="{7B815B37-2B12-4CFA-88E0-43C11C0DC5AF}" destId="{81E26275-311F-439E-9A1E-FB4337A7CE4C}" srcOrd="0" destOrd="0" presId="urn:microsoft.com/office/officeart/2005/8/layout/cycle3"/>
    <dgm:cxn modelId="{FB7504E0-D4E5-46A9-9DD7-CCCF5831F0F3}" type="presOf" srcId="{84D0736C-F237-4513-8D6C-E2623D125C9C}" destId="{A3DAEFF7-C4F4-4F05-91E4-6FDB0F736EC2}" srcOrd="0" destOrd="0" presId="urn:microsoft.com/office/officeart/2005/8/layout/cycle3"/>
    <dgm:cxn modelId="{A30E2CEF-9EF4-47F4-9E12-4633DF10BC5C}" srcId="{7B815B37-2B12-4CFA-88E0-43C11C0DC5AF}" destId="{82CCB573-D854-46F7-87CB-1EA0FCCE1727}" srcOrd="3" destOrd="0" parTransId="{79ED9D38-8DCD-414B-B87C-D4BDDF38B982}" sibTransId="{9F2AD91A-A405-4C93-B66F-919A0B4253A5}"/>
    <dgm:cxn modelId="{D41D5A83-0DA5-4C42-91F4-159648BDFCEF}" type="presParOf" srcId="{81E26275-311F-439E-9A1E-FB4337A7CE4C}" destId="{3D83A011-580C-4D0D-A20A-28A2005E7576}" srcOrd="0" destOrd="0" presId="urn:microsoft.com/office/officeart/2005/8/layout/cycle3"/>
    <dgm:cxn modelId="{0C42A0C3-70DC-4AE4-8A38-1F3A526181D7}" type="presParOf" srcId="{3D83A011-580C-4D0D-A20A-28A2005E7576}" destId="{1AB28AEE-7D61-4D21-ABEE-4E569EFDFB14}" srcOrd="0" destOrd="0" presId="urn:microsoft.com/office/officeart/2005/8/layout/cycle3"/>
    <dgm:cxn modelId="{7D5A3230-F077-4783-9444-03E4BA9804B5}" type="presParOf" srcId="{3D83A011-580C-4D0D-A20A-28A2005E7576}" destId="{8A262832-28BC-4574-BD5F-57DC2AC2833B}" srcOrd="1" destOrd="0" presId="urn:microsoft.com/office/officeart/2005/8/layout/cycle3"/>
    <dgm:cxn modelId="{B118DA7B-3DBA-4691-87E3-8C1452263C0A}" type="presParOf" srcId="{3D83A011-580C-4D0D-A20A-28A2005E7576}" destId="{EEB92EC9-11CB-47EB-ADCA-791C7D6938E6}" srcOrd="2" destOrd="0" presId="urn:microsoft.com/office/officeart/2005/8/layout/cycle3"/>
    <dgm:cxn modelId="{791C452E-3106-4F25-B46C-91F1B4E234C8}" type="presParOf" srcId="{3D83A011-580C-4D0D-A20A-28A2005E7576}" destId="{7DFEBBB1-1D79-40FD-BFE6-FC9D957816A8}" srcOrd="3" destOrd="0" presId="urn:microsoft.com/office/officeart/2005/8/layout/cycle3"/>
    <dgm:cxn modelId="{822D9571-4A60-4692-B15E-66371939C144}" type="presParOf" srcId="{3D83A011-580C-4D0D-A20A-28A2005E7576}" destId="{C82A3101-9A80-4999-B3F6-A98255A904CB}" srcOrd="4" destOrd="0" presId="urn:microsoft.com/office/officeart/2005/8/layout/cycle3"/>
    <dgm:cxn modelId="{33EC23A7-EE12-45DF-9C11-DDF59F402429}" type="presParOf" srcId="{3D83A011-580C-4D0D-A20A-28A2005E7576}" destId="{D7E4562A-ABEB-4E68-95EA-D85E31A0D8D3}" srcOrd="5" destOrd="0" presId="urn:microsoft.com/office/officeart/2005/8/layout/cycle3"/>
    <dgm:cxn modelId="{CB134F1F-9CA7-4D20-836E-686EBC5671B8}" type="presParOf" srcId="{3D83A011-580C-4D0D-A20A-28A2005E7576}" destId="{62F1C94F-7FC2-495B-90CF-62145B9FFEDD}" srcOrd="6" destOrd="0" presId="urn:microsoft.com/office/officeart/2005/8/layout/cycle3"/>
    <dgm:cxn modelId="{C3BF45A5-4248-40E3-ACF5-1CDE35B159E5}" type="presParOf" srcId="{3D83A011-580C-4D0D-A20A-28A2005E7576}" destId="{53C6449D-6C2B-4231-8EDB-C624D3A450BD}" srcOrd="7" destOrd="0" presId="urn:microsoft.com/office/officeart/2005/8/layout/cycle3"/>
    <dgm:cxn modelId="{E4CFBD7F-25C6-4CA1-8030-F3B7A8FFF293}" type="presParOf" srcId="{3D83A011-580C-4D0D-A20A-28A2005E7576}" destId="{A3DAEFF7-C4F4-4F05-91E4-6FDB0F736EC2}" srcOrd="8" destOrd="0" presId="urn:microsoft.com/office/officeart/2005/8/layout/cycle3"/>
    <dgm:cxn modelId="{05C97007-E550-4151-B054-A5FE518434D5}" type="presParOf" srcId="{3D83A011-580C-4D0D-A20A-28A2005E7576}" destId="{35A402D1-80EE-4D71-8D8B-B71E593B9C02}"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990194-CD0F-4F71-9F1B-2645B60624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B12C1C-8859-4D3E-9A61-9D467DC482CA}">
      <dgm:prSet/>
      <dgm:spPr>
        <a:solidFill>
          <a:srgbClr val="C00000"/>
        </a:solidFill>
      </dgm:spPr>
      <dgm:t>
        <a:bodyPr/>
        <a:lstStyle/>
        <a:p>
          <a:r>
            <a:rPr lang="en-US" dirty="0"/>
            <a:t>DCA: $4,770,022</a:t>
          </a:r>
        </a:p>
      </dgm:t>
    </dgm:pt>
    <dgm:pt modelId="{9B3C6B28-9F22-4C28-B969-C5A2ACDC3223}" type="parTrans" cxnId="{148C6BF4-2C93-4E23-BED6-21265EC259E5}">
      <dgm:prSet/>
      <dgm:spPr/>
      <dgm:t>
        <a:bodyPr/>
        <a:lstStyle/>
        <a:p>
          <a:endParaRPr lang="en-US"/>
        </a:p>
      </dgm:t>
    </dgm:pt>
    <dgm:pt modelId="{4863DFD5-3C08-45E7-BDCA-8BA9529805BF}" type="sibTrans" cxnId="{148C6BF4-2C93-4E23-BED6-21265EC259E5}">
      <dgm:prSet/>
      <dgm:spPr/>
      <dgm:t>
        <a:bodyPr/>
        <a:lstStyle/>
        <a:p>
          <a:endParaRPr lang="en-US"/>
        </a:p>
      </dgm:t>
    </dgm:pt>
    <dgm:pt modelId="{A1961CD1-A914-4D27-8CF4-FD0A2523D4E9}">
      <dgm:prSet/>
      <dgm:spPr/>
      <dgm:t>
        <a:bodyPr/>
        <a:lstStyle/>
        <a:p>
          <a:r>
            <a:rPr lang="en-US"/>
            <a:t>Atlanta: $615,584</a:t>
          </a:r>
        </a:p>
      </dgm:t>
    </dgm:pt>
    <dgm:pt modelId="{0FB4CA7B-E190-4B24-B0F1-9D4511D72621}" type="parTrans" cxnId="{DDD15B6A-7177-4F91-ADB2-EF5F3EF99DC7}">
      <dgm:prSet/>
      <dgm:spPr/>
      <dgm:t>
        <a:bodyPr/>
        <a:lstStyle/>
        <a:p>
          <a:endParaRPr lang="en-US"/>
        </a:p>
      </dgm:t>
    </dgm:pt>
    <dgm:pt modelId="{D18F64CF-0C97-46F6-85C6-7FAC02A3C081}" type="sibTrans" cxnId="{DDD15B6A-7177-4F91-ADB2-EF5F3EF99DC7}">
      <dgm:prSet/>
      <dgm:spPr/>
      <dgm:t>
        <a:bodyPr/>
        <a:lstStyle/>
        <a:p>
          <a:endParaRPr lang="en-US"/>
        </a:p>
      </dgm:t>
    </dgm:pt>
    <dgm:pt modelId="{71ADEB8D-1782-4650-96AA-8E0991BAF3BB}">
      <dgm:prSet/>
      <dgm:spPr>
        <a:solidFill>
          <a:srgbClr val="0070C0"/>
        </a:solidFill>
      </dgm:spPr>
      <dgm:t>
        <a:bodyPr/>
        <a:lstStyle/>
        <a:p>
          <a:r>
            <a:rPr lang="en-US" dirty="0"/>
            <a:t>Augusta: $151,645</a:t>
          </a:r>
        </a:p>
      </dgm:t>
    </dgm:pt>
    <dgm:pt modelId="{8CAD39B2-D793-4132-826C-60DEB333A72C}" type="parTrans" cxnId="{E778EC72-7DE1-43A7-977D-E71DC58832B3}">
      <dgm:prSet/>
      <dgm:spPr/>
      <dgm:t>
        <a:bodyPr/>
        <a:lstStyle/>
        <a:p>
          <a:endParaRPr lang="en-US"/>
        </a:p>
      </dgm:t>
    </dgm:pt>
    <dgm:pt modelId="{0D749D52-8E69-4C47-AAF5-95A064673DBD}" type="sibTrans" cxnId="{E778EC72-7DE1-43A7-977D-E71DC58832B3}">
      <dgm:prSet/>
      <dgm:spPr/>
      <dgm:t>
        <a:bodyPr/>
        <a:lstStyle/>
        <a:p>
          <a:endParaRPr lang="en-US"/>
        </a:p>
      </dgm:t>
    </dgm:pt>
    <dgm:pt modelId="{87D0D5BE-94CE-4160-B02A-E82DBCBF1BE1}">
      <dgm:prSet/>
      <dgm:spPr>
        <a:solidFill>
          <a:schemeClr val="accent6"/>
        </a:solidFill>
      </dgm:spPr>
      <dgm:t>
        <a:bodyPr/>
        <a:lstStyle/>
        <a:p>
          <a:r>
            <a:rPr lang="en-US"/>
            <a:t>Clayton: $208,774</a:t>
          </a:r>
        </a:p>
      </dgm:t>
    </dgm:pt>
    <dgm:pt modelId="{2264F54D-BB90-4B4D-9B86-933EDB043989}" type="parTrans" cxnId="{900C3213-C395-4F4C-841C-FB6797003D3D}">
      <dgm:prSet/>
      <dgm:spPr/>
      <dgm:t>
        <a:bodyPr/>
        <a:lstStyle/>
        <a:p>
          <a:endParaRPr lang="en-US"/>
        </a:p>
      </dgm:t>
    </dgm:pt>
    <dgm:pt modelId="{47E40B26-57AD-4767-B4F3-5E774E5CD166}" type="sibTrans" cxnId="{900C3213-C395-4F4C-841C-FB6797003D3D}">
      <dgm:prSet/>
      <dgm:spPr/>
      <dgm:t>
        <a:bodyPr/>
        <a:lstStyle/>
        <a:p>
          <a:endParaRPr lang="en-US"/>
        </a:p>
      </dgm:t>
    </dgm:pt>
    <dgm:pt modelId="{5CEEE9D5-26B4-4D69-8EC0-E176E60F4D85}">
      <dgm:prSet/>
      <dgm:spPr>
        <a:solidFill>
          <a:srgbClr val="7030A0"/>
        </a:solidFill>
      </dgm:spPr>
      <dgm:t>
        <a:bodyPr/>
        <a:lstStyle/>
        <a:p>
          <a:r>
            <a:rPr lang="en-US" dirty="0"/>
            <a:t>Cobb: $277,436</a:t>
          </a:r>
        </a:p>
      </dgm:t>
    </dgm:pt>
    <dgm:pt modelId="{F82E86A3-1C1A-48DE-973E-8237D5F74121}" type="parTrans" cxnId="{FF32F266-2D99-4EB4-A136-3F767D9B6564}">
      <dgm:prSet/>
      <dgm:spPr/>
      <dgm:t>
        <a:bodyPr/>
        <a:lstStyle/>
        <a:p>
          <a:endParaRPr lang="en-US"/>
        </a:p>
      </dgm:t>
    </dgm:pt>
    <dgm:pt modelId="{D4C50353-48FC-4ACD-8710-A7B910DA8011}" type="sibTrans" cxnId="{FF32F266-2D99-4EB4-A136-3F767D9B6564}">
      <dgm:prSet/>
      <dgm:spPr/>
      <dgm:t>
        <a:bodyPr/>
        <a:lstStyle/>
        <a:p>
          <a:endParaRPr lang="en-US"/>
        </a:p>
      </dgm:t>
    </dgm:pt>
    <dgm:pt modelId="{A6B9D347-992F-4A2F-9757-EE3678675087}">
      <dgm:prSet/>
      <dgm:spPr>
        <a:solidFill>
          <a:srgbClr val="00B050"/>
        </a:solidFill>
      </dgm:spPr>
      <dgm:t>
        <a:bodyPr/>
        <a:lstStyle/>
        <a:p>
          <a:r>
            <a:rPr lang="en-US" dirty="0"/>
            <a:t>DeKalb: $394,840</a:t>
          </a:r>
        </a:p>
      </dgm:t>
    </dgm:pt>
    <dgm:pt modelId="{99195FE2-6786-4670-82A7-39498C3A7642}" type="parTrans" cxnId="{ED92B651-E174-4C56-8230-F4209B03AC86}">
      <dgm:prSet/>
      <dgm:spPr/>
      <dgm:t>
        <a:bodyPr/>
        <a:lstStyle/>
        <a:p>
          <a:endParaRPr lang="en-US"/>
        </a:p>
      </dgm:t>
    </dgm:pt>
    <dgm:pt modelId="{2911E0E1-7EAF-4CB7-AABD-A16B614455DB}" type="sibTrans" cxnId="{ED92B651-E174-4C56-8230-F4209B03AC86}">
      <dgm:prSet/>
      <dgm:spPr/>
      <dgm:t>
        <a:bodyPr/>
        <a:lstStyle/>
        <a:p>
          <a:endParaRPr lang="en-US"/>
        </a:p>
      </dgm:t>
    </dgm:pt>
    <dgm:pt modelId="{2B85A146-BEB2-4EE6-A979-24035FE89D85}">
      <dgm:prSet/>
      <dgm:spPr>
        <a:solidFill>
          <a:srgbClr val="C34F43"/>
        </a:solidFill>
      </dgm:spPr>
      <dgm:t>
        <a:bodyPr/>
        <a:lstStyle/>
        <a:p>
          <a:r>
            <a:rPr lang="en-US" dirty="0"/>
            <a:t>Gwinnett: $460,622</a:t>
          </a:r>
        </a:p>
      </dgm:t>
    </dgm:pt>
    <dgm:pt modelId="{BB35A855-8DAC-40CF-809D-74072E6B4415}" type="parTrans" cxnId="{3BB5C119-92C0-437A-8D1D-4C474893DC34}">
      <dgm:prSet/>
      <dgm:spPr/>
      <dgm:t>
        <a:bodyPr/>
        <a:lstStyle/>
        <a:p>
          <a:endParaRPr lang="en-US"/>
        </a:p>
      </dgm:t>
    </dgm:pt>
    <dgm:pt modelId="{1E7D27F9-8277-42DC-8D74-524D49E6DB2D}" type="sibTrans" cxnId="{3BB5C119-92C0-437A-8D1D-4C474893DC34}">
      <dgm:prSet/>
      <dgm:spPr/>
      <dgm:t>
        <a:bodyPr/>
        <a:lstStyle/>
        <a:p>
          <a:endParaRPr lang="en-US"/>
        </a:p>
      </dgm:t>
    </dgm:pt>
    <dgm:pt modelId="{C6E8217E-E2DB-40EE-A2D3-AF234DC8A7C6}">
      <dgm:prSet/>
      <dgm:spPr>
        <a:solidFill>
          <a:schemeClr val="tx1">
            <a:lumMod val="65000"/>
            <a:lumOff val="35000"/>
          </a:schemeClr>
        </a:solidFill>
      </dgm:spPr>
      <dgm:t>
        <a:bodyPr/>
        <a:lstStyle/>
        <a:p>
          <a:r>
            <a:rPr lang="en-US" dirty="0"/>
            <a:t>Macon: $159,452</a:t>
          </a:r>
        </a:p>
      </dgm:t>
    </dgm:pt>
    <dgm:pt modelId="{23857C09-3FD5-47C7-8777-A396D60D2722}" type="parTrans" cxnId="{D7D540EB-821A-40EF-BF89-D8F964A6CFB9}">
      <dgm:prSet/>
      <dgm:spPr/>
      <dgm:t>
        <a:bodyPr/>
        <a:lstStyle/>
        <a:p>
          <a:endParaRPr lang="en-US"/>
        </a:p>
      </dgm:t>
    </dgm:pt>
    <dgm:pt modelId="{66B36508-821B-4109-BA5C-16A031352629}" type="sibTrans" cxnId="{D7D540EB-821A-40EF-BF89-D8F964A6CFB9}">
      <dgm:prSet/>
      <dgm:spPr/>
      <dgm:t>
        <a:bodyPr/>
        <a:lstStyle/>
        <a:p>
          <a:endParaRPr lang="en-US"/>
        </a:p>
      </dgm:t>
    </dgm:pt>
    <dgm:pt modelId="{54F8FF18-A9D3-45B4-B008-9F8DB1031A1A}">
      <dgm:prSet/>
      <dgm:spPr>
        <a:solidFill>
          <a:srgbClr val="FB830B"/>
        </a:solidFill>
      </dgm:spPr>
      <dgm:t>
        <a:bodyPr/>
        <a:lstStyle/>
        <a:p>
          <a:r>
            <a:rPr lang="en-US" dirty="0"/>
            <a:t>Savannah: $194,935</a:t>
          </a:r>
        </a:p>
      </dgm:t>
    </dgm:pt>
    <dgm:pt modelId="{7805D384-FFA7-4AB7-B795-9F57682882A9}" type="parTrans" cxnId="{7B38F2CA-AEEF-485E-A00F-D75EA387023B}">
      <dgm:prSet/>
      <dgm:spPr/>
      <dgm:t>
        <a:bodyPr/>
        <a:lstStyle/>
        <a:p>
          <a:endParaRPr lang="en-US"/>
        </a:p>
      </dgm:t>
    </dgm:pt>
    <dgm:pt modelId="{056AC053-BA90-41A4-B09D-F38996633F8B}" type="sibTrans" cxnId="{7B38F2CA-AEEF-485E-A00F-D75EA387023B}">
      <dgm:prSet/>
      <dgm:spPr/>
      <dgm:t>
        <a:bodyPr/>
        <a:lstStyle/>
        <a:p>
          <a:endParaRPr lang="en-US"/>
        </a:p>
      </dgm:t>
    </dgm:pt>
    <dgm:pt modelId="{5D32218A-32A2-4ABF-9E7A-850A7FBDFFD9}" type="pres">
      <dgm:prSet presAssocID="{20990194-CD0F-4F71-9F1B-2645B6062419}" presName="diagram" presStyleCnt="0">
        <dgm:presLayoutVars>
          <dgm:dir/>
          <dgm:resizeHandles val="exact"/>
        </dgm:presLayoutVars>
      </dgm:prSet>
      <dgm:spPr/>
    </dgm:pt>
    <dgm:pt modelId="{F0FE58BA-7BC7-4F96-8A8D-5F4B4BBCA0C7}" type="pres">
      <dgm:prSet presAssocID="{F0B12C1C-8859-4D3E-9A61-9D467DC482CA}" presName="node" presStyleLbl="node1" presStyleIdx="0" presStyleCnt="9">
        <dgm:presLayoutVars>
          <dgm:bulletEnabled val="1"/>
        </dgm:presLayoutVars>
      </dgm:prSet>
      <dgm:spPr/>
    </dgm:pt>
    <dgm:pt modelId="{C42C1AD5-470C-468C-BDA6-9E3D095002AE}" type="pres">
      <dgm:prSet presAssocID="{4863DFD5-3C08-45E7-BDCA-8BA9529805BF}" presName="sibTrans" presStyleCnt="0"/>
      <dgm:spPr/>
    </dgm:pt>
    <dgm:pt modelId="{A301D28D-63B9-4961-A4F8-E8FA1B9040A2}" type="pres">
      <dgm:prSet presAssocID="{A1961CD1-A914-4D27-8CF4-FD0A2523D4E9}" presName="node" presStyleLbl="node1" presStyleIdx="1" presStyleCnt="9">
        <dgm:presLayoutVars>
          <dgm:bulletEnabled val="1"/>
        </dgm:presLayoutVars>
      </dgm:prSet>
      <dgm:spPr/>
    </dgm:pt>
    <dgm:pt modelId="{032C362A-88D0-4468-8654-1D3C46454512}" type="pres">
      <dgm:prSet presAssocID="{D18F64CF-0C97-46F6-85C6-7FAC02A3C081}" presName="sibTrans" presStyleCnt="0"/>
      <dgm:spPr/>
    </dgm:pt>
    <dgm:pt modelId="{63BD9392-14B1-4453-9CA6-E921365F8DB2}" type="pres">
      <dgm:prSet presAssocID="{71ADEB8D-1782-4650-96AA-8E0991BAF3BB}" presName="node" presStyleLbl="node1" presStyleIdx="2" presStyleCnt="9">
        <dgm:presLayoutVars>
          <dgm:bulletEnabled val="1"/>
        </dgm:presLayoutVars>
      </dgm:prSet>
      <dgm:spPr/>
    </dgm:pt>
    <dgm:pt modelId="{F49DBC8E-70F1-4149-AE2A-56571BB38CAD}" type="pres">
      <dgm:prSet presAssocID="{0D749D52-8E69-4C47-AAF5-95A064673DBD}" presName="sibTrans" presStyleCnt="0"/>
      <dgm:spPr/>
    </dgm:pt>
    <dgm:pt modelId="{2E3CC7C0-3282-41DF-ACB1-15A988E216A4}" type="pres">
      <dgm:prSet presAssocID="{87D0D5BE-94CE-4160-B02A-E82DBCBF1BE1}" presName="node" presStyleLbl="node1" presStyleIdx="3" presStyleCnt="9">
        <dgm:presLayoutVars>
          <dgm:bulletEnabled val="1"/>
        </dgm:presLayoutVars>
      </dgm:prSet>
      <dgm:spPr/>
    </dgm:pt>
    <dgm:pt modelId="{DC0E1740-635F-453E-A68D-1C48A14097B6}" type="pres">
      <dgm:prSet presAssocID="{47E40B26-57AD-4767-B4F3-5E774E5CD166}" presName="sibTrans" presStyleCnt="0"/>
      <dgm:spPr/>
    </dgm:pt>
    <dgm:pt modelId="{D560112A-1B50-45B1-88FF-4D42ACAC0398}" type="pres">
      <dgm:prSet presAssocID="{5CEEE9D5-26B4-4D69-8EC0-E176E60F4D85}" presName="node" presStyleLbl="node1" presStyleIdx="4" presStyleCnt="9">
        <dgm:presLayoutVars>
          <dgm:bulletEnabled val="1"/>
        </dgm:presLayoutVars>
      </dgm:prSet>
      <dgm:spPr/>
    </dgm:pt>
    <dgm:pt modelId="{0A35DE3D-94D6-4269-8686-BA6A0F0D5BDB}" type="pres">
      <dgm:prSet presAssocID="{D4C50353-48FC-4ACD-8710-A7B910DA8011}" presName="sibTrans" presStyleCnt="0"/>
      <dgm:spPr/>
    </dgm:pt>
    <dgm:pt modelId="{80ED7086-9316-4164-A4DD-777608F81BB2}" type="pres">
      <dgm:prSet presAssocID="{A6B9D347-992F-4A2F-9757-EE3678675087}" presName="node" presStyleLbl="node1" presStyleIdx="5" presStyleCnt="9">
        <dgm:presLayoutVars>
          <dgm:bulletEnabled val="1"/>
        </dgm:presLayoutVars>
      </dgm:prSet>
      <dgm:spPr/>
    </dgm:pt>
    <dgm:pt modelId="{32A70C29-C682-415B-9742-F387805E5D95}" type="pres">
      <dgm:prSet presAssocID="{2911E0E1-7EAF-4CB7-AABD-A16B614455DB}" presName="sibTrans" presStyleCnt="0"/>
      <dgm:spPr/>
    </dgm:pt>
    <dgm:pt modelId="{239D2970-40AE-4C83-A1C8-A51E624F9396}" type="pres">
      <dgm:prSet presAssocID="{2B85A146-BEB2-4EE6-A979-24035FE89D85}" presName="node" presStyleLbl="node1" presStyleIdx="6" presStyleCnt="9">
        <dgm:presLayoutVars>
          <dgm:bulletEnabled val="1"/>
        </dgm:presLayoutVars>
      </dgm:prSet>
      <dgm:spPr/>
    </dgm:pt>
    <dgm:pt modelId="{2B210AC6-92E8-4C3C-83AA-221BE81A5AE5}" type="pres">
      <dgm:prSet presAssocID="{1E7D27F9-8277-42DC-8D74-524D49E6DB2D}" presName="sibTrans" presStyleCnt="0"/>
      <dgm:spPr/>
    </dgm:pt>
    <dgm:pt modelId="{028E017C-02DD-49D4-BBC3-E3158CCA9EA9}" type="pres">
      <dgm:prSet presAssocID="{C6E8217E-E2DB-40EE-A2D3-AF234DC8A7C6}" presName="node" presStyleLbl="node1" presStyleIdx="7" presStyleCnt="9">
        <dgm:presLayoutVars>
          <dgm:bulletEnabled val="1"/>
        </dgm:presLayoutVars>
      </dgm:prSet>
      <dgm:spPr/>
    </dgm:pt>
    <dgm:pt modelId="{C453FD1A-4FF4-4918-8F9F-572BC8AE5DA6}" type="pres">
      <dgm:prSet presAssocID="{66B36508-821B-4109-BA5C-16A031352629}" presName="sibTrans" presStyleCnt="0"/>
      <dgm:spPr/>
    </dgm:pt>
    <dgm:pt modelId="{8D26ED6F-0742-4905-8CA8-848EF6AADCD7}" type="pres">
      <dgm:prSet presAssocID="{54F8FF18-A9D3-45B4-B008-9F8DB1031A1A}" presName="node" presStyleLbl="node1" presStyleIdx="8" presStyleCnt="9">
        <dgm:presLayoutVars>
          <dgm:bulletEnabled val="1"/>
        </dgm:presLayoutVars>
      </dgm:prSet>
      <dgm:spPr/>
    </dgm:pt>
  </dgm:ptLst>
  <dgm:cxnLst>
    <dgm:cxn modelId="{900C3213-C395-4F4C-841C-FB6797003D3D}" srcId="{20990194-CD0F-4F71-9F1B-2645B6062419}" destId="{87D0D5BE-94CE-4160-B02A-E82DBCBF1BE1}" srcOrd="3" destOrd="0" parTransId="{2264F54D-BB90-4B4D-9B86-933EDB043989}" sibTransId="{47E40B26-57AD-4767-B4F3-5E774E5CD166}"/>
    <dgm:cxn modelId="{DAE35315-F50C-486D-9F8A-2572D0C64DF9}" type="presOf" srcId="{54F8FF18-A9D3-45B4-B008-9F8DB1031A1A}" destId="{8D26ED6F-0742-4905-8CA8-848EF6AADCD7}" srcOrd="0" destOrd="0" presId="urn:microsoft.com/office/officeart/2005/8/layout/default"/>
    <dgm:cxn modelId="{1F516D16-4696-43FA-B4E4-AB0DD8467F78}" type="presOf" srcId="{71ADEB8D-1782-4650-96AA-8E0991BAF3BB}" destId="{63BD9392-14B1-4453-9CA6-E921365F8DB2}" srcOrd="0" destOrd="0" presId="urn:microsoft.com/office/officeart/2005/8/layout/default"/>
    <dgm:cxn modelId="{3BB5C119-92C0-437A-8D1D-4C474893DC34}" srcId="{20990194-CD0F-4F71-9F1B-2645B6062419}" destId="{2B85A146-BEB2-4EE6-A979-24035FE89D85}" srcOrd="6" destOrd="0" parTransId="{BB35A855-8DAC-40CF-809D-74072E6B4415}" sibTransId="{1E7D27F9-8277-42DC-8D74-524D49E6DB2D}"/>
    <dgm:cxn modelId="{B52DAB1B-2D43-46B4-AEB8-68ED12F76F7B}" type="presOf" srcId="{20990194-CD0F-4F71-9F1B-2645B6062419}" destId="{5D32218A-32A2-4ABF-9E7A-850A7FBDFFD9}" srcOrd="0" destOrd="0" presId="urn:microsoft.com/office/officeart/2005/8/layout/default"/>
    <dgm:cxn modelId="{3FABC81F-9E6B-4A47-ABA9-AD01D788A789}" type="presOf" srcId="{C6E8217E-E2DB-40EE-A2D3-AF234DC8A7C6}" destId="{028E017C-02DD-49D4-BBC3-E3158CCA9EA9}" srcOrd="0" destOrd="0" presId="urn:microsoft.com/office/officeart/2005/8/layout/default"/>
    <dgm:cxn modelId="{DB8D2A3E-4C74-406E-85EF-6E33B4F845F3}" type="presOf" srcId="{5CEEE9D5-26B4-4D69-8EC0-E176E60F4D85}" destId="{D560112A-1B50-45B1-88FF-4D42ACAC0398}" srcOrd="0" destOrd="0" presId="urn:microsoft.com/office/officeart/2005/8/layout/default"/>
    <dgm:cxn modelId="{56B29F62-7886-4BB1-B02A-9E9EB3F963B5}" type="presOf" srcId="{2B85A146-BEB2-4EE6-A979-24035FE89D85}" destId="{239D2970-40AE-4C83-A1C8-A51E624F9396}" srcOrd="0" destOrd="0" presId="urn:microsoft.com/office/officeart/2005/8/layout/default"/>
    <dgm:cxn modelId="{FF32F266-2D99-4EB4-A136-3F767D9B6564}" srcId="{20990194-CD0F-4F71-9F1B-2645B6062419}" destId="{5CEEE9D5-26B4-4D69-8EC0-E176E60F4D85}" srcOrd="4" destOrd="0" parTransId="{F82E86A3-1C1A-48DE-973E-8237D5F74121}" sibTransId="{D4C50353-48FC-4ACD-8710-A7B910DA8011}"/>
    <dgm:cxn modelId="{D161A547-37A7-4D59-AF56-3FF8844CCC37}" type="presOf" srcId="{A1961CD1-A914-4D27-8CF4-FD0A2523D4E9}" destId="{A301D28D-63B9-4961-A4F8-E8FA1B9040A2}" srcOrd="0" destOrd="0" presId="urn:microsoft.com/office/officeart/2005/8/layout/default"/>
    <dgm:cxn modelId="{DDD15B6A-7177-4F91-ADB2-EF5F3EF99DC7}" srcId="{20990194-CD0F-4F71-9F1B-2645B6062419}" destId="{A1961CD1-A914-4D27-8CF4-FD0A2523D4E9}" srcOrd="1" destOrd="0" parTransId="{0FB4CA7B-E190-4B24-B0F1-9D4511D72621}" sibTransId="{D18F64CF-0C97-46F6-85C6-7FAC02A3C081}"/>
    <dgm:cxn modelId="{ED92B651-E174-4C56-8230-F4209B03AC86}" srcId="{20990194-CD0F-4F71-9F1B-2645B6062419}" destId="{A6B9D347-992F-4A2F-9757-EE3678675087}" srcOrd="5" destOrd="0" parTransId="{99195FE2-6786-4670-82A7-39498C3A7642}" sibTransId="{2911E0E1-7EAF-4CB7-AABD-A16B614455DB}"/>
    <dgm:cxn modelId="{E778EC72-7DE1-43A7-977D-E71DC58832B3}" srcId="{20990194-CD0F-4F71-9F1B-2645B6062419}" destId="{71ADEB8D-1782-4650-96AA-8E0991BAF3BB}" srcOrd="2" destOrd="0" parTransId="{8CAD39B2-D793-4132-826C-60DEB333A72C}" sibTransId="{0D749D52-8E69-4C47-AAF5-95A064673DBD}"/>
    <dgm:cxn modelId="{7CAAA585-49FD-4815-AF1E-5281028B7290}" type="presOf" srcId="{A6B9D347-992F-4A2F-9757-EE3678675087}" destId="{80ED7086-9316-4164-A4DD-777608F81BB2}" srcOrd="0" destOrd="0" presId="urn:microsoft.com/office/officeart/2005/8/layout/default"/>
    <dgm:cxn modelId="{0564DFA2-E0B3-4134-B197-315A28407A49}" type="presOf" srcId="{F0B12C1C-8859-4D3E-9A61-9D467DC482CA}" destId="{F0FE58BA-7BC7-4F96-8A8D-5F4B4BBCA0C7}" srcOrd="0" destOrd="0" presId="urn:microsoft.com/office/officeart/2005/8/layout/default"/>
    <dgm:cxn modelId="{7B38F2CA-AEEF-485E-A00F-D75EA387023B}" srcId="{20990194-CD0F-4F71-9F1B-2645B6062419}" destId="{54F8FF18-A9D3-45B4-B008-9F8DB1031A1A}" srcOrd="8" destOrd="0" parTransId="{7805D384-FFA7-4AB7-B795-9F57682882A9}" sibTransId="{056AC053-BA90-41A4-B09D-F38996633F8B}"/>
    <dgm:cxn modelId="{271572CD-A496-4DA0-B69E-2E1D47845B04}" type="presOf" srcId="{87D0D5BE-94CE-4160-B02A-E82DBCBF1BE1}" destId="{2E3CC7C0-3282-41DF-ACB1-15A988E216A4}" srcOrd="0" destOrd="0" presId="urn:microsoft.com/office/officeart/2005/8/layout/default"/>
    <dgm:cxn modelId="{D7D540EB-821A-40EF-BF89-D8F964A6CFB9}" srcId="{20990194-CD0F-4F71-9F1B-2645B6062419}" destId="{C6E8217E-E2DB-40EE-A2D3-AF234DC8A7C6}" srcOrd="7" destOrd="0" parTransId="{23857C09-3FD5-47C7-8777-A396D60D2722}" sibTransId="{66B36508-821B-4109-BA5C-16A031352629}"/>
    <dgm:cxn modelId="{148C6BF4-2C93-4E23-BED6-21265EC259E5}" srcId="{20990194-CD0F-4F71-9F1B-2645B6062419}" destId="{F0B12C1C-8859-4D3E-9A61-9D467DC482CA}" srcOrd="0" destOrd="0" parTransId="{9B3C6B28-9F22-4C28-B969-C5A2ACDC3223}" sibTransId="{4863DFD5-3C08-45E7-BDCA-8BA9529805BF}"/>
    <dgm:cxn modelId="{E7BA0DFB-B9C8-41B2-AEE5-DE7971AF0658}" type="presParOf" srcId="{5D32218A-32A2-4ABF-9E7A-850A7FBDFFD9}" destId="{F0FE58BA-7BC7-4F96-8A8D-5F4B4BBCA0C7}" srcOrd="0" destOrd="0" presId="urn:microsoft.com/office/officeart/2005/8/layout/default"/>
    <dgm:cxn modelId="{E729F4C4-9968-4208-9AF1-30BADDB30A23}" type="presParOf" srcId="{5D32218A-32A2-4ABF-9E7A-850A7FBDFFD9}" destId="{C42C1AD5-470C-468C-BDA6-9E3D095002AE}" srcOrd="1" destOrd="0" presId="urn:microsoft.com/office/officeart/2005/8/layout/default"/>
    <dgm:cxn modelId="{84C75682-5F70-43B3-9682-D612BAF806CD}" type="presParOf" srcId="{5D32218A-32A2-4ABF-9E7A-850A7FBDFFD9}" destId="{A301D28D-63B9-4961-A4F8-E8FA1B9040A2}" srcOrd="2" destOrd="0" presId="urn:microsoft.com/office/officeart/2005/8/layout/default"/>
    <dgm:cxn modelId="{2EDA8675-3183-41C0-9049-937594BF8EE6}" type="presParOf" srcId="{5D32218A-32A2-4ABF-9E7A-850A7FBDFFD9}" destId="{032C362A-88D0-4468-8654-1D3C46454512}" srcOrd="3" destOrd="0" presId="urn:microsoft.com/office/officeart/2005/8/layout/default"/>
    <dgm:cxn modelId="{60204348-44F2-485A-A8E9-5FB834BEA94B}" type="presParOf" srcId="{5D32218A-32A2-4ABF-9E7A-850A7FBDFFD9}" destId="{63BD9392-14B1-4453-9CA6-E921365F8DB2}" srcOrd="4" destOrd="0" presId="urn:microsoft.com/office/officeart/2005/8/layout/default"/>
    <dgm:cxn modelId="{99BFE1DE-2F46-4685-B0E4-265A46224059}" type="presParOf" srcId="{5D32218A-32A2-4ABF-9E7A-850A7FBDFFD9}" destId="{F49DBC8E-70F1-4149-AE2A-56571BB38CAD}" srcOrd="5" destOrd="0" presId="urn:microsoft.com/office/officeart/2005/8/layout/default"/>
    <dgm:cxn modelId="{B1581513-F8C3-4DE0-9847-32092F1CF3CB}" type="presParOf" srcId="{5D32218A-32A2-4ABF-9E7A-850A7FBDFFD9}" destId="{2E3CC7C0-3282-41DF-ACB1-15A988E216A4}" srcOrd="6" destOrd="0" presId="urn:microsoft.com/office/officeart/2005/8/layout/default"/>
    <dgm:cxn modelId="{EAEA1FFC-67E4-4AC2-B4D0-BA6EBD1399B8}" type="presParOf" srcId="{5D32218A-32A2-4ABF-9E7A-850A7FBDFFD9}" destId="{DC0E1740-635F-453E-A68D-1C48A14097B6}" srcOrd="7" destOrd="0" presId="urn:microsoft.com/office/officeart/2005/8/layout/default"/>
    <dgm:cxn modelId="{5A2B7622-415C-4BD9-BDAC-42DEE89641A6}" type="presParOf" srcId="{5D32218A-32A2-4ABF-9E7A-850A7FBDFFD9}" destId="{D560112A-1B50-45B1-88FF-4D42ACAC0398}" srcOrd="8" destOrd="0" presId="urn:microsoft.com/office/officeart/2005/8/layout/default"/>
    <dgm:cxn modelId="{0F363E2D-B825-45F7-A32B-0023BDA99751}" type="presParOf" srcId="{5D32218A-32A2-4ABF-9E7A-850A7FBDFFD9}" destId="{0A35DE3D-94D6-4269-8686-BA6A0F0D5BDB}" srcOrd="9" destOrd="0" presId="urn:microsoft.com/office/officeart/2005/8/layout/default"/>
    <dgm:cxn modelId="{6C88C28F-2699-4A7C-A7F4-4CE02429BFFD}" type="presParOf" srcId="{5D32218A-32A2-4ABF-9E7A-850A7FBDFFD9}" destId="{80ED7086-9316-4164-A4DD-777608F81BB2}" srcOrd="10" destOrd="0" presId="urn:microsoft.com/office/officeart/2005/8/layout/default"/>
    <dgm:cxn modelId="{E29D9499-6DD6-4F39-ABF5-2D3CD89F9A8D}" type="presParOf" srcId="{5D32218A-32A2-4ABF-9E7A-850A7FBDFFD9}" destId="{32A70C29-C682-415B-9742-F387805E5D95}" srcOrd="11" destOrd="0" presId="urn:microsoft.com/office/officeart/2005/8/layout/default"/>
    <dgm:cxn modelId="{7D888E7F-AFD4-4BB5-BF8E-018C97D11DA9}" type="presParOf" srcId="{5D32218A-32A2-4ABF-9E7A-850A7FBDFFD9}" destId="{239D2970-40AE-4C83-A1C8-A51E624F9396}" srcOrd="12" destOrd="0" presId="urn:microsoft.com/office/officeart/2005/8/layout/default"/>
    <dgm:cxn modelId="{3DA5C72D-EE76-45AC-A72C-22EDA8E6AB13}" type="presParOf" srcId="{5D32218A-32A2-4ABF-9E7A-850A7FBDFFD9}" destId="{2B210AC6-92E8-4C3C-83AA-221BE81A5AE5}" srcOrd="13" destOrd="0" presId="urn:microsoft.com/office/officeart/2005/8/layout/default"/>
    <dgm:cxn modelId="{8FFB4E14-6A7C-44DD-9AF8-60F4BEF0FF20}" type="presParOf" srcId="{5D32218A-32A2-4ABF-9E7A-850A7FBDFFD9}" destId="{028E017C-02DD-49D4-BBC3-E3158CCA9EA9}" srcOrd="14" destOrd="0" presId="urn:microsoft.com/office/officeart/2005/8/layout/default"/>
    <dgm:cxn modelId="{BA0D7F56-ED81-483E-B41B-81585F01E866}" type="presParOf" srcId="{5D32218A-32A2-4ABF-9E7A-850A7FBDFFD9}" destId="{C453FD1A-4FF4-4918-8F9F-572BC8AE5DA6}" srcOrd="15" destOrd="0" presId="urn:microsoft.com/office/officeart/2005/8/layout/default"/>
    <dgm:cxn modelId="{1F9C08EF-AF8E-4A05-9055-131162ED7C54}" type="presParOf" srcId="{5D32218A-32A2-4ABF-9E7A-850A7FBDFFD9}" destId="{8D26ED6F-0742-4905-8CA8-848EF6AADCD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5CB739-2FE6-4D26-BDF3-77530A060B6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6636D0B-DDF5-4D4A-A4C8-0110DC901076}">
      <dgm:prSet custT="1"/>
      <dgm:spPr/>
      <dgm:t>
        <a:bodyPr/>
        <a:lstStyle/>
        <a:p>
          <a:pPr>
            <a:lnSpc>
              <a:spcPct val="100000"/>
            </a:lnSpc>
          </a:pPr>
          <a:r>
            <a:rPr lang="en-US" sz="1600"/>
            <a:t>Applications opened on Monday,</a:t>
          </a:r>
        </a:p>
        <a:p>
          <a:pPr>
            <a:lnSpc>
              <a:spcPct val="100000"/>
            </a:lnSpc>
          </a:pPr>
          <a:r>
            <a:rPr lang="en-US" sz="1600"/>
            <a:t>April 8, 2024</a:t>
          </a:r>
          <a:endParaRPr lang="en-US" sz="1600" dirty="0"/>
        </a:p>
      </dgm:t>
    </dgm:pt>
    <dgm:pt modelId="{DB20F402-36E6-4589-94BF-B655312D0246}" type="parTrans" cxnId="{8D53A04D-D3F2-42DC-B657-F28660D8E71D}">
      <dgm:prSet/>
      <dgm:spPr/>
      <dgm:t>
        <a:bodyPr/>
        <a:lstStyle/>
        <a:p>
          <a:endParaRPr lang="en-US"/>
        </a:p>
      </dgm:t>
    </dgm:pt>
    <dgm:pt modelId="{F775883F-F3AC-4612-85FB-75583C4250FE}" type="sibTrans" cxnId="{8D53A04D-D3F2-42DC-B657-F28660D8E71D}">
      <dgm:prSet/>
      <dgm:spPr/>
      <dgm:t>
        <a:bodyPr/>
        <a:lstStyle/>
        <a:p>
          <a:pPr>
            <a:lnSpc>
              <a:spcPct val="100000"/>
            </a:lnSpc>
          </a:pPr>
          <a:endParaRPr lang="en-US"/>
        </a:p>
      </dgm:t>
    </dgm:pt>
    <dgm:pt modelId="{F72C2A1E-19AD-457C-BFEB-DCE8AF756B99}">
      <dgm:prSet/>
      <dgm:spPr/>
      <dgm:t>
        <a:bodyPr/>
        <a:lstStyle/>
        <a:p>
          <a:pPr>
            <a:lnSpc>
              <a:spcPct val="100000"/>
            </a:lnSpc>
          </a:pPr>
          <a:r>
            <a:rPr lang="en-US"/>
            <a:t>Conducting four Q &amp; A webinars for applicants</a:t>
          </a:r>
          <a:endParaRPr lang="en-US" dirty="0"/>
        </a:p>
      </dgm:t>
    </dgm:pt>
    <dgm:pt modelId="{B89B75CA-D105-4263-9934-9222A1AF7ACC}" type="parTrans" cxnId="{F11C8769-95FE-418C-804E-AFD10CC10277}">
      <dgm:prSet/>
      <dgm:spPr/>
      <dgm:t>
        <a:bodyPr/>
        <a:lstStyle/>
        <a:p>
          <a:endParaRPr lang="en-US"/>
        </a:p>
      </dgm:t>
    </dgm:pt>
    <dgm:pt modelId="{61602E0E-907C-416A-9E28-F09F5C561963}" type="sibTrans" cxnId="{F11C8769-95FE-418C-804E-AFD10CC10277}">
      <dgm:prSet/>
      <dgm:spPr/>
      <dgm:t>
        <a:bodyPr/>
        <a:lstStyle/>
        <a:p>
          <a:pPr>
            <a:lnSpc>
              <a:spcPct val="100000"/>
            </a:lnSpc>
          </a:pPr>
          <a:endParaRPr lang="en-US"/>
        </a:p>
      </dgm:t>
    </dgm:pt>
    <dgm:pt modelId="{BB2A05E9-4D3E-4233-90F9-640372D5E820}">
      <dgm:prSet/>
      <dgm:spPr/>
      <dgm:t>
        <a:bodyPr/>
        <a:lstStyle/>
        <a:p>
          <a:pPr>
            <a:lnSpc>
              <a:spcPct val="100000"/>
            </a:lnSpc>
          </a:pPr>
          <a:r>
            <a:rPr lang="en-US"/>
            <a:t>Applications close on Friday, May 3, 2024, at 2:00 pm</a:t>
          </a:r>
          <a:endParaRPr lang="en-US" dirty="0"/>
        </a:p>
      </dgm:t>
    </dgm:pt>
    <dgm:pt modelId="{2DA1C0F3-EF52-490C-A963-7CB4F53B983F}" type="parTrans" cxnId="{AFCB057C-6FCA-44B5-8089-8D8F72A99E16}">
      <dgm:prSet/>
      <dgm:spPr/>
      <dgm:t>
        <a:bodyPr/>
        <a:lstStyle/>
        <a:p>
          <a:endParaRPr lang="en-US"/>
        </a:p>
      </dgm:t>
    </dgm:pt>
    <dgm:pt modelId="{B842E737-4969-4215-9B38-C1BE33B1A53C}" type="sibTrans" cxnId="{AFCB057C-6FCA-44B5-8089-8D8F72A99E16}">
      <dgm:prSet/>
      <dgm:spPr/>
      <dgm:t>
        <a:bodyPr/>
        <a:lstStyle/>
        <a:p>
          <a:pPr>
            <a:lnSpc>
              <a:spcPct val="100000"/>
            </a:lnSpc>
          </a:pPr>
          <a:endParaRPr lang="en-US"/>
        </a:p>
      </dgm:t>
    </dgm:pt>
    <dgm:pt modelId="{3BD8CAEB-8DED-4597-AF5C-849F99615B6D}">
      <dgm:prSet/>
      <dgm:spPr/>
      <dgm:t>
        <a:bodyPr/>
        <a:lstStyle/>
        <a:p>
          <a:pPr>
            <a:lnSpc>
              <a:spcPct val="100000"/>
            </a:lnSpc>
          </a:pPr>
          <a:r>
            <a:rPr lang="en-US"/>
            <a:t>Scoring of submitted applications will start in May</a:t>
          </a:r>
        </a:p>
      </dgm:t>
    </dgm:pt>
    <dgm:pt modelId="{6098D714-F8E7-4469-B3AC-21A90C1AF611}" type="parTrans" cxnId="{774791B8-DC39-486D-8594-080AD4706738}">
      <dgm:prSet/>
      <dgm:spPr/>
      <dgm:t>
        <a:bodyPr/>
        <a:lstStyle/>
        <a:p>
          <a:endParaRPr lang="en-US"/>
        </a:p>
      </dgm:t>
    </dgm:pt>
    <dgm:pt modelId="{B9BB97AA-8661-4199-B56D-25B1B0DB9D3A}" type="sibTrans" cxnId="{774791B8-DC39-486D-8594-080AD4706738}">
      <dgm:prSet/>
      <dgm:spPr/>
      <dgm:t>
        <a:bodyPr/>
        <a:lstStyle/>
        <a:p>
          <a:pPr>
            <a:lnSpc>
              <a:spcPct val="100000"/>
            </a:lnSpc>
          </a:pPr>
          <a:endParaRPr lang="en-US"/>
        </a:p>
      </dgm:t>
    </dgm:pt>
    <dgm:pt modelId="{4188F669-676C-4253-A420-531EDF57CD6C}">
      <dgm:prSet/>
      <dgm:spPr/>
      <dgm:t>
        <a:bodyPr/>
        <a:lstStyle/>
        <a:p>
          <a:pPr>
            <a:lnSpc>
              <a:spcPct val="100000"/>
            </a:lnSpc>
          </a:pPr>
          <a:r>
            <a:rPr lang="en-US"/>
            <a:t>Awards will be posted on the ESG Page on the DCA website</a:t>
          </a:r>
        </a:p>
      </dgm:t>
    </dgm:pt>
    <dgm:pt modelId="{98D7CC12-7D06-49AC-AF7F-BDE2BA45BB24}" type="parTrans" cxnId="{60F967A6-FF48-4409-B9C9-D22CB50CA1F2}">
      <dgm:prSet/>
      <dgm:spPr/>
      <dgm:t>
        <a:bodyPr/>
        <a:lstStyle/>
        <a:p>
          <a:endParaRPr lang="en-US"/>
        </a:p>
      </dgm:t>
    </dgm:pt>
    <dgm:pt modelId="{4D28A023-F1EB-45C8-97CE-64AD7091B7A9}" type="sibTrans" cxnId="{60F967A6-FF48-4409-B9C9-D22CB50CA1F2}">
      <dgm:prSet/>
      <dgm:spPr/>
      <dgm:t>
        <a:bodyPr/>
        <a:lstStyle/>
        <a:p>
          <a:pPr>
            <a:lnSpc>
              <a:spcPct val="100000"/>
            </a:lnSpc>
          </a:pPr>
          <a:endParaRPr lang="en-US"/>
        </a:p>
      </dgm:t>
    </dgm:pt>
    <dgm:pt modelId="{F56E30E6-808F-41D7-A31C-AC30DFA7A030}">
      <dgm:prSet/>
      <dgm:spPr/>
      <dgm:t>
        <a:bodyPr/>
        <a:lstStyle/>
        <a:p>
          <a:pPr>
            <a:lnSpc>
              <a:spcPct val="100000"/>
            </a:lnSpc>
          </a:pPr>
          <a:r>
            <a:rPr lang="en-US"/>
            <a:t>Awarded contracts are for one year for FFY 24 (SFY 25)</a:t>
          </a:r>
        </a:p>
      </dgm:t>
    </dgm:pt>
    <dgm:pt modelId="{673F08CF-A45A-434C-8978-69B1581F797F}" type="parTrans" cxnId="{37A6721B-78E2-44EF-AF17-611C809C0542}">
      <dgm:prSet/>
      <dgm:spPr/>
      <dgm:t>
        <a:bodyPr/>
        <a:lstStyle/>
        <a:p>
          <a:endParaRPr lang="en-US"/>
        </a:p>
      </dgm:t>
    </dgm:pt>
    <dgm:pt modelId="{A5F5A08B-6832-4F4C-8694-26B3CA5548C1}" type="sibTrans" cxnId="{37A6721B-78E2-44EF-AF17-611C809C0542}">
      <dgm:prSet/>
      <dgm:spPr/>
      <dgm:t>
        <a:bodyPr/>
        <a:lstStyle/>
        <a:p>
          <a:endParaRPr lang="en-US"/>
        </a:p>
      </dgm:t>
    </dgm:pt>
    <dgm:pt modelId="{C4F92F2E-552F-4EB9-8B1E-A26CD7DB5389}" type="pres">
      <dgm:prSet presAssocID="{8C5CB739-2FE6-4D26-BDF3-77530A060B68}" presName="root" presStyleCnt="0">
        <dgm:presLayoutVars>
          <dgm:dir/>
          <dgm:resizeHandles val="exact"/>
        </dgm:presLayoutVars>
      </dgm:prSet>
      <dgm:spPr/>
    </dgm:pt>
    <dgm:pt modelId="{91B589E9-C7DA-49A2-B12E-0ACC69AF9CD5}" type="pres">
      <dgm:prSet presAssocID="{96636D0B-DDF5-4D4A-A4C8-0110DC901076}" presName="compNode" presStyleCnt="0"/>
      <dgm:spPr/>
    </dgm:pt>
    <dgm:pt modelId="{6D5AFB99-BF17-4E63-BD70-C9438464A749}" type="pres">
      <dgm:prSet presAssocID="{96636D0B-DDF5-4D4A-A4C8-0110DC90107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owser Window"/>
        </a:ext>
      </dgm:extLst>
    </dgm:pt>
    <dgm:pt modelId="{E8B9B2A4-DACA-49C2-ACBC-539FA12C5B3E}" type="pres">
      <dgm:prSet presAssocID="{96636D0B-DDF5-4D4A-A4C8-0110DC901076}" presName="spaceRect" presStyleCnt="0"/>
      <dgm:spPr/>
    </dgm:pt>
    <dgm:pt modelId="{7F116F11-B689-41EA-875B-6E0600F409B3}" type="pres">
      <dgm:prSet presAssocID="{96636D0B-DDF5-4D4A-A4C8-0110DC901076}" presName="textRect" presStyleLbl="revTx" presStyleIdx="0" presStyleCnt="6" custScaleX="95973">
        <dgm:presLayoutVars>
          <dgm:chMax val="1"/>
          <dgm:chPref val="1"/>
        </dgm:presLayoutVars>
      </dgm:prSet>
      <dgm:spPr/>
    </dgm:pt>
    <dgm:pt modelId="{A38F4402-CAEF-4452-9E7C-593C5463C7E8}" type="pres">
      <dgm:prSet presAssocID="{F775883F-F3AC-4612-85FB-75583C4250FE}" presName="sibTrans" presStyleCnt="0"/>
      <dgm:spPr/>
    </dgm:pt>
    <dgm:pt modelId="{4F2F20CB-7B80-4C5D-BD82-774B15E88E00}" type="pres">
      <dgm:prSet presAssocID="{F72C2A1E-19AD-457C-BFEB-DCE8AF756B99}" presName="compNode" presStyleCnt="0"/>
      <dgm:spPr/>
    </dgm:pt>
    <dgm:pt modelId="{294BFEDD-E79D-4651-A2C6-A9FF732C2C29}" type="pres">
      <dgm:prSet presAssocID="{F72C2A1E-19AD-457C-BFEB-DCE8AF756B9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659F1260-59BD-4B0B-9149-B65A33C72278}" type="pres">
      <dgm:prSet presAssocID="{F72C2A1E-19AD-457C-BFEB-DCE8AF756B99}" presName="spaceRect" presStyleCnt="0"/>
      <dgm:spPr/>
    </dgm:pt>
    <dgm:pt modelId="{A106AF02-4176-4871-AAB5-447117EA160A}" type="pres">
      <dgm:prSet presAssocID="{F72C2A1E-19AD-457C-BFEB-DCE8AF756B99}" presName="textRect" presStyleLbl="revTx" presStyleIdx="1" presStyleCnt="6">
        <dgm:presLayoutVars>
          <dgm:chMax val="1"/>
          <dgm:chPref val="1"/>
        </dgm:presLayoutVars>
      </dgm:prSet>
      <dgm:spPr/>
    </dgm:pt>
    <dgm:pt modelId="{0650B0B2-0CF8-41F5-B910-D7E1B9688C35}" type="pres">
      <dgm:prSet presAssocID="{61602E0E-907C-416A-9E28-F09F5C561963}" presName="sibTrans" presStyleCnt="0"/>
      <dgm:spPr/>
    </dgm:pt>
    <dgm:pt modelId="{45249252-5EA5-446E-B9BC-966767DCB366}" type="pres">
      <dgm:prSet presAssocID="{BB2A05E9-4D3E-4233-90F9-640372D5E820}" presName="compNode" presStyleCnt="0"/>
      <dgm:spPr/>
    </dgm:pt>
    <dgm:pt modelId="{04AB5C7A-C191-4352-B146-D52BA59289C0}" type="pres">
      <dgm:prSet presAssocID="{BB2A05E9-4D3E-4233-90F9-640372D5E820}"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7C7B1992-A156-4014-930D-6D93C47AFE65}" type="pres">
      <dgm:prSet presAssocID="{BB2A05E9-4D3E-4233-90F9-640372D5E820}" presName="spaceRect" presStyleCnt="0"/>
      <dgm:spPr/>
    </dgm:pt>
    <dgm:pt modelId="{5E8024F8-D7E5-40F3-A6D8-E81BDA427A6C}" type="pres">
      <dgm:prSet presAssocID="{BB2A05E9-4D3E-4233-90F9-640372D5E820}" presName="textRect" presStyleLbl="revTx" presStyleIdx="2" presStyleCnt="6">
        <dgm:presLayoutVars>
          <dgm:chMax val="1"/>
          <dgm:chPref val="1"/>
        </dgm:presLayoutVars>
      </dgm:prSet>
      <dgm:spPr/>
    </dgm:pt>
    <dgm:pt modelId="{24E5BF3F-4324-4D58-9E0C-3F79185CE58C}" type="pres">
      <dgm:prSet presAssocID="{B842E737-4969-4215-9B38-C1BE33B1A53C}" presName="sibTrans" presStyleCnt="0"/>
      <dgm:spPr/>
    </dgm:pt>
    <dgm:pt modelId="{2FF2164F-FA5D-47C9-A4C3-68F331ECFC55}" type="pres">
      <dgm:prSet presAssocID="{3BD8CAEB-8DED-4597-AF5C-849F99615B6D}" presName="compNode" presStyleCnt="0"/>
      <dgm:spPr/>
    </dgm:pt>
    <dgm:pt modelId="{5733DDBA-5475-4E01-9ED8-6E37C300F670}" type="pres">
      <dgm:prSet presAssocID="{3BD8CAEB-8DED-4597-AF5C-849F99615B6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9E77B2A-972C-4156-B269-1456B63873BA}" type="pres">
      <dgm:prSet presAssocID="{3BD8CAEB-8DED-4597-AF5C-849F99615B6D}" presName="spaceRect" presStyleCnt="0"/>
      <dgm:spPr/>
    </dgm:pt>
    <dgm:pt modelId="{9716EE66-0508-4EDB-9B46-EAB3FA174506}" type="pres">
      <dgm:prSet presAssocID="{3BD8CAEB-8DED-4597-AF5C-849F99615B6D}" presName="textRect" presStyleLbl="revTx" presStyleIdx="3" presStyleCnt="6">
        <dgm:presLayoutVars>
          <dgm:chMax val="1"/>
          <dgm:chPref val="1"/>
        </dgm:presLayoutVars>
      </dgm:prSet>
      <dgm:spPr/>
    </dgm:pt>
    <dgm:pt modelId="{47EBE67E-F4C9-43D4-A6D0-15D3B1059550}" type="pres">
      <dgm:prSet presAssocID="{B9BB97AA-8661-4199-B56D-25B1B0DB9D3A}" presName="sibTrans" presStyleCnt="0"/>
      <dgm:spPr/>
    </dgm:pt>
    <dgm:pt modelId="{D15CEE20-1454-4354-A09F-8690F33C8A5A}" type="pres">
      <dgm:prSet presAssocID="{4188F669-676C-4253-A420-531EDF57CD6C}" presName="compNode" presStyleCnt="0"/>
      <dgm:spPr/>
    </dgm:pt>
    <dgm:pt modelId="{E287978E-E18A-4E21-8C5E-52D189B33AFC}" type="pres">
      <dgm:prSet presAssocID="{4188F669-676C-4253-A420-531EDF57CD6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89E1477C-E3EE-45BB-80E4-5473BD89FC2E}" type="pres">
      <dgm:prSet presAssocID="{4188F669-676C-4253-A420-531EDF57CD6C}" presName="spaceRect" presStyleCnt="0"/>
      <dgm:spPr/>
    </dgm:pt>
    <dgm:pt modelId="{FE82A406-6CB3-4279-85EC-BEF93ED6D37F}" type="pres">
      <dgm:prSet presAssocID="{4188F669-676C-4253-A420-531EDF57CD6C}" presName="textRect" presStyleLbl="revTx" presStyleIdx="4" presStyleCnt="6">
        <dgm:presLayoutVars>
          <dgm:chMax val="1"/>
          <dgm:chPref val="1"/>
        </dgm:presLayoutVars>
      </dgm:prSet>
      <dgm:spPr/>
    </dgm:pt>
    <dgm:pt modelId="{ACA2E071-B8BF-41F4-8546-811CFC7AC58A}" type="pres">
      <dgm:prSet presAssocID="{4D28A023-F1EB-45C8-97CE-64AD7091B7A9}" presName="sibTrans" presStyleCnt="0"/>
      <dgm:spPr/>
    </dgm:pt>
    <dgm:pt modelId="{0C4E3253-6DD1-4C59-94DA-58EFFDCBDAF8}" type="pres">
      <dgm:prSet presAssocID="{F56E30E6-808F-41D7-A31C-AC30DFA7A030}" presName="compNode" presStyleCnt="0"/>
      <dgm:spPr/>
    </dgm:pt>
    <dgm:pt modelId="{60456984-BBE7-406D-ACDB-DCEB196D5B7B}" type="pres">
      <dgm:prSet presAssocID="{F56E30E6-808F-41D7-A31C-AC30DFA7A03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tract"/>
        </a:ext>
      </dgm:extLst>
    </dgm:pt>
    <dgm:pt modelId="{C3164047-F69A-40FC-81CA-21D2020D2023}" type="pres">
      <dgm:prSet presAssocID="{F56E30E6-808F-41D7-A31C-AC30DFA7A030}" presName="spaceRect" presStyleCnt="0"/>
      <dgm:spPr/>
    </dgm:pt>
    <dgm:pt modelId="{6047523D-D3EF-40F1-B29A-F5EA044CD1BE}" type="pres">
      <dgm:prSet presAssocID="{F56E30E6-808F-41D7-A31C-AC30DFA7A030}" presName="textRect" presStyleLbl="revTx" presStyleIdx="5" presStyleCnt="6">
        <dgm:presLayoutVars>
          <dgm:chMax val="1"/>
          <dgm:chPref val="1"/>
        </dgm:presLayoutVars>
      </dgm:prSet>
      <dgm:spPr/>
    </dgm:pt>
  </dgm:ptLst>
  <dgm:cxnLst>
    <dgm:cxn modelId="{37A6721B-78E2-44EF-AF17-611C809C0542}" srcId="{8C5CB739-2FE6-4D26-BDF3-77530A060B68}" destId="{F56E30E6-808F-41D7-A31C-AC30DFA7A030}" srcOrd="5" destOrd="0" parTransId="{673F08CF-A45A-434C-8978-69B1581F797F}" sibTransId="{A5F5A08B-6832-4F4C-8694-26B3CA5548C1}"/>
    <dgm:cxn modelId="{5BA21237-9648-40A9-9A53-3E4779FFFCC3}" type="presOf" srcId="{3BD8CAEB-8DED-4597-AF5C-849F99615B6D}" destId="{9716EE66-0508-4EDB-9B46-EAB3FA174506}" srcOrd="0" destOrd="0" presId="urn:microsoft.com/office/officeart/2018/2/layout/IconLabelList"/>
    <dgm:cxn modelId="{5D924767-49A0-4731-AA27-6BFCD04D57EB}" type="presOf" srcId="{BB2A05E9-4D3E-4233-90F9-640372D5E820}" destId="{5E8024F8-D7E5-40F3-A6D8-E81BDA427A6C}" srcOrd="0" destOrd="0" presId="urn:microsoft.com/office/officeart/2018/2/layout/IconLabelList"/>
    <dgm:cxn modelId="{F11C8769-95FE-418C-804E-AFD10CC10277}" srcId="{8C5CB739-2FE6-4D26-BDF3-77530A060B68}" destId="{F72C2A1E-19AD-457C-BFEB-DCE8AF756B99}" srcOrd="1" destOrd="0" parTransId="{B89B75CA-D105-4263-9934-9222A1AF7ACC}" sibTransId="{61602E0E-907C-416A-9E28-F09F5C561963}"/>
    <dgm:cxn modelId="{EF8C096D-4E48-481B-8BA6-9717A7DE179F}" type="presOf" srcId="{96636D0B-DDF5-4D4A-A4C8-0110DC901076}" destId="{7F116F11-B689-41EA-875B-6E0600F409B3}" srcOrd="0" destOrd="0" presId="urn:microsoft.com/office/officeart/2018/2/layout/IconLabelList"/>
    <dgm:cxn modelId="{8D53A04D-D3F2-42DC-B657-F28660D8E71D}" srcId="{8C5CB739-2FE6-4D26-BDF3-77530A060B68}" destId="{96636D0B-DDF5-4D4A-A4C8-0110DC901076}" srcOrd="0" destOrd="0" parTransId="{DB20F402-36E6-4589-94BF-B655312D0246}" sibTransId="{F775883F-F3AC-4612-85FB-75583C4250FE}"/>
    <dgm:cxn modelId="{AFCB057C-6FCA-44B5-8089-8D8F72A99E16}" srcId="{8C5CB739-2FE6-4D26-BDF3-77530A060B68}" destId="{BB2A05E9-4D3E-4233-90F9-640372D5E820}" srcOrd="2" destOrd="0" parTransId="{2DA1C0F3-EF52-490C-A963-7CB4F53B983F}" sibTransId="{B842E737-4969-4215-9B38-C1BE33B1A53C}"/>
    <dgm:cxn modelId="{0602CF7E-4851-48A7-822A-3E83D24D2E3A}" type="presOf" srcId="{4188F669-676C-4253-A420-531EDF57CD6C}" destId="{FE82A406-6CB3-4279-85EC-BEF93ED6D37F}" srcOrd="0" destOrd="0" presId="urn:microsoft.com/office/officeart/2018/2/layout/IconLabelList"/>
    <dgm:cxn modelId="{42787C7F-EA42-4905-AE72-915073C0D191}" type="presOf" srcId="{8C5CB739-2FE6-4D26-BDF3-77530A060B68}" destId="{C4F92F2E-552F-4EB9-8B1E-A26CD7DB5389}" srcOrd="0" destOrd="0" presId="urn:microsoft.com/office/officeart/2018/2/layout/IconLabelList"/>
    <dgm:cxn modelId="{DDD44A89-DD79-4FB9-96E9-5BA85AE26274}" type="presOf" srcId="{F72C2A1E-19AD-457C-BFEB-DCE8AF756B99}" destId="{A106AF02-4176-4871-AAB5-447117EA160A}" srcOrd="0" destOrd="0" presId="urn:microsoft.com/office/officeart/2018/2/layout/IconLabelList"/>
    <dgm:cxn modelId="{60F967A6-FF48-4409-B9C9-D22CB50CA1F2}" srcId="{8C5CB739-2FE6-4D26-BDF3-77530A060B68}" destId="{4188F669-676C-4253-A420-531EDF57CD6C}" srcOrd="4" destOrd="0" parTransId="{98D7CC12-7D06-49AC-AF7F-BDE2BA45BB24}" sibTransId="{4D28A023-F1EB-45C8-97CE-64AD7091B7A9}"/>
    <dgm:cxn modelId="{774791B8-DC39-486D-8594-080AD4706738}" srcId="{8C5CB739-2FE6-4D26-BDF3-77530A060B68}" destId="{3BD8CAEB-8DED-4597-AF5C-849F99615B6D}" srcOrd="3" destOrd="0" parTransId="{6098D714-F8E7-4469-B3AC-21A90C1AF611}" sibTransId="{B9BB97AA-8661-4199-B56D-25B1B0DB9D3A}"/>
    <dgm:cxn modelId="{E31C8CEE-CEF9-4015-A3A5-F8956A516D52}" type="presOf" srcId="{F56E30E6-808F-41D7-A31C-AC30DFA7A030}" destId="{6047523D-D3EF-40F1-B29A-F5EA044CD1BE}" srcOrd="0" destOrd="0" presId="urn:microsoft.com/office/officeart/2018/2/layout/IconLabelList"/>
    <dgm:cxn modelId="{6B42A8E0-B8D7-4A9E-A55A-2797544A66D5}" type="presParOf" srcId="{C4F92F2E-552F-4EB9-8B1E-A26CD7DB5389}" destId="{91B589E9-C7DA-49A2-B12E-0ACC69AF9CD5}" srcOrd="0" destOrd="0" presId="urn:microsoft.com/office/officeart/2018/2/layout/IconLabelList"/>
    <dgm:cxn modelId="{42BB7409-BF35-4BE8-96DA-E0812535A8E3}" type="presParOf" srcId="{91B589E9-C7DA-49A2-B12E-0ACC69AF9CD5}" destId="{6D5AFB99-BF17-4E63-BD70-C9438464A749}" srcOrd="0" destOrd="0" presId="urn:microsoft.com/office/officeart/2018/2/layout/IconLabelList"/>
    <dgm:cxn modelId="{39DDDFBB-5165-4EB4-B1CE-BF8A4ACAB8C3}" type="presParOf" srcId="{91B589E9-C7DA-49A2-B12E-0ACC69AF9CD5}" destId="{E8B9B2A4-DACA-49C2-ACBC-539FA12C5B3E}" srcOrd="1" destOrd="0" presId="urn:microsoft.com/office/officeart/2018/2/layout/IconLabelList"/>
    <dgm:cxn modelId="{F625DFE3-41CB-423F-A255-6023142457DD}" type="presParOf" srcId="{91B589E9-C7DA-49A2-B12E-0ACC69AF9CD5}" destId="{7F116F11-B689-41EA-875B-6E0600F409B3}" srcOrd="2" destOrd="0" presId="urn:microsoft.com/office/officeart/2018/2/layout/IconLabelList"/>
    <dgm:cxn modelId="{29D108A1-FDCB-4D91-9822-9BCE595AFC21}" type="presParOf" srcId="{C4F92F2E-552F-4EB9-8B1E-A26CD7DB5389}" destId="{A38F4402-CAEF-4452-9E7C-593C5463C7E8}" srcOrd="1" destOrd="0" presId="urn:microsoft.com/office/officeart/2018/2/layout/IconLabelList"/>
    <dgm:cxn modelId="{94E59DEB-C31E-412D-956D-A36D7564870A}" type="presParOf" srcId="{C4F92F2E-552F-4EB9-8B1E-A26CD7DB5389}" destId="{4F2F20CB-7B80-4C5D-BD82-774B15E88E00}" srcOrd="2" destOrd="0" presId="urn:microsoft.com/office/officeart/2018/2/layout/IconLabelList"/>
    <dgm:cxn modelId="{DF8A4E92-C568-43B1-A4F1-1D1A5192219B}" type="presParOf" srcId="{4F2F20CB-7B80-4C5D-BD82-774B15E88E00}" destId="{294BFEDD-E79D-4651-A2C6-A9FF732C2C29}" srcOrd="0" destOrd="0" presId="urn:microsoft.com/office/officeart/2018/2/layout/IconLabelList"/>
    <dgm:cxn modelId="{86BF094E-C854-4A74-A2EA-1E3C3CB32C04}" type="presParOf" srcId="{4F2F20CB-7B80-4C5D-BD82-774B15E88E00}" destId="{659F1260-59BD-4B0B-9149-B65A33C72278}" srcOrd="1" destOrd="0" presId="urn:microsoft.com/office/officeart/2018/2/layout/IconLabelList"/>
    <dgm:cxn modelId="{F354D654-3EC0-4BC4-B805-37C5156462D9}" type="presParOf" srcId="{4F2F20CB-7B80-4C5D-BD82-774B15E88E00}" destId="{A106AF02-4176-4871-AAB5-447117EA160A}" srcOrd="2" destOrd="0" presId="urn:microsoft.com/office/officeart/2018/2/layout/IconLabelList"/>
    <dgm:cxn modelId="{8BF47928-077A-4280-BC56-7E67F7EDCF04}" type="presParOf" srcId="{C4F92F2E-552F-4EB9-8B1E-A26CD7DB5389}" destId="{0650B0B2-0CF8-41F5-B910-D7E1B9688C35}" srcOrd="3" destOrd="0" presId="urn:microsoft.com/office/officeart/2018/2/layout/IconLabelList"/>
    <dgm:cxn modelId="{01155569-1FF8-455D-A247-94C6FE4AE691}" type="presParOf" srcId="{C4F92F2E-552F-4EB9-8B1E-A26CD7DB5389}" destId="{45249252-5EA5-446E-B9BC-966767DCB366}" srcOrd="4" destOrd="0" presId="urn:microsoft.com/office/officeart/2018/2/layout/IconLabelList"/>
    <dgm:cxn modelId="{41622DA6-17F1-42AC-BD73-710C5BFABC16}" type="presParOf" srcId="{45249252-5EA5-446E-B9BC-966767DCB366}" destId="{04AB5C7A-C191-4352-B146-D52BA59289C0}" srcOrd="0" destOrd="0" presId="urn:microsoft.com/office/officeart/2018/2/layout/IconLabelList"/>
    <dgm:cxn modelId="{B88DF1AB-8F38-42D4-BD2C-E452C2BCB29A}" type="presParOf" srcId="{45249252-5EA5-446E-B9BC-966767DCB366}" destId="{7C7B1992-A156-4014-930D-6D93C47AFE65}" srcOrd="1" destOrd="0" presId="urn:microsoft.com/office/officeart/2018/2/layout/IconLabelList"/>
    <dgm:cxn modelId="{61485BA1-2B17-4B3D-A84C-C0D1FE9458DF}" type="presParOf" srcId="{45249252-5EA5-446E-B9BC-966767DCB366}" destId="{5E8024F8-D7E5-40F3-A6D8-E81BDA427A6C}" srcOrd="2" destOrd="0" presId="urn:microsoft.com/office/officeart/2018/2/layout/IconLabelList"/>
    <dgm:cxn modelId="{C4FC5899-A589-4943-B289-999C42DC669B}" type="presParOf" srcId="{C4F92F2E-552F-4EB9-8B1E-A26CD7DB5389}" destId="{24E5BF3F-4324-4D58-9E0C-3F79185CE58C}" srcOrd="5" destOrd="0" presId="urn:microsoft.com/office/officeart/2018/2/layout/IconLabelList"/>
    <dgm:cxn modelId="{7C229304-6C38-48E4-BC22-9C7EA3D5375A}" type="presParOf" srcId="{C4F92F2E-552F-4EB9-8B1E-A26CD7DB5389}" destId="{2FF2164F-FA5D-47C9-A4C3-68F331ECFC55}" srcOrd="6" destOrd="0" presId="urn:microsoft.com/office/officeart/2018/2/layout/IconLabelList"/>
    <dgm:cxn modelId="{B4505645-B643-4D13-96C5-057D054E0B61}" type="presParOf" srcId="{2FF2164F-FA5D-47C9-A4C3-68F331ECFC55}" destId="{5733DDBA-5475-4E01-9ED8-6E37C300F670}" srcOrd="0" destOrd="0" presId="urn:microsoft.com/office/officeart/2018/2/layout/IconLabelList"/>
    <dgm:cxn modelId="{0EF11FA3-7D24-479D-9C2F-B4ADD9820B8B}" type="presParOf" srcId="{2FF2164F-FA5D-47C9-A4C3-68F331ECFC55}" destId="{89E77B2A-972C-4156-B269-1456B63873BA}" srcOrd="1" destOrd="0" presId="urn:microsoft.com/office/officeart/2018/2/layout/IconLabelList"/>
    <dgm:cxn modelId="{84E68B88-45C3-425C-8BEA-B52AA6EE8F8C}" type="presParOf" srcId="{2FF2164F-FA5D-47C9-A4C3-68F331ECFC55}" destId="{9716EE66-0508-4EDB-9B46-EAB3FA174506}" srcOrd="2" destOrd="0" presId="urn:microsoft.com/office/officeart/2018/2/layout/IconLabelList"/>
    <dgm:cxn modelId="{1A208DAB-0111-4943-9C41-A1068A68220B}" type="presParOf" srcId="{C4F92F2E-552F-4EB9-8B1E-A26CD7DB5389}" destId="{47EBE67E-F4C9-43D4-A6D0-15D3B1059550}" srcOrd="7" destOrd="0" presId="urn:microsoft.com/office/officeart/2018/2/layout/IconLabelList"/>
    <dgm:cxn modelId="{13EF5A0A-EF79-4675-A8BF-94CC369BB5B4}" type="presParOf" srcId="{C4F92F2E-552F-4EB9-8B1E-A26CD7DB5389}" destId="{D15CEE20-1454-4354-A09F-8690F33C8A5A}" srcOrd="8" destOrd="0" presId="urn:microsoft.com/office/officeart/2018/2/layout/IconLabelList"/>
    <dgm:cxn modelId="{9F32E95E-4790-4D63-85D6-7A784A158F57}" type="presParOf" srcId="{D15CEE20-1454-4354-A09F-8690F33C8A5A}" destId="{E287978E-E18A-4E21-8C5E-52D189B33AFC}" srcOrd="0" destOrd="0" presId="urn:microsoft.com/office/officeart/2018/2/layout/IconLabelList"/>
    <dgm:cxn modelId="{E5DF1CB4-52B2-4A14-94BB-405F6B19B194}" type="presParOf" srcId="{D15CEE20-1454-4354-A09F-8690F33C8A5A}" destId="{89E1477C-E3EE-45BB-80E4-5473BD89FC2E}" srcOrd="1" destOrd="0" presId="urn:microsoft.com/office/officeart/2018/2/layout/IconLabelList"/>
    <dgm:cxn modelId="{6AE339D7-1B8F-41BC-AC58-E1E2E5226B89}" type="presParOf" srcId="{D15CEE20-1454-4354-A09F-8690F33C8A5A}" destId="{FE82A406-6CB3-4279-85EC-BEF93ED6D37F}" srcOrd="2" destOrd="0" presId="urn:microsoft.com/office/officeart/2018/2/layout/IconLabelList"/>
    <dgm:cxn modelId="{663A9A83-6F89-4C95-9503-880558225DD7}" type="presParOf" srcId="{C4F92F2E-552F-4EB9-8B1E-A26CD7DB5389}" destId="{ACA2E071-B8BF-41F4-8546-811CFC7AC58A}" srcOrd="9" destOrd="0" presId="urn:microsoft.com/office/officeart/2018/2/layout/IconLabelList"/>
    <dgm:cxn modelId="{2DF0C855-DF57-4835-BC74-E00E58801F36}" type="presParOf" srcId="{C4F92F2E-552F-4EB9-8B1E-A26CD7DB5389}" destId="{0C4E3253-6DD1-4C59-94DA-58EFFDCBDAF8}" srcOrd="10" destOrd="0" presId="urn:microsoft.com/office/officeart/2018/2/layout/IconLabelList"/>
    <dgm:cxn modelId="{25D11E1A-4F9C-4AEB-A25B-3B9EDB0E4357}" type="presParOf" srcId="{0C4E3253-6DD1-4C59-94DA-58EFFDCBDAF8}" destId="{60456984-BBE7-406D-ACDB-DCEB196D5B7B}" srcOrd="0" destOrd="0" presId="urn:microsoft.com/office/officeart/2018/2/layout/IconLabelList"/>
    <dgm:cxn modelId="{CC71B94A-ABEB-4590-95E1-5EA4C4E9E81A}" type="presParOf" srcId="{0C4E3253-6DD1-4C59-94DA-58EFFDCBDAF8}" destId="{C3164047-F69A-40FC-81CA-21D2020D2023}" srcOrd="1" destOrd="0" presId="urn:microsoft.com/office/officeart/2018/2/layout/IconLabelList"/>
    <dgm:cxn modelId="{2A204BBD-F46C-42C1-BD88-EDBAE0D3C245}" type="presParOf" srcId="{0C4E3253-6DD1-4C59-94DA-58EFFDCBDAF8}" destId="{6047523D-D3EF-40F1-B29A-F5EA044CD1BE}" srcOrd="2" destOrd="0" presId="urn:microsoft.com/office/officeart/2018/2/layout/IconLabelList"/>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42C7E-764E-4556-BA08-09A023B967F1}">
      <dsp:nvSpPr>
        <dsp:cNvPr id="0" name=""/>
        <dsp:cNvSpPr/>
      </dsp:nvSpPr>
      <dsp:spPr>
        <a:xfrm>
          <a:off x="0" y="617836"/>
          <a:ext cx="9836458" cy="144911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04ADE29C-00A3-4348-8024-D130C7E24B9B}">
      <dsp:nvSpPr>
        <dsp:cNvPr id="0" name=""/>
        <dsp:cNvSpPr/>
      </dsp:nvSpPr>
      <dsp:spPr>
        <a:xfrm>
          <a:off x="389831" y="988002"/>
          <a:ext cx="708784" cy="708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BF3821-87C4-4C16-878B-191C0ECAC0CE}">
      <dsp:nvSpPr>
        <dsp:cNvPr id="0" name=""/>
        <dsp:cNvSpPr/>
      </dsp:nvSpPr>
      <dsp:spPr>
        <a:xfrm>
          <a:off x="1488446" y="698044"/>
          <a:ext cx="8348011" cy="128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87" tIns="136387" rIns="136387" bIns="136387" numCol="1" spcCol="1270" anchor="ctr" anchorCtr="0">
          <a:noAutofit/>
        </a:bodyPr>
        <a:lstStyle/>
        <a:p>
          <a:pPr marL="0" lvl="0" indent="0" algn="l" defTabSz="933450">
            <a:lnSpc>
              <a:spcPct val="100000"/>
            </a:lnSpc>
            <a:spcBef>
              <a:spcPct val="0"/>
            </a:spcBef>
            <a:spcAft>
              <a:spcPts val="0"/>
            </a:spcAft>
            <a:buNone/>
          </a:pPr>
          <a:r>
            <a:rPr lang="en-US" sz="2100" b="1" kern="1200" dirty="0"/>
            <a:t>A Continuum of Care (CoC) is established by representatives of relevant organizations within a geographic area to carry out the responsibilities set forth in the CoC Program interim rule.</a:t>
          </a:r>
        </a:p>
      </dsp:txBody>
      <dsp:txXfrm>
        <a:off x="1488446" y="698044"/>
        <a:ext cx="8348011" cy="1288698"/>
      </dsp:txXfrm>
    </dsp:sp>
    <dsp:sp modelId="{755892E9-A9F2-4BB9-BA99-72FEC11E4A37}">
      <dsp:nvSpPr>
        <dsp:cNvPr id="0" name=""/>
        <dsp:cNvSpPr/>
      </dsp:nvSpPr>
      <dsp:spPr>
        <a:xfrm>
          <a:off x="0" y="2389126"/>
          <a:ext cx="9836458" cy="1288698"/>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1D09368B-1F9C-475D-8196-8661F8002910}">
      <dsp:nvSpPr>
        <dsp:cNvPr id="0" name=""/>
        <dsp:cNvSpPr/>
      </dsp:nvSpPr>
      <dsp:spPr>
        <a:xfrm>
          <a:off x="389831" y="2679083"/>
          <a:ext cx="708784" cy="708784"/>
        </a:xfrm>
        <a:prstGeom prst="rect">
          <a:avLst/>
        </a:prstGeom>
        <a:blipFill>
          <a:blip xmlns:r="http://schemas.openxmlformats.org/officeDocument/2006/relationships"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a:stretch>
            <a:fillRect t="-14000" b="-1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F8D4B5-C28A-46E2-BB8A-2EA8F24DF969}">
      <dsp:nvSpPr>
        <dsp:cNvPr id="0" name=""/>
        <dsp:cNvSpPr/>
      </dsp:nvSpPr>
      <dsp:spPr>
        <a:xfrm>
          <a:off x="1488446" y="2389126"/>
          <a:ext cx="8348011" cy="128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87" tIns="136387" rIns="136387" bIns="136387" numCol="1" spcCol="1270" anchor="ctr" anchorCtr="0">
          <a:noAutofit/>
        </a:bodyPr>
        <a:lstStyle/>
        <a:p>
          <a:pPr marL="0" lvl="0" indent="0" algn="l" defTabSz="933450">
            <a:lnSpc>
              <a:spcPct val="90000"/>
            </a:lnSpc>
            <a:spcBef>
              <a:spcPct val="0"/>
            </a:spcBef>
            <a:spcAft>
              <a:spcPct val="35000"/>
            </a:spcAft>
            <a:buNone/>
          </a:pPr>
          <a:r>
            <a:rPr lang="en-US" sz="2100" b="1" kern="1200" dirty="0"/>
            <a:t>Georgia Balance of State CoC has 152 counties.</a:t>
          </a:r>
        </a:p>
      </dsp:txBody>
      <dsp:txXfrm>
        <a:off x="1488446" y="2389126"/>
        <a:ext cx="8348011" cy="1288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62832-28BC-4574-BD5F-57DC2AC2833B}">
      <dsp:nvSpPr>
        <dsp:cNvPr id="0" name=""/>
        <dsp:cNvSpPr/>
      </dsp:nvSpPr>
      <dsp:spPr>
        <a:xfrm>
          <a:off x="456283" y="-111890"/>
          <a:ext cx="4549911" cy="4549911"/>
        </a:xfrm>
        <a:prstGeom prst="circularArrow">
          <a:avLst>
            <a:gd name="adj1" fmla="val 5544"/>
            <a:gd name="adj2" fmla="val 330680"/>
            <a:gd name="adj3" fmla="val 14789688"/>
            <a:gd name="adj4" fmla="val 1679494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28AEE-7D61-4D21-ABEE-4E569EFDFB14}">
      <dsp:nvSpPr>
        <dsp:cNvPr id="0" name=""/>
        <dsp:cNvSpPr/>
      </dsp:nvSpPr>
      <dsp:spPr>
        <a:xfrm>
          <a:off x="2162245" y="0"/>
          <a:ext cx="1137987" cy="568993"/>
        </a:xfrm>
        <a:prstGeom prst="roundRect">
          <a:avLst/>
        </a:prstGeom>
        <a:solidFill>
          <a:schemeClr val="bg1"/>
        </a:solidFill>
        <a:ln w="158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Balance of State</a:t>
          </a:r>
        </a:p>
      </dsp:txBody>
      <dsp:txXfrm>
        <a:off x="2190021" y="27776"/>
        <a:ext cx="1082435" cy="513441"/>
      </dsp:txXfrm>
    </dsp:sp>
    <dsp:sp modelId="{EEB92EC9-11CB-47EB-ADCA-791C7D6938E6}">
      <dsp:nvSpPr>
        <dsp:cNvPr id="0" name=""/>
        <dsp:cNvSpPr/>
      </dsp:nvSpPr>
      <dsp:spPr>
        <a:xfrm>
          <a:off x="3356897" y="544433"/>
          <a:ext cx="1509449" cy="568993"/>
        </a:xfrm>
        <a:prstGeom prst="roundRect">
          <a:avLst/>
        </a:prstGeom>
        <a:solidFill>
          <a:srgbClr val="00EE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Augusta Richmond</a:t>
          </a:r>
        </a:p>
      </dsp:txBody>
      <dsp:txXfrm>
        <a:off x="3384673" y="572209"/>
        <a:ext cx="1453897" cy="513441"/>
      </dsp:txXfrm>
    </dsp:sp>
    <dsp:sp modelId="{7DFEBBB1-1D79-40FD-BFE6-FC9D957816A8}">
      <dsp:nvSpPr>
        <dsp:cNvPr id="0" name=""/>
        <dsp:cNvSpPr/>
      </dsp:nvSpPr>
      <dsp:spPr>
        <a:xfrm>
          <a:off x="3979890" y="1692095"/>
          <a:ext cx="1137987" cy="568993"/>
        </a:xfrm>
        <a:prstGeom prst="roundRect">
          <a:avLst/>
        </a:prstGeom>
        <a:solidFill>
          <a:srgbClr val="9C5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0"/>
            </a:spcAft>
            <a:buNone/>
          </a:pPr>
          <a:r>
            <a:rPr lang="en-US" sz="1500" kern="1200" dirty="0">
              <a:solidFill>
                <a:schemeClr val="tx1"/>
              </a:solidFill>
            </a:rPr>
            <a:t>Columbus</a:t>
          </a:r>
        </a:p>
        <a:p>
          <a:pPr marL="0" lvl="0" indent="0" algn="ctr" defTabSz="666750">
            <a:lnSpc>
              <a:spcPct val="100000"/>
            </a:lnSpc>
            <a:spcBef>
              <a:spcPct val="0"/>
            </a:spcBef>
            <a:spcAft>
              <a:spcPts val="0"/>
            </a:spcAft>
            <a:buNone/>
          </a:pPr>
          <a:r>
            <a:rPr lang="en-US" sz="1500" kern="1200" dirty="0">
              <a:solidFill>
                <a:schemeClr val="tx1"/>
              </a:solidFill>
            </a:rPr>
            <a:t>Muscogee</a:t>
          </a:r>
        </a:p>
      </dsp:txBody>
      <dsp:txXfrm>
        <a:off x="4007666" y="1719871"/>
        <a:ext cx="1082435" cy="513441"/>
      </dsp:txXfrm>
    </dsp:sp>
    <dsp:sp modelId="{C82A3101-9A80-4999-B3F6-A98255A904CB}">
      <dsp:nvSpPr>
        <dsp:cNvPr id="0" name=""/>
        <dsp:cNvSpPr/>
      </dsp:nvSpPr>
      <dsp:spPr>
        <a:xfrm>
          <a:off x="3682554" y="2850670"/>
          <a:ext cx="1482035" cy="568993"/>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City of Atlanta</a:t>
          </a:r>
        </a:p>
      </dsp:txBody>
      <dsp:txXfrm>
        <a:off x="3710330" y="2878446"/>
        <a:ext cx="1426483" cy="513441"/>
      </dsp:txXfrm>
    </dsp:sp>
    <dsp:sp modelId="{D7E4562A-ABEB-4E68-95EA-D85E31A0D8D3}">
      <dsp:nvSpPr>
        <dsp:cNvPr id="0" name=""/>
        <dsp:cNvSpPr/>
      </dsp:nvSpPr>
      <dsp:spPr>
        <a:xfrm>
          <a:off x="2956560" y="3772101"/>
          <a:ext cx="1204560" cy="56615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Savannah</a:t>
          </a:r>
        </a:p>
      </dsp:txBody>
      <dsp:txXfrm>
        <a:off x="2984197" y="3799738"/>
        <a:ext cx="1149286" cy="510880"/>
      </dsp:txXfrm>
    </dsp:sp>
    <dsp:sp modelId="{62F1C94F-7FC2-495B-90CF-62145B9FFEDD}">
      <dsp:nvSpPr>
        <dsp:cNvPr id="0" name=""/>
        <dsp:cNvSpPr/>
      </dsp:nvSpPr>
      <dsp:spPr>
        <a:xfrm>
          <a:off x="1165145" y="3745158"/>
          <a:ext cx="1137987" cy="568993"/>
        </a:xfrm>
        <a:prstGeom prst="roundRect">
          <a:avLst/>
        </a:prstGeom>
        <a:solidFill>
          <a:srgbClr val="FFF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Cobb</a:t>
          </a:r>
        </a:p>
      </dsp:txBody>
      <dsp:txXfrm>
        <a:off x="1192921" y="3772934"/>
        <a:ext cx="1082435" cy="513441"/>
      </dsp:txXfrm>
    </dsp:sp>
    <dsp:sp modelId="{53C6449D-6C2B-4231-8EDB-C624D3A450BD}">
      <dsp:nvSpPr>
        <dsp:cNvPr id="0" name=""/>
        <dsp:cNvSpPr/>
      </dsp:nvSpPr>
      <dsp:spPr>
        <a:xfrm>
          <a:off x="169399" y="2919896"/>
          <a:ext cx="1591373" cy="555736"/>
        </a:xfrm>
        <a:prstGeom prst="roundRect">
          <a:avLst/>
        </a:prstGeom>
        <a:solidFill>
          <a:srgbClr val="E7AB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DeKalb</a:t>
          </a:r>
        </a:p>
      </dsp:txBody>
      <dsp:txXfrm>
        <a:off x="196528" y="2947025"/>
        <a:ext cx="1537115" cy="501478"/>
      </dsp:txXfrm>
    </dsp:sp>
    <dsp:sp modelId="{A3DAEFF7-C4F4-4F05-91E4-6FDB0F736EC2}">
      <dsp:nvSpPr>
        <dsp:cNvPr id="0" name=""/>
        <dsp:cNvSpPr/>
      </dsp:nvSpPr>
      <dsp:spPr>
        <a:xfrm>
          <a:off x="142760" y="1557522"/>
          <a:ext cx="1137987" cy="822566"/>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Fulton (Excluding Atlanta)</a:t>
          </a:r>
        </a:p>
      </dsp:txBody>
      <dsp:txXfrm>
        <a:off x="182914" y="1597676"/>
        <a:ext cx="1057679" cy="742258"/>
      </dsp:txXfrm>
    </dsp:sp>
    <dsp:sp modelId="{35A402D1-80EE-4D71-8D8B-B71E593B9C02}">
      <dsp:nvSpPr>
        <dsp:cNvPr id="0" name=""/>
        <dsp:cNvSpPr/>
      </dsp:nvSpPr>
      <dsp:spPr>
        <a:xfrm>
          <a:off x="577864" y="578850"/>
          <a:ext cx="1525256" cy="568993"/>
        </a:xfrm>
        <a:prstGeom prst="roundRect">
          <a:avLst/>
        </a:prstGeom>
        <a:solidFill>
          <a:srgbClr val="EE85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0"/>
            </a:spcAft>
            <a:buNone/>
          </a:pPr>
          <a:r>
            <a:rPr lang="en-US" sz="1500" kern="1200" dirty="0">
              <a:solidFill>
                <a:schemeClr val="tx1"/>
              </a:solidFill>
            </a:rPr>
            <a:t>Athens </a:t>
          </a:r>
        </a:p>
        <a:p>
          <a:pPr marL="0" lvl="0" indent="0" algn="ctr" defTabSz="666750">
            <a:lnSpc>
              <a:spcPct val="100000"/>
            </a:lnSpc>
            <a:spcBef>
              <a:spcPct val="0"/>
            </a:spcBef>
            <a:spcAft>
              <a:spcPts val="0"/>
            </a:spcAft>
            <a:buNone/>
          </a:pPr>
          <a:r>
            <a:rPr lang="en-US" sz="1500" kern="1200" dirty="0">
              <a:solidFill>
                <a:schemeClr val="tx1"/>
              </a:solidFill>
            </a:rPr>
            <a:t>Clarke County</a:t>
          </a:r>
        </a:p>
      </dsp:txBody>
      <dsp:txXfrm>
        <a:off x="605640" y="606626"/>
        <a:ext cx="1469704" cy="513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6FC3E-565C-4684-AFB1-6A56AECD85DF}">
      <dsp:nvSpPr>
        <dsp:cNvPr id="0" name=""/>
        <dsp:cNvSpPr/>
      </dsp:nvSpPr>
      <dsp:spPr>
        <a:xfrm>
          <a:off x="8874" y="0"/>
          <a:ext cx="2602383" cy="439959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chemeClr val="bg1"/>
              </a:solidFill>
            </a:rPr>
            <a:t>Strategic Planning </a:t>
          </a:r>
        </a:p>
      </dsp:txBody>
      <dsp:txXfrm>
        <a:off x="8874" y="0"/>
        <a:ext cx="2602383" cy="1319878"/>
      </dsp:txXfrm>
    </dsp:sp>
    <dsp:sp modelId="{4A5E2C7F-28E0-4811-9EE2-7F5B6212C971}">
      <dsp:nvSpPr>
        <dsp:cNvPr id="0" name=""/>
        <dsp:cNvSpPr/>
      </dsp:nvSpPr>
      <dsp:spPr>
        <a:xfrm>
          <a:off x="180605" y="946196"/>
          <a:ext cx="2222913" cy="285909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rPr>
            <a:t>To develop a </a:t>
          </a:r>
          <a:r>
            <a:rPr lang="en-US" sz="1600" b="1" kern="1200" dirty="0">
              <a:solidFill>
                <a:schemeClr val="tx1"/>
              </a:solidFill>
            </a:rPr>
            <a:t>long-term strategic plan and manage a year-round planning effort</a:t>
          </a:r>
          <a:endParaRPr lang="en-US" sz="1600" kern="1200" dirty="0">
            <a:solidFill>
              <a:schemeClr val="tx1"/>
            </a:solidFill>
          </a:endParaRPr>
        </a:p>
      </dsp:txBody>
      <dsp:txXfrm>
        <a:off x="245712" y="1011303"/>
        <a:ext cx="2092699" cy="2728882"/>
      </dsp:txXfrm>
    </dsp:sp>
    <dsp:sp modelId="{255E1368-1335-43AA-AF6A-B071F93F0FA2}">
      <dsp:nvSpPr>
        <dsp:cNvPr id="0" name=""/>
        <dsp:cNvSpPr/>
      </dsp:nvSpPr>
      <dsp:spPr>
        <a:xfrm>
          <a:off x="2826877" y="0"/>
          <a:ext cx="2602383" cy="4399595"/>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Strategic Planning </a:t>
          </a:r>
        </a:p>
      </dsp:txBody>
      <dsp:txXfrm>
        <a:off x="2826877" y="0"/>
        <a:ext cx="2602383" cy="1319878"/>
      </dsp:txXfrm>
    </dsp:sp>
    <dsp:sp modelId="{9E1DF6EB-0A52-4669-A527-E182031A3E95}">
      <dsp:nvSpPr>
        <dsp:cNvPr id="0" name=""/>
        <dsp:cNvSpPr/>
      </dsp:nvSpPr>
      <dsp:spPr>
        <a:xfrm>
          <a:off x="3000798" y="960276"/>
          <a:ext cx="2213046" cy="2856451"/>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7620" rIns="10160" bIns="762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b="1" kern="1200" dirty="0">
              <a:solidFill>
                <a:schemeClr val="tx1"/>
              </a:solidFill>
            </a:rPr>
            <a:t>The strategic plan should address:</a:t>
          </a:r>
        </a:p>
        <a:p>
          <a:pPr marL="57150" lvl="1" indent="-57150" algn="l" defTabSz="177800">
            <a:lnSpc>
              <a:spcPct val="90000"/>
            </a:lnSpc>
            <a:spcBef>
              <a:spcPct val="0"/>
            </a:spcBef>
            <a:spcAft>
              <a:spcPct val="15000"/>
            </a:spcAft>
            <a:buChar char="•"/>
          </a:pPr>
          <a:endParaRPr lang="en-US" sz="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the needs of homeless individuals and households; </a:t>
          </a:r>
        </a:p>
        <a:p>
          <a:pPr marL="57150" lvl="1" indent="-57150" algn="l" defTabSz="177800">
            <a:lnSpc>
              <a:spcPct val="90000"/>
            </a:lnSpc>
            <a:spcBef>
              <a:spcPct val="0"/>
            </a:spcBef>
            <a:spcAft>
              <a:spcPct val="15000"/>
            </a:spcAft>
            <a:buChar char="•"/>
          </a:pPr>
          <a:endParaRPr lang="en-US" sz="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the availability and accessibility of existing housing and services; and</a:t>
          </a:r>
        </a:p>
        <a:p>
          <a:pPr marL="57150" lvl="1" indent="-57150" algn="l" defTabSz="177800">
            <a:lnSpc>
              <a:spcPct val="90000"/>
            </a:lnSpc>
            <a:spcBef>
              <a:spcPct val="0"/>
            </a:spcBef>
            <a:spcAft>
              <a:spcPct val="15000"/>
            </a:spcAft>
            <a:buChar char="•"/>
          </a:pPr>
          <a:endParaRPr lang="en-US" sz="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the opportunities for linkages with mainstream housing and services resources</a:t>
          </a:r>
        </a:p>
      </dsp:txBody>
      <dsp:txXfrm>
        <a:off x="3065616" y="1025094"/>
        <a:ext cx="2083410" cy="2726815"/>
      </dsp:txXfrm>
    </dsp:sp>
    <dsp:sp modelId="{FBE9D08B-857D-453A-8DE9-85391AE289A8}">
      <dsp:nvSpPr>
        <dsp:cNvPr id="0" name=""/>
        <dsp:cNvSpPr/>
      </dsp:nvSpPr>
      <dsp:spPr>
        <a:xfrm>
          <a:off x="5603243" y="0"/>
          <a:ext cx="2646931" cy="4399595"/>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Applying for Grants</a:t>
          </a:r>
        </a:p>
      </dsp:txBody>
      <dsp:txXfrm>
        <a:off x="5603243" y="0"/>
        <a:ext cx="2646931" cy="1319878"/>
      </dsp:txXfrm>
    </dsp:sp>
    <dsp:sp modelId="{70B3B9CF-5A7B-4BF6-8A53-23E1FE1E3903}">
      <dsp:nvSpPr>
        <dsp:cNvPr id="0" name=""/>
        <dsp:cNvSpPr/>
      </dsp:nvSpPr>
      <dsp:spPr>
        <a:xfrm>
          <a:off x="5890212" y="945567"/>
          <a:ext cx="2117544" cy="285973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To prepare an </a:t>
          </a:r>
          <a:r>
            <a:rPr lang="en-US" sz="1600" b="1" kern="1200" dirty="0">
              <a:solidFill>
                <a:schemeClr val="tx1"/>
              </a:solidFill>
            </a:rPr>
            <a:t>application </a:t>
          </a:r>
          <a:r>
            <a:rPr lang="en-US" sz="1600" kern="1200" dirty="0">
              <a:solidFill>
                <a:schemeClr val="tx1"/>
              </a:solidFill>
            </a:rPr>
            <a:t>for McKinney-Vento Homeless Assistance Act (McKinney-Vento) competitive grants</a:t>
          </a:r>
        </a:p>
      </dsp:txBody>
      <dsp:txXfrm>
        <a:off x="5952233" y="1007588"/>
        <a:ext cx="1993502" cy="2735694"/>
      </dsp:txXfrm>
    </dsp:sp>
    <dsp:sp modelId="{8A4222F4-4BD8-48C6-95B8-05B8911911A6}">
      <dsp:nvSpPr>
        <dsp:cNvPr id="0" name=""/>
        <dsp:cNvSpPr/>
      </dsp:nvSpPr>
      <dsp:spPr>
        <a:xfrm>
          <a:off x="8448693" y="0"/>
          <a:ext cx="2646931" cy="4399595"/>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Board Governance</a:t>
          </a:r>
        </a:p>
      </dsp:txBody>
      <dsp:txXfrm>
        <a:off x="8448693" y="0"/>
        <a:ext cx="2646931" cy="1319878"/>
      </dsp:txXfrm>
    </dsp:sp>
    <dsp:sp modelId="{A2AED1BE-A4AC-4D76-B0C1-522BED613971}">
      <dsp:nvSpPr>
        <dsp:cNvPr id="0" name=""/>
        <dsp:cNvSpPr/>
      </dsp:nvSpPr>
      <dsp:spPr>
        <a:xfrm>
          <a:off x="8703625" y="1014830"/>
          <a:ext cx="2117544" cy="285973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rPr>
            <a:t>To have an </a:t>
          </a:r>
          <a:r>
            <a:rPr lang="en-US" sz="1600" b="1" kern="1200" dirty="0">
              <a:solidFill>
                <a:schemeClr val="tx1"/>
              </a:solidFill>
            </a:rPr>
            <a:t>independent Board of Directors, </a:t>
          </a:r>
          <a:r>
            <a:rPr lang="en-US" sz="1600" kern="1200" dirty="0">
              <a:solidFill>
                <a:schemeClr val="tx1"/>
              </a:solidFill>
            </a:rPr>
            <a:t>maintain a </a:t>
          </a:r>
          <a:r>
            <a:rPr lang="en-US" sz="1600" b="1" kern="1200" dirty="0">
              <a:solidFill>
                <a:schemeClr val="tx1"/>
              </a:solidFill>
            </a:rPr>
            <a:t>written Governance Charter, </a:t>
          </a:r>
          <a:r>
            <a:rPr lang="en-US" sz="1600" kern="1200" dirty="0">
              <a:solidFill>
                <a:schemeClr val="tx1"/>
              </a:solidFill>
            </a:rPr>
            <a:t>set and meet </a:t>
          </a:r>
          <a:r>
            <a:rPr lang="en-US" sz="1600" b="1" kern="1200" dirty="0">
              <a:solidFill>
                <a:schemeClr val="tx1"/>
              </a:solidFill>
            </a:rPr>
            <a:t>goals to prevent and end homelessness, </a:t>
          </a:r>
          <a:r>
            <a:rPr lang="en-US" sz="1600" kern="1200" dirty="0">
              <a:solidFill>
                <a:schemeClr val="tx1"/>
              </a:solidFill>
            </a:rPr>
            <a:t>and implement all other requirements of the </a:t>
          </a:r>
          <a:r>
            <a:rPr lang="en-US" sz="1600" b="1" kern="1200" dirty="0">
              <a:solidFill>
                <a:schemeClr val="tx1"/>
              </a:solidFill>
            </a:rPr>
            <a:t>HEARTH Act.</a:t>
          </a:r>
          <a:endParaRPr lang="en-US" sz="1600" kern="1200" dirty="0">
            <a:solidFill>
              <a:schemeClr val="tx1"/>
            </a:solidFill>
          </a:endParaRPr>
        </a:p>
      </dsp:txBody>
      <dsp:txXfrm>
        <a:off x="8765646" y="1076851"/>
        <a:ext cx="1993502" cy="273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93C6-3610-42A5-953A-989B88F09A82}">
      <dsp:nvSpPr>
        <dsp:cNvPr id="0" name=""/>
        <dsp:cNvSpPr/>
      </dsp:nvSpPr>
      <dsp:spPr>
        <a:xfrm rot="5400000">
          <a:off x="2871412" y="-1158989"/>
          <a:ext cx="490652" cy="2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Outreach Services to Engage and Serve Unsheltered Homeless Individuals or Households</a:t>
          </a:r>
        </a:p>
      </dsp:txBody>
      <dsp:txXfrm rot="-5400000">
        <a:off x="1650038" y="86337"/>
        <a:ext cx="2909448" cy="442748"/>
      </dsp:txXfrm>
    </dsp:sp>
    <dsp:sp modelId="{BDB2D2F3-C945-4EFB-8ACA-EC835C52A4A1}">
      <dsp:nvSpPr>
        <dsp:cNvPr id="0" name=""/>
        <dsp:cNvSpPr/>
      </dsp:nvSpPr>
      <dsp:spPr>
        <a:xfrm>
          <a:off x="0" y="1053"/>
          <a:ext cx="1650038" cy="613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Street Outreach </a:t>
          </a:r>
          <a:endParaRPr lang="en-US" sz="1800" kern="1200"/>
        </a:p>
      </dsp:txBody>
      <dsp:txXfrm>
        <a:off x="29940" y="30993"/>
        <a:ext cx="1590158" cy="553435"/>
      </dsp:txXfrm>
    </dsp:sp>
    <dsp:sp modelId="{BB865297-FFF6-4AEC-B0BC-530E6132F510}">
      <dsp:nvSpPr>
        <dsp:cNvPr id="0" name=""/>
        <dsp:cNvSpPr/>
      </dsp:nvSpPr>
      <dsp:spPr>
        <a:xfrm rot="5400000">
          <a:off x="2871412" y="-515007"/>
          <a:ext cx="490652" cy="2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Funds Shelter Activities (Services and Operations)</a:t>
          </a:r>
        </a:p>
      </dsp:txBody>
      <dsp:txXfrm rot="-5400000">
        <a:off x="1650038" y="730319"/>
        <a:ext cx="2909448" cy="442748"/>
      </dsp:txXfrm>
    </dsp:sp>
    <dsp:sp modelId="{46D77EFA-BF78-4C4F-B7E1-F3785C1D0E0B}">
      <dsp:nvSpPr>
        <dsp:cNvPr id="0" name=""/>
        <dsp:cNvSpPr/>
      </dsp:nvSpPr>
      <dsp:spPr>
        <a:xfrm>
          <a:off x="0" y="645035"/>
          <a:ext cx="1650038" cy="613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Emergency Shelter </a:t>
          </a:r>
          <a:endParaRPr lang="en-US" sz="1800" kern="1200"/>
        </a:p>
      </dsp:txBody>
      <dsp:txXfrm>
        <a:off x="29940" y="674975"/>
        <a:ext cx="1590158" cy="553435"/>
      </dsp:txXfrm>
    </dsp:sp>
    <dsp:sp modelId="{9086C45C-F7E1-44C6-A7ED-34707DB018C0}">
      <dsp:nvSpPr>
        <dsp:cNvPr id="0" name=""/>
        <dsp:cNvSpPr/>
      </dsp:nvSpPr>
      <dsp:spPr>
        <a:xfrm rot="5400000">
          <a:off x="2871412" y="128974"/>
          <a:ext cx="490652" cy="2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Places Homeless Persons into Permanent Housing with Services</a:t>
          </a:r>
        </a:p>
      </dsp:txBody>
      <dsp:txXfrm rot="-5400000">
        <a:off x="1650038" y="1374300"/>
        <a:ext cx="2909448" cy="442748"/>
      </dsp:txXfrm>
    </dsp:sp>
    <dsp:sp modelId="{91C2FBD8-E774-4F25-B7A3-55AEEA6AE1B0}">
      <dsp:nvSpPr>
        <dsp:cNvPr id="0" name=""/>
        <dsp:cNvSpPr/>
      </dsp:nvSpPr>
      <dsp:spPr>
        <a:xfrm>
          <a:off x="0" y="1289016"/>
          <a:ext cx="1650038" cy="613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Rapid Re-Housing </a:t>
          </a:r>
          <a:endParaRPr lang="en-US" sz="1800" kern="1200"/>
        </a:p>
      </dsp:txBody>
      <dsp:txXfrm>
        <a:off x="29940" y="1318956"/>
        <a:ext cx="1590158" cy="553435"/>
      </dsp:txXfrm>
    </dsp:sp>
    <dsp:sp modelId="{13CC65CB-A872-4CAA-9641-D04FDBF11131}">
      <dsp:nvSpPr>
        <dsp:cNvPr id="0" name=""/>
        <dsp:cNvSpPr/>
      </dsp:nvSpPr>
      <dsp:spPr>
        <a:xfrm rot="5400000">
          <a:off x="2871412" y="772955"/>
          <a:ext cx="490652" cy="2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Rental Assistance for Eviction Prevention </a:t>
          </a:r>
        </a:p>
      </dsp:txBody>
      <dsp:txXfrm rot="-5400000">
        <a:off x="1650038" y="2018281"/>
        <a:ext cx="2909448" cy="442748"/>
      </dsp:txXfrm>
    </dsp:sp>
    <dsp:sp modelId="{1F51B3DD-9835-4DA8-99CC-9E1811FDCB69}">
      <dsp:nvSpPr>
        <dsp:cNvPr id="0" name=""/>
        <dsp:cNvSpPr/>
      </dsp:nvSpPr>
      <dsp:spPr>
        <a:xfrm>
          <a:off x="0" y="1932998"/>
          <a:ext cx="1650038" cy="613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Homeless Prevention </a:t>
          </a:r>
          <a:endParaRPr lang="en-US" sz="1800" kern="1200"/>
        </a:p>
      </dsp:txBody>
      <dsp:txXfrm>
        <a:off x="29940" y="1962938"/>
        <a:ext cx="1590158" cy="553435"/>
      </dsp:txXfrm>
    </dsp:sp>
    <dsp:sp modelId="{2B09A4D5-5A36-4DAD-9AA3-0E83DA4DB1F1}">
      <dsp:nvSpPr>
        <dsp:cNvPr id="0" name=""/>
        <dsp:cNvSpPr/>
      </dsp:nvSpPr>
      <dsp:spPr>
        <a:xfrm rot="5400000">
          <a:off x="2871412" y="1416937"/>
          <a:ext cx="490652" cy="2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Temporary Lodging</a:t>
          </a:r>
        </a:p>
      </dsp:txBody>
      <dsp:txXfrm rot="-5400000">
        <a:off x="1650038" y="2662263"/>
        <a:ext cx="2909448" cy="442748"/>
      </dsp:txXfrm>
    </dsp:sp>
    <dsp:sp modelId="{0CA35386-43F0-453F-93DA-0B15E2E5B35D}">
      <dsp:nvSpPr>
        <dsp:cNvPr id="0" name=""/>
        <dsp:cNvSpPr/>
      </dsp:nvSpPr>
      <dsp:spPr>
        <a:xfrm>
          <a:off x="0" y="2576980"/>
          <a:ext cx="1650038" cy="613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Hotel/Motel Voucher </a:t>
          </a:r>
          <a:endParaRPr lang="en-US" sz="1800" kern="1200"/>
        </a:p>
      </dsp:txBody>
      <dsp:txXfrm>
        <a:off x="29940" y="2606920"/>
        <a:ext cx="1590158" cy="553435"/>
      </dsp:txXfrm>
    </dsp:sp>
    <dsp:sp modelId="{420E6EF2-9F79-4FF5-B2B2-83D2F739C1C3}">
      <dsp:nvSpPr>
        <dsp:cNvPr id="0" name=""/>
        <dsp:cNvSpPr/>
      </dsp:nvSpPr>
      <dsp:spPr>
        <a:xfrm rot="5400000">
          <a:off x="2871412" y="2060919"/>
          <a:ext cx="490652" cy="2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Case Management, Childcare, Transportation</a:t>
          </a:r>
        </a:p>
      </dsp:txBody>
      <dsp:txXfrm rot="-5400000">
        <a:off x="1650038" y="3306245"/>
        <a:ext cx="2909448" cy="442748"/>
      </dsp:txXfrm>
    </dsp:sp>
    <dsp:sp modelId="{4055CC2C-8F77-4F3B-8D0F-F53FAF46F2C3}">
      <dsp:nvSpPr>
        <dsp:cNvPr id="0" name=""/>
        <dsp:cNvSpPr/>
      </dsp:nvSpPr>
      <dsp:spPr>
        <a:xfrm>
          <a:off x="0" y="3220961"/>
          <a:ext cx="1650038" cy="613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Supportive Services </a:t>
          </a:r>
          <a:endParaRPr lang="en-US" sz="1800" kern="1200"/>
        </a:p>
      </dsp:txBody>
      <dsp:txXfrm>
        <a:off x="29940" y="3250901"/>
        <a:ext cx="1590158" cy="553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62832-28BC-4574-BD5F-57DC2AC2833B}">
      <dsp:nvSpPr>
        <dsp:cNvPr id="0" name=""/>
        <dsp:cNvSpPr/>
      </dsp:nvSpPr>
      <dsp:spPr>
        <a:xfrm>
          <a:off x="891598" y="-115346"/>
          <a:ext cx="4759476" cy="4759476"/>
        </a:xfrm>
        <a:prstGeom prst="circularArrow">
          <a:avLst>
            <a:gd name="adj1" fmla="val 5544"/>
            <a:gd name="adj2" fmla="val 330680"/>
            <a:gd name="adj3" fmla="val 14774184"/>
            <a:gd name="adj4" fmla="val 1680367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28AEE-7D61-4D21-ABEE-4E569EFDFB14}">
      <dsp:nvSpPr>
        <dsp:cNvPr id="0" name=""/>
        <dsp:cNvSpPr/>
      </dsp:nvSpPr>
      <dsp:spPr>
        <a:xfrm>
          <a:off x="2667806" y="0"/>
          <a:ext cx="1207061" cy="60353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DCA</a:t>
          </a:r>
        </a:p>
      </dsp:txBody>
      <dsp:txXfrm>
        <a:off x="2697268" y="29462"/>
        <a:ext cx="1148137" cy="544606"/>
      </dsp:txXfrm>
    </dsp:sp>
    <dsp:sp modelId="{EEB92EC9-11CB-47EB-ADCA-791C7D6938E6}">
      <dsp:nvSpPr>
        <dsp:cNvPr id="0" name=""/>
        <dsp:cNvSpPr/>
      </dsp:nvSpPr>
      <dsp:spPr>
        <a:xfrm>
          <a:off x="4111769" y="569619"/>
          <a:ext cx="1207061" cy="60353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Augusta Richmond</a:t>
          </a:r>
        </a:p>
      </dsp:txBody>
      <dsp:txXfrm>
        <a:off x="4141231" y="599081"/>
        <a:ext cx="1148137" cy="544606"/>
      </dsp:txXfrm>
    </dsp:sp>
    <dsp:sp modelId="{7DFEBBB1-1D79-40FD-BFE6-FC9D957816A8}">
      <dsp:nvSpPr>
        <dsp:cNvPr id="0" name=""/>
        <dsp:cNvSpPr/>
      </dsp:nvSpPr>
      <dsp:spPr>
        <a:xfrm>
          <a:off x="4569171" y="1770141"/>
          <a:ext cx="1207061" cy="60353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Macon-Bibb </a:t>
          </a:r>
        </a:p>
      </dsp:txBody>
      <dsp:txXfrm>
        <a:off x="4598633" y="1799603"/>
        <a:ext cx="1148137" cy="544606"/>
      </dsp:txXfrm>
    </dsp:sp>
    <dsp:sp modelId="{C82A3101-9A80-4999-B3F6-A98255A904CB}">
      <dsp:nvSpPr>
        <dsp:cNvPr id="0" name=""/>
        <dsp:cNvSpPr/>
      </dsp:nvSpPr>
      <dsp:spPr>
        <a:xfrm>
          <a:off x="4335724" y="3047559"/>
          <a:ext cx="1207061" cy="603530"/>
        </a:xfrm>
        <a:prstGeom prst="roundRect">
          <a:avLst/>
        </a:prstGeom>
        <a:solidFill>
          <a:srgbClr val="FF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City of Atlanta</a:t>
          </a:r>
        </a:p>
      </dsp:txBody>
      <dsp:txXfrm>
        <a:off x="4365186" y="3077021"/>
        <a:ext cx="1148137" cy="544606"/>
      </dsp:txXfrm>
    </dsp:sp>
    <dsp:sp modelId="{D7E4562A-ABEB-4E68-95EA-D85E31A0D8D3}">
      <dsp:nvSpPr>
        <dsp:cNvPr id="0" name=""/>
        <dsp:cNvSpPr/>
      </dsp:nvSpPr>
      <dsp:spPr>
        <a:xfrm>
          <a:off x="3501644" y="3880765"/>
          <a:ext cx="1207061" cy="60353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en-US" sz="1450" kern="1200" dirty="0"/>
            <a:t>Savannah-Chatham</a:t>
          </a:r>
        </a:p>
      </dsp:txBody>
      <dsp:txXfrm>
        <a:off x="3531106" y="3910227"/>
        <a:ext cx="1148137" cy="544606"/>
      </dsp:txXfrm>
    </dsp:sp>
    <dsp:sp modelId="{62F1C94F-7FC2-495B-90CF-62145B9FFEDD}">
      <dsp:nvSpPr>
        <dsp:cNvPr id="0" name=""/>
        <dsp:cNvSpPr/>
      </dsp:nvSpPr>
      <dsp:spPr>
        <a:xfrm>
          <a:off x="1624780" y="3917766"/>
          <a:ext cx="1207061" cy="60353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Cobb</a:t>
          </a:r>
        </a:p>
      </dsp:txBody>
      <dsp:txXfrm>
        <a:off x="1654242" y="3947228"/>
        <a:ext cx="1148137" cy="544606"/>
      </dsp:txXfrm>
    </dsp:sp>
    <dsp:sp modelId="{53C6449D-6C2B-4231-8EDB-C624D3A450BD}">
      <dsp:nvSpPr>
        <dsp:cNvPr id="0" name=""/>
        <dsp:cNvSpPr/>
      </dsp:nvSpPr>
      <dsp:spPr>
        <a:xfrm>
          <a:off x="820306" y="3047559"/>
          <a:ext cx="1207061" cy="60353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DeKalb</a:t>
          </a:r>
        </a:p>
      </dsp:txBody>
      <dsp:txXfrm>
        <a:off x="849768" y="3077021"/>
        <a:ext cx="1148137" cy="544606"/>
      </dsp:txXfrm>
    </dsp:sp>
    <dsp:sp modelId="{A3DAEFF7-C4F4-4F05-91E4-6FDB0F736EC2}">
      <dsp:nvSpPr>
        <dsp:cNvPr id="0" name=""/>
        <dsp:cNvSpPr/>
      </dsp:nvSpPr>
      <dsp:spPr>
        <a:xfrm>
          <a:off x="555305" y="1761996"/>
          <a:ext cx="1207061" cy="60353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Gwinnett</a:t>
          </a:r>
          <a:endParaRPr lang="en-US" sz="1200" kern="1200" dirty="0"/>
        </a:p>
      </dsp:txBody>
      <dsp:txXfrm>
        <a:off x="584767" y="1791458"/>
        <a:ext cx="1148137" cy="544606"/>
      </dsp:txXfrm>
    </dsp:sp>
    <dsp:sp modelId="{35A402D1-80EE-4D71-8D8B-B71E593B9C02}">
      <dsp:nvSpPr>
        <dsp:cNvPr id="0" name=""/>
        <dsp:cNvSpPr/>
      </dsp:nvSpPr>
      <dsp:spPr>
        <a:xfrm>
          <a:off x="1213003" y="605621"/>
          <a:ext cx="1207061" cy="60353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Clayton</a:t>
          </a:r>
        </a:p>
      </dsp:txBody>
      <dsp:txXfrm>
        <a:off x="1242465" y="635083"/>
        <a:ext cx="1148137" cy="544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E58BA-7BC7-4F96-8A8D-5F4B4BBCA0C7}">
      <dsp:nvSpPr>
        <dsp:cNvPr id="0" name=""/>
        <dsp:cNvSpPr/>
      </dsp:nvSpPr>
      <dsp:spPr>
        <a:xfrm>
          <a:off x="653117" y="1004"/>
          <a:ext cx="2056395" cy="1233837"/>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DCA: $4,770,022</a:t>
          </a:r>
        </a:p>
      </dsp:txBody>
      <dsp:txXfrm>
        <a:off x="653117" y="1004"/>
        <a:ext cx="2056395" cy="1233837"/>
      </dsp:txXfrm>
    </dsp:sp>
    <dsp:sp modelId="{A301D28D-63B9-4961-A4F8-E8FA1B9040A2}">
      <dsp:nvSpPr>
        <dsp:cNvPr id="0" name=""/>
        <dsp:cNvSpPr/>
      </dsp:nvSpPr>
      <dsp:spPr>
        <a:xfrm>
          <a:off x="2915152" y="1004"/>
          <a:ext cx="2056395" cy="1233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Atlanta: $615,584</a:t>
          </a:r>
        </a:p>
      </dsp:txBody>
      <dsp:txXfrm>
        <a:off x="2915152" y="1004"/>
        <a:ext cx="2056395" cy="1233837"/>
      </dsp:txXfrm>
    </dsp:sp>
    <dsp:sp modelId="{63BD9392-14B1-4453-9CA6-E921365F8DB2}">
      <dsp:nvSpPr>
        <dsp:cNvPr id="0" name=""/>
        <dsp:cNvSpPr/>
      </dsp:nvSpPr>
      <dsp:spPr>
        <a:xfrm>
          <a:off x="5177187" y="1004"/>
          <a:ext cx="2056395" cy="123383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Augusta: $151,645</a:t>
          </a:r>
        </a:p>
      </dsp:txBody>
      <dsp:txXfrm>
        <a:off x="5177187" y="1004"/>
        <a:ext cx="2056395" cy="1233837"/>
      </dsp:txXfrm>
    </dsp:sp>
    <dsp:sp modelId="{2E3CC7C0-3282-41DF-ACB1-15A988E216A4}">
      <dsp:nvSpPr>
        <dsp:cNvPr id="0" name=""/>
        <dsp:cNvSpPr/>
      </dsp:nvSpPr>
      <dsp:spPr>
        <a:xfrm>
          <a:off x="653117" y="1440481"/>
          <a:ext cx="2056395" cy="1233837"/>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Clayton: $208,774</a:t>
          </a:r>
        </a:p>
      </dsp:txBody>
      <dsp:txXfrm>
        <a:off x="653117" y="1440481"/>
        <a:ext cx="2056395" cy="1233837"/>
      </dsp:txXfrm>
    </dsp:sp>
    <dsp:sp modelId="{D560112A-1B50-45B1-88FF-4D42ACAC0398}">
      <dsp:nvSpPr>
        <dsp:cNvPr id="0" name=""/>
        <dsp:cNvSpPr/>
      </dsp:nvSpPr>
      <dsp:spPr>
        <a:xfrm>
          <a:off x="2915152" y="1440481"/>
          <a:ext cx="2056395" cy="123383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Cobb: $277,436</a:t>
          </a:r>
        </a:p>
      </dsp:txBody>
      <dsp:txXfrm>
        <a:off x="2915152" y="1440481"/>
        <a:ext cx="2056395" cy="1233837"/>
      </dsp:txXfrm>
    </dsp:sp>
    <dsp:sp modelId="{80ED7086-9316-4164-A4DD-777608F81BB2}">
      <dsp:nvSpPr>
        <dsp:cNvPr id="0" name=""/>
        <dsp:cNvSpPr/>
      </dsp:nvSpPr>
      <dsp:spPr>
        <a:xfrm>
          <a:off x="5177187" y="1440481"/>
          <a:ext cx="2056395" cy="123383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DeKalb: $394,840</a:t>
          </a:r>
        </a:p>
      </dsp:txBody>
      <dsp:txXfrm>
        <a:off x="5177187" y="1440481"/>
        <a:ext cx="2056395" cy="1233837"/>
      </dsp:txXfrm>
    </dsp:sp>
    <dsp:sp modelId="{239D2970-40AE-4C83-A1C8-A51E624F9396}">
      <dsp:nvSpPr>
        <dsp:cNvPr id="0" name=""/>
        <dsp:cNvSpPr/>
      </dsp:nvSpPr>
      <dsp:spPr>
        <a:xfrm>
          <a:off x="653117" y="2879958"/>
          <a:ext cx="2056395" cy="1233837"/>
        </a:xfrm>
        <a:prstGeom prst="rect">
          <a:avLst/>
        </a:prstGeom>
        <a:solidFill>
          <a:srgbClr val="C34F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Gwinnett: $460,622</a:t>
          </a:r>
        </a:p>
      </dsp:txBody>
      <dsp:txXfrm>
        <a:off x="653117" y="2879958"/>
        <a:ext cx="2056395" cy="1233837"/>
      </dsp:txXfrm>
    </dsp:sp>
    <dsp:sp modelId="{028E017C-02DD-49D4-BBC3-E3158CCA9EA9}">
      <dsp:nvSpPr>
        <dsp:cNvPr id="0" name=""/>
        <dsp:cNvSpPr/>
      </dsp:nvSpPr>
      <dsp:spPr>
        <a:xfrm>
          <a:off x="2915152" y="2879958"/>
          <a:ext cx="2056395" cy="123383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Macon: $159,452</a:t>
          </a:r>
        </a:p>
      </dsp:txBody>
      <dsp:txXfrm>
        <a:off x="2915152" y="2879958"/>
        <a:ext cx="2056395" cy="1233837"/>
      </dsp:txXfrm>
    </dsp:sp>
    <dsp:sp modelId="{8D26ED6F-0742-4905-8CA8-848EF6AADCD7}">
      <dsp:nvSpPr>
        <dsp:cNvPr id="0" name=""/>
        <dsp:cNvSpPr/>
      </dsp:nvSpPr>
      <dsp:spPr>
        <a:xfrm>
          <a:off x="5177187" y="2879958"/>
          <a:ext cx="2056395" cy="1233837"/>
        </a:xfrm>
        <a:prstGeom prst="rect">
          <a:avLst/>
        </a:prstGeom>
        <a:solidFill>
          <a:srgbClr val="FB83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Savannah: $194,935</a:t>
          </a:r>
        </a:p>
      </dsp:txBody>
      <dsp:txXfrm>
        <a:off x="5177187" y="2879958"/>
        <a:ext cx="2056395" cy="1233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AFB99-BF17-4E63-BD70-C9438464A749}">
      <dsp:nvSpPr>
        <dsp:cNvPr id="0" name=""/>
        <dsp:cNvSpPr/>
      </dsp:nvSpPr>
      <dsp:spPr>
        <a:xfrm>
          <a:off x="716941" y="33227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116F11-B689-41EA-875B-6E0600F409B3}">
      <dsp:nvSpPr>
        <dsp:cNvPr id="0" name=""/>
        <dsp:cNvSpPr/>
      </dsp:nvSpPr>
      <dsp:spPr>
        <a:xfrm>
          <a:off x="221941" y="1469852"/>
          <a:ext cx="1727514"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Applications opened on Monday,</a:t>
          </a:r>
        </a:p>
        <a:p>
          <a:pPr marL="0" lvl="0" indent="0" algn="ctr" defTabSz="711200">
            <a:lnSpc>
              <a:spcPct val="100000"/>
            </a:lnSpc>
            <a:spcBef>
              <a:spcPct val="0"/>
            </a:spcBef>
            <a:spcAft>
              <a:spcPct val="35000"/>
            </a:spcAft>
            <a:buNone/>
          </a:pPr>
          <a:r>
            <a:rPr lang="en-US" sz="1600" kern="1200"/>
            <a:t>April 8, 2024</a:t>
          </a:r>
          <a:endParaRPr lang="en-US" sz="1600" kern="1200" dirty="0"/>
        </a:p>
      </dsp:txBody>
      <dsp:txXfrm>
        <a:off x="221941" y="1469852"/>
        <a:ext cx="1727514" cy="1035000"/>
      </dsp:txXfrm>
    </dsp:sp>
    <dsp:sp modelId="{294BFEDD-E79D-4651-A2C6-A9FF732C2C29}">
      <dsp:nvSpPr>
        <dsp:cNvPr id="0" name=""/>
        <dsp:cNvSpPr/>
      </dsp:nvSpPr>
      <dsp:spPr>
        <a:xfrm>
          <a:off x="2831941" y="33227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06AF02-4176-4871-AAB5-447117EA160A}">
      <dsp:nvSpPr>
        <dsp:cNvPr id="0" name=""/>
        <dsp:cNvSpPr/>
      </dsp:nvSpPr>
      <dsp:spPr>
        <a:xfrm>
          <a:off x="2336941" y="1469852"/>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Conducting four Q &amp; A webinars for applicants</a:t>
          </a:r>
          <a:endParaRPr lang="en-US" sz="1700" kern="1200" dirty="0"/>
        </a:p>
      </dsp:txBody>
      <dsp:txXfrm>
        <a:off x="2336941" y="1469852"/>
        <a:ext cx="1800000" cy="1035000"/>
      </dsp:txXfrm>
    </dsp:sp>
    <dsp:sp modelId="{04AB5C7A-C191-4352-B146-D52BA59289C0}">
      <dsp:nvSpPr>
        <dsp:cNvPr id="0" name=""/>
        <dsp:cNvSpPr/>
      </dsp:nvSpPr>
      <dsp:spPr>
        <a:xfrm>
          <a:off x="4946940" y="332270"/>
          <a:ext cx="810000" cy="81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8024F8-D7E5-40F3-A6D8-E81BDA427A6C}">
      <dsp:nvSpPr>
        <dsp:cNvPr id="0" name=""/>
        <dsp:cNvSpPr/>
      </dsp:nvSpPr>
      <dsp:spPr>
        <a:xfrm>
          <a:off x="4451941" y="1469852"/>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Applications close on Friday, May 3, 2024, at 2:00 pm</a:t>
          </a:r>
          <a:endParaRPr lang="en-US" sz="1700" kern="1200" dirty="0"/>
        </a:p>
      </dsp:txBody>
      <dsp:txXfrm>
        <a:off x="4451941" y="1469852"/>
        <a:ext cx="1800000" cy="1035000"/>
      </dsp:txXfrm>
    </dsp:sp>
    <dsp:sp modelId="{5733DDBA-5475-4E01-9ED8-6E37C300F670}">
      <dsp:nvSpPr>
        <dsp:cNvPr id="0" name=""/>
        <dsp:cNvSpPr/>
      </dsp:nvSpPr>
      <dsp:spPr>
        <a:xfrm>
          <a:off x="716941" y="295485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6EE66-0508-4EDB-9B46-EAB3FA174506}">
      <dsp:nvSpPr>
        <dsp:cNvPr id="0" name=""/>
        <dsp:cNvSpPr/>
      </dsp:nvSpPr>
      <dsp:spPr>
        <a:xfrm>
          <a:off x="221941" y="40924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Scoring of submitted applications will start in May</a:t>
          </a:r>
        </a:p>
      </dsp:txBody>
      <dsp:txXfrm>
        <a:off x="221941" y="4092435"/>
        <a:ext cx="1800000" cy="1035000"/>
      </dsp:txXfrm>
    </dsp:sp>
    <dsp:sp modelId="{E287978E-E18A-4E21-8C5E-52D189B33AFC}">
      <dsp:nvSpPr>
        <dsp:cNvPr id="0" name=""/>
        <dsp:cNvSpPr/>
      </dsp:nvSpPr>
      <dsp:spPr>
        <a:xfrm>
          <a:off x="2831941" y="295485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2A406-6CB3-4279-85EC-BEF93ED6D37F}">
      <dsp:nvSpPr>
        <dsp:cNvPr id="0" name=""/>
        <dsp:cNvSpPr/>
      </dsp:nvSpPr>
      <dsp:spPr>
        <a:xfrm>
          <a:off x="2336941" y="40924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Awards will be posted on the ESG Page on the DCA website</a:t>
          </a:r>
        </a:p>
      </dsp:txBody>
      <dsp:txXfrm>
        <a:off x="2336941" y="4092435"/>
        <a:ext cx="1800000" cy="1035000"/>
      </dsp:txXfrm>
    </dsp:sp>
    <dsp:sp modelId="{60456984-BBE7-406D-ACDB-DCEB196D5B7B}">
      <dsp:nvSpPr>
        <dsp:cNvPr id="0" name=""/>
        <dsp:cNvSpPr/>
      </dsp:nvSpPr>
      <dsp:spPr>
        <a:xfrm>
          <a:off x="4946940" y="2954853"/>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47523D-D3EF-40F1-B29A-F5EA044CD1BE}">
      <dsp:nvSpPr>
        <dsp:cNvPr id="0" name=""/>
        <dsp:cNvSpPr/>
      </dsp:nvSpPr>
      <dsp:spPr>
        <a:xfrm>
          <a:off x="4451941" y="40924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Awarded contracts are for one year for FFY 24 (SFY 25)</a:t>
          </a:r>
        </a:p>
      </dsp:txBody>
      <dsp:txXfrm>
        <a:off x="4451941" y="4092435"/>
        <a:ext cx="1800000" cy="1035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834EE-2F81-4A3A-8B27-B133D0C4ACC0}"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05C0C-3877-4EE4-9E33-143EB9FF9B58}" type="slidenum">
              <a:rPr lang="en-US" smtClean="0"/>
              <a:t>‹#›</a:t>
            </a:fld>
            <a:endParaRPr lang="en-US"/>
          </a:p>
        </p:txBody>
      </p:sp>
    </p:spTree>
    <p:extLst>
      <p:ext uri="{BB962C8B-B14F-4D97-AF65-F5344CB8AC3E}">
        <p14:creationId xmlns:p14="http://schemas.microsoft.com/office/powerpoint/2010/main" val="317868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05C0C-3877-4EE4-9E33-143EB9FF9B58}" type="slidenum">
              <a:rPr lang="en-US" smtClean="0"/>
              <a:t>1</a:t>
            </a:fld>
            <a:endParaRPr lang="en-US"/>
          </a:p>
        </p:txBody>
      </p:sp>
    </p:spTree>
    <p:extLst>
      <p:ext uri="{BB962C8B-B14F-4D97-AF65-F5344CB8AC3E}">
        <p14:creationId xmlns:p14="http://schemas.microsoft.com/office/powerpoint/2010/main" val="171471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77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CoC is the convening and planning body for a set geographic area responsible for carrying out and implementing the requirements of the Interim Rule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A3290-E584-4702-924B-D81531A983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56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0968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pPr/>
              <a:t>9</a:t>
            </a:fld>
            <a:endParaRPr lang="en-US" dirty="0"/>
          </a:p>
        </p:txBody>
      </p:sp>
    </p:spTree>
    <p:extLst>
      <p:ext uri="{BB962C8B-B14F-4D97-AF65-F5344CB8AC3E}">
        <p14:creationId xmlns:p14="http://schemas.microsoft.com/office/powerpoint/2010/main" val="205471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Rents paid for a limited duration. Up to 12 months usually. Goal is to increase income </a:t>
            </a:r>
            <a:r>
              <a:rPr lang="en-US" dirty="0" err="1"/>
              <a:t>etc</a:t>
            </a:r>
            <a:r>
              <a:rPr lang="en-US" dirty="0"/>
              <a:t> so that person can eventually be self sufficient. Person must be homeless under HUD. </a:t>
            </a:r>
          </a:p>
        </p:txBody>
      </p:sp>
      <p:sp>
        <p:nvSpPr>
          <p:cNvPr id="4" name="Slide Number Placeholder 3"/>
          <p:cNvSpPr>
            <a:spLocks noGrp="1"/>
          </p:cNvSpPr>
          <p:nvPr>
            <p:ph type="sldNum" sz="quarter" idx="10"/>
          </p:nvPr>
        </p:nvSpPr>
        <p:spPr/>
        <p:txBody>
          <a:bodyPr/>
          <a:lstStyle/>
          <a:p>
            <a:fld id="{BC640D2E-0C1A-4418-8763-9BB732EB1D20}" type="slidenum">
              <a:rPr lang="en-US" smtClean="0"/>
              <a:pPr/>
              <a:t>11</a:t>
            </a:fld>
            <a:endParaRPr lang="en-US" dirty="0"/>
          </a:p>
        </p:txBody>
      </p:sp>
    </p:spTree>
    <p:extLst>
      <p:ext uri="{BB962C8B-B14F-4D97-AF65-F5344CB8AC3E}">
        <p14:creationId xmlns:p14="http://schemas.microsoft.com/office/powerpoint/2010/main" val="174854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05C0C-3877-4EE4-9E33-143EB9FF9B58}" type="slidenum">
              <a:rPr lang="en-US" smtClean="0"/>
              <a:t>12</a:t>
            </a:fld>
            <a:endParaRPr lang="en-US"/>
          </a:p>
        </p:txBody>
      </p:sp>
    </p:spTree>
    <p:extLst>
      <p:ext uri="{BB962C8B-B14F-4D97-AF65-F5344CB8AC3E}">
        <p14:creationId xmlns:p14="http://schemas.microsoft.com/office/powerpoint/2010/main" val="384580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Georgia cities that apply for and use ESG funds. You could ask your local government to apply and use funds for homeless DV survivors or other populations you serve. </a:t>
            </a:r>
          </a:p>
        </p:txBody>
      </p:sp>
      <p:sp>
        <p:nvSpPr>
          <p:cNvPr id="4" name="Slide Number Placeholder 3"/>
          <p:cNvSpPr>
            <a:spLocks noGrp="1"/>
          </p:cNvSpPr>
          <p:nvPr>
            <p:ph type="sldNum" sz="quarter" idx="10"/>
          </p:nvPr>
        </p:nvSpPr>
        <p:spPr/>
        <p:txBody>
          <a:bodyPr/>
          <a:lstStyle/>
          <a:p>
            <a:fld id="{BC640D2E-0C1A-4418-8763-9BB732EB1D20}" type="slidenum">
              <a:rPr lang="en-US" smtClean="0"/>
              <a:pPr/>
              <a:t>23</a:t>
            </a:fld>
            <a:endParaRPr lang="en-US" dirty="0"/>
          </a:p>
        </p:txBody>
      </p:sp>
    </p:spTree>
    <p:extLst>
      <p:ext uri="{BB962C8B-B14F-4D97-AF65-F5344CB8AC3E}">
        <p14:creationId xmlns:p14="http://schemas.microsoft.com/office/powerpoint/2010/main" val="321349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5917AE-035D-4FD6-878E-FACEC848F713}"/>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959095"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850392" y="548640"/>
            <a:ext cx="6178550" cy="2562223"/>
          </a:xfrm>
        </p:spPr>
        <p:txBody>
          <a:bodyPr anchor="b">
            <a:normAutofit/>
          </a:bodyPr>
          <a:lstStyle>
            <a:lvl1pPr algn="l">
              <a:defRPr sz="4000" b="1"/>
            </a:lvl1pPr>
          </a:lstStyle>
          <a:p>
            <a:r>
              <a:rPr lang="en-US"/>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877824" y="3771897"/>
            <a:ext cx="6175376" cy="2177894"/>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Footer Placeholder 2">
            <a:extLst>
              <a:ext uri="{FF2B5EF4-FFF2-40B4-BE49-F238E27FC236}">
                <a16:creationId xmlns:a16="http://schemas.microsoft.com/office/drawing/2014/main" id="{6FD895C5-590D-442F-AF6B-4741199CC8CF}"/>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215667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4592B9F-B970-47BE-9A9D-0B46BF6AC976}"/>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2" name="Title 1">
            <a:extLst>
              <a:ext uri="{FF2B5EF4-FFF2-40B4-BE49-F238E27FC236}">
                <a16:creationId xmlns:a16="http://schemas.microsoft.com/office/drawing/2014/main" id="{A07C0D42-F910-46A9-A1C4-3AC5297A251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F33B0B-1A35-4951-B571-E87A23AEB3CC}"/>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353562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2" name="Footer Placeholder 1">
            <a:extLst>
              <a:ext uri="{FF2B5EF4-FFF2-40B4-BE49-F238E27FC236}">
                <a16:creationId xmlns:a16="http://schemas.microsoft.com/office/drawing/2014/main" id="{5120B321-D1E6-4A44-B2B2-BA4FB2F5C4E4}"/>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307205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21505" y="914400"/>
            <a:ext cx="3364992"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7986522" y="914400"/>
            <a:ext cx="3364992"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847344" y="908208"/>
            <a:ext cx="3381249" cy="5035391"/>
          </a:xfrm>
        </p:spPr>
        <p:txBody>
          <a:bodyPr anchor="t"/>
          <a:lstStyle>
            <a:lvl1pPr algn="l">
              <a:defRPr/>
            </a:lvl1pPr>
          </a:lstStyle>
          <a:p>
            <a:r>
              <a:rPr lang="en-US"/>
              <a:t>Click to edit Master title style</a:t>
            </a:r>
          </a:p>
        </p:txBody>
      </p:sp>
      <p:sp>
        <p:nvSpPr>
          <p:cNvPr id="3" name="Footer Placeholder 2">
            <a:extLst>
              <a:ext uri="{FF2B5EF4-FFF2-40B4-BE49-F238E27FC236}">
                <a16:creationId xmlns:a16="http://schemas.microsoft.com/office/drawing/2014/main" id="{CDC56790-9595-4EBE-AC74-3A03E8A8CFF1}"/>
              </a:ext>
            </a:extLst>
          </p:cNvPr>
          <p:cNvSpPr>
            <a:spLocks noGrp="1"/>
          </p:cNvSpPr>
          <p:nvPr>
            <p:ph type="ftr" sz="quarter" idx="20"/>
          </p:nvPr>
        </p:nvSpPr>
        <p:spPr/>
        <p:txBody>
          <a:bodyPr/>
          <a:lstStyle/>
          <a:p>
            <a:r>
              <a:rPr lang="en-US"/>
              <a:t>Georgia Department of Community Affairs</a:t>
            </a:r>
          </a:p>
        </p:txBody>
      </p:sp>
    </p:spTree>
    <p:extLst>
      <p:ext uri="{BB962C8B-B14F-4D97-AF65-F5344CB8AC3E}">
        <p14:creationId xmlns:p14="http://schemas.microsoft.com/office/powerpoint/2010/main" val="11074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847344" y="908208"/>
            <a:ext cx="3381249" cy="5035391"/>
          </a:xfrm>
        </p:spPr>
        <p:txBody>
          <a:bodyPr anchor="t"/>
          <a:lstStyle>
            <a:lvl1pPr algn="l">
              <a:defRPr/>
            </a:lvl1pPr>
          </a:lstStyle>
          <a:p>
            <a:r>
              <a:rPr lang="en-US"/>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4413504" y="914399"/>
            <a:ext cx="6931152" cy="5029200"/>
          </a:xfrm>
        </p:spPr>
        <p:txBody>
          <a:bodyPr/>
          <a:lstStyle/>
          <a:p>
            <a:endParaRPr lang="en-US"/>
          </a:p>
        </p:txBody>
      </p:sp>
      <p:sp>
        <p:nvSpPr>
          <p:cNvPr id="2" name="Footer Placeholder 1">
            <a:extLst>
              <a:ext uri="{FF2B5EF4-FFF2-40B4-BE49-F238E27FC236}">
                <a16:creationId xmlns:a16="http://schemas.microsoft.com/office/drawing/2014/main" id="{49686191-0598-4D53-B371-33A234D9CDD8}"/>
              </a:ext>
            </a:extLst>
          </p:cNvPr>
          <p:cNvSpPr>
            <a:spLocks noGrp="1"/>
          </p:cNvSpPr>
          <p:nvPr>
            <p:ph type="ftr" sz="quarter" idx="24"/>
          </p:nvPr>
        </p:nvSpPr>
        <p:spPr/>
        <p:txBody>
          <a:bodyPr/>
          <a:lstStyle/>
          <a:p>
            <a:r>
              <a:rPr lang="en-US"/>
              <a:t>Georgia Department of Community Affairs</a:t>
            </a:r>
          </a:p>
        </p:txBody>
      </p:sp>
    </p:spTree>
    <p:extLst>
      <p:ext uri="{BB962C8B-B14F-4D97-AF65-F5344CB8AC3E}">
        <p14:creationId xmlns:p14="http://schemas.microsoft.com/office/powerpoint/2010/main" val="1988074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847344" y="908208"/>
            <a:ext cx="3381249" cy="5035391"/>
          </a:xfrm>
        </p:spPr>
        <p:txBody>
          <a:bodyPr anchor="t"/>
          <a:lstStyle>
            <a:lvl1pPr algn="l">
              <a:defRPr/>
            </a:lvl1pPr>
          </a:lstStyle>
          <a:p>
            <a:r>
              <a:rPr lang="en-US"/>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4413504" y="914399"/>
            <a:ext cx="3364992" cy="2428875"/>
          </a:xfrm>
        </p:spPr>
        <p:txBody>
          <a:bodyPr/>
          <a:lstStyle/>
          <a:p>
            <a:endParaRPr lang="en-US"/>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4413504" y="3514726"/>
            <a:ext cx="3364992" cy="2428875"/>
          </a:xfrm>
        </p:spPr>
        <p:txBody>
          <a:bodyPr/>
          <a:lstStyle/>
          <a:p>
            <a:endParaRPr lang="en-US"/>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7979664" y="914399"/>
            <a:ext cx="3364992" cy="2428875"/>
          </a:xfrm>
        </p:spPr>
        <p:txBody>
          <a:bodyPr/>
          <a:lstStyle/>
          <a:p>
            <a:endParaRPr lang="en-US"/>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7979664" y="3514726"/>
            <a:ext cx="3364992" cy="2428875"/>
          </a:xfrm>
        </p:spPr>
        <p:txBody>
          <a:bodyPr/>
          <a:lstStyle/>
          <a:p>
            <a:endParaRPr lang="en-US"/>
          </a:p>
        </p:txBody>
      </p:sp>
      <p:sp>
        <p:nvSpPr>
          <p:cNvPr id="4" name="Footer Placeholder 3">
            <a:extLst>
              <a:ext uri="{FF2B5EF4-FFF2-40B4-BE49-F238E27FC236}">
                <a16:creationId xmlns:a16="http://schemas.microsoft.com/office/drawing/2014/main" id="{5D7CA909-83B5-4944-B4AC-EE5220890849}"/>
              </a:ext>
            </a:extLst>
          </p:cNvPr>
          <p:cNvSpPr>
            <a:spLocks noGrp="1"/>
          </p:cNvSpPr>
          <p:nvPr>
            <p:ph type="ftr" sz="quarter" idx="27"/>
          </p:nvPr>
        </p:nvSpPr>
        <p:spPr/>
        <p:txBody>
          <a:bodyPr/>
          <a:lstStyle/>
          <a:p>
            <a:r>
              <a:rPr lang="en-US"/>
              <a:t>Georgia Department of Community Affairs</a:t>
            </a:r>
          </a:p>
        </p:txBody>
      </p:sp>
    </p:spTree>
    <p:extLst>
      <p:ext uri="{BB962C8B-B14F-4D97-AF65-F5344CB8AC3E}">
        <p14:creationId xmlns:p14="http://schemas.microsoft.com/office/powerpoint/2010/main" val="182821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856488" y="351472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847344" y="908209"/>
            <a:ext cx="3381249" cy="2428875"/>
          </a:xfrm>
        </p:spPr>
        <p:txBody>
          <a:bodyPr anchor="t"/>
          <a:lstStyle>
            <a:lvl1pPr algn="l">
              <a:defRPr/>
            </a:lvl1pPr>
          </a:lstStyle>
          <a:p>
            <a:r>
              <a:rPr lang="en-US"/>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4413504" y="914399"/>
            <a:ext cx="3364992" cy="2428875"/>
          </a:xfrm>
        </p:spPr>
        <p:txBody>
          <a:bodyPr/>
          <a:lstStyle/>
          <a:p>
            <a:endParaRPr lang="en-US"/>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4413504" y="3514726"/>
            <a:ext cx="3364992" cy="2428875"/>
          </a:xfrm>
        </p:spPr>
        <p:txBody>
          <a:bodyPr/>
          <a:lstStyle/>
          <a:p>
            <a:endParaRPr lang="en-US"/>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7979664" y="914399"/>
            <a:ext cx="3364992" cy="2428875"/>
          </a:xfrm>
        </p:spPr>
        <p:txBody>
          <a:bodyPr/>
          <a:lstStyle/>
          <a:p>
            <a:endParaRPr lang="en-US"/>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7979664" y="3514726"/>
            <a:ext cx="3364992" cy="2428875"/>
          </a:xfrm>
        </p:spPr>
        <p:txBody>
          <a:bodyPr/>
          <a:lstStyle/>
          <a:p>
            <a:endParaRPr lang="en-US"/>
          </a:p>
        </p:txBody>
      </p:sp>
      <p:sp>
        <p:nvSpPr>
          <p:cNvPr id="2" name="Footer Placeholder 1">
            <a:extLst>
              <a:ext uri="{FF2B5EF4-FFF2-40B4-BE49-F238E27FC236}">
                <a16:creationId xmlns:a16="http://schemas.microsoft.com/office/drawing/2014/main" id="{310912F3-C6CD-4616-AA69-3E76E317D2AA}"/>
              </a:ext>
            </a:extLst>
          </p:cNvPr>
          <p:cNvSpPr>
            <a:spLocks noGrp="1"/>
          </p:cNvSpPr>
          <p:nvPr>
            <p:ph type="ftr" sz="quarter" idx="27"/>
          </p:nvPr>
        </p:nvSpPr>
        <p:spPr/>
        <p:txBody>
          <a:bodyPr/>
          <a:lstStyle/>
          <a:p>
            <a:r>
              <a:rPr lang="en-US"/>
              <a:t>Georgia Department of Community Affairs</a:t>
            </a:r>
          </a:p>
        </p:txBody>
      </p:sp>
    </p:spTree>
    <p:extLst>
      <p:ext uri="{BB962C8B-B14F-4D97-AF65-F5344CB8AC3E}">
        <p14:creationId xmlns:p14="http://schemas.microsoft.com/office/powerpoint/2010/main" val="101081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847344" y="908209"/>
            <a:ext cx="3381249" cy="2428875"/>
          </a:xfrm>
        </p:spPr>
        <p:txBody>
          <a:bodyPr anchor="t"/>
          <a:lstStyle>
            <a:lvl1pPr algn="l">
              <a:defRPr/>
            </a:lvl1pPr>
          </a:lstStyle>
          <a:p>
            <a:r>
              <a:rPr lang="en-US"/>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4413504" y="914399"/>
            <a:ext cx="3364992" cy="2428875"/>
          </a:xfrm>
        </p:spPr>
        <p:txBody>
          <a:bodyPr/>
          <a:lstStyle/>
          <a:p>
            <a:endParaRPr lang="en-US"/>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4413504" y="3514726"/>
            <a:ext cx="3364992" cy="2428875"/>
          </a:xfrm>
        </p:spPr>
        <p:txBody>
          <a:bodyPr/>
          <a:lstStyle/>
          <a:p>
            <a:endParaRPr lang="en-US"/>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7979664" y="914399"/>
            <a:ext cx="3364992" cy="2428875"/>
          </a:xfrm>
        </p:spPr>
        <p:txBody>
          <a:bodyPr/>
          <a:lstStyle/>
          <a:p>
            <a:endParaRPr lang="en-US"/>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7979664" y="3514726"/>
            <a:ext cx="3364992" cy="2428875"/>
          </a:xfrm>
        </p:spPr>
        <p:txBody>
          <a:bodyPr/>
          <a:lstStyle/>
          <a:p>
            <a:endParaRPr lang="en-US"/>
          </a:p>
        </p:txBody>
      </p:sp>
      <p:sp>
        <p:nvSpPr>
          <p:cNvPr id="9" name="Picture Placeholder 2">
            <a:extLst>
              <a:ext uri="{FF2B5EF4-FFF2-40B4-BE49-F238E27FC236}">
                <a16:creationId xmlns:a16="http://schemas.microsoft.com/office/drawing/2014/main" id="{524F8709-F72F-49EA-B407-C95F183C2938}"/>
              </a:ext>
            </a:extLst>
          </p:cNvPr>
          <p:cNvSpPr>
            <a:spLocks noGrp="1"/>
          </p:cNvSpPr>
          <p:nvPr>
            <p:ph type="pic" sz="quarter" idx="27"/>
          </p:nvPr>
        </p:nvSpPr>
        <p:spPr>
          <a:xfrm>
            <a:off x="847344" y="3514725"/>
            <a:ext cx="3364992" cy="2428875"/>
          </a:xfrm>
        </p:spPr>
        <p:txBody>
          <a:bodyPr/>
          <a:lstStyle/>
          <a:p>
            <a:endParaRPr lang="en-US"/>
          </a:p>
        </p:txBody>
      </p:sp>
      <p:sp>
        <p:nvSpPr>
          <p:cNvPr id="2" name="Footer Placeholder 1">
            <a:extLst>
              <a:ext uri="{FF2B5EF4-FFF2-40B4-BE49-F238E27FC236}">
                <a16:creationId xmlns:a16="http://schemas.microsoft.com/office/drawing/2014/main" id="{30477EA7-9FA2-4A54-B2B5-09C766A9A5C3}"/>
              </a:ext>
            </a:extLst>
          </p:cNvPr>
          <p:cNvSpPr>
            <a:spLocks noGrp="1"/>
          </p:cNvSpPr>
          <p:nvPr>
            <p:ph type="ftr" sz="quarter" idx="28"/>
          </p:nvPr>
        </p:nvSpPr>
        <p:spPr/>
        <p:txBody>
          <a:bodyPr/>
          <a:lstStyle/>
          <a:p>
            <a:r>
              <a:rPr lang="en-US"/>
              <a:t>Georgia Department of Community Affairs</a:t>
            </a:r>
          </a:p>
        </p:txBody>
      </p:sp>
    </p:spTree>
    <p:extLst>
      <p:ext uri="{BB962C8B-B14F-4D97-AF65-F5344CB8AC3E}">
        <p14:creationId xmlns:p14="http://schemas.microsoft.com/office/powerpoint/2010/main" val="410880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914400"/>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22458" y="914400"/>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7988429" y="914400"/>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4422457" y="3514726"/>
            <a:ext cx="6930963"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847344" y="3514724"/>
            <a:ext cx="3381249" cy="2428875"/>
          </a:xfrm>
        </p:spPr>
        <p:txBody>
          <a:bodyPr anchor="t"/>
          <a:lstStyle>
            <a:lvl1pPr algn="l">
              <a:defRPr/>
            </a:lvl1pPr>
          </a:lstStyle>
          <a:p>
            <a:r>
              <a:rPr lang="en-US"/>
              <a:t>Click to edit Master title style</a:t>
            </a:r>
          </a:p>
        </p:txBody>
      </p:sp>
      <p:sp>
        <p:nvSpPr>
          <p:cNvPr id="2" name="Footer Placeholder 1">
            <a:extLst>
              <a:ext uri="{FF2B5EF4-FFF2-40B4-BE49-F238E27FC236}">
                <a16:creationId xmlns:a16="http://schemas.microsoft.com/office/drawing/2014/main" id="{50F91543-E2A6-4B22-8B6A-38AEFF458E6A}"/>
              </a:ext>
            </a:extLst>
          </p:cNvPr>
          <p:cNvSpPr>
            <a:spLocks noGrp="1"/>
          </p:cNvSpPr>
          <p:nvPr>
            <p:ph type="ftr" sz="quarter" idx="22"/>
          </p:nvPr>
        </p:nvSpPr>
        <p:spPr/>
        <p:txBody>
          <a:bodyPr/>
          <a:lstStyle/>
          <a:p>
            <a:r>
              <a:rPr lang="en-US"/>
              <a:t>Georgia Department of Community Affairs</a:t>
            </a:r>
          </a:p>
        </p:txBody>
      </p:sp>
    </p:spTree>
    <p:extLst>
      <p:ext uri="{BB962C8B-B14F-4D97-AF65-F5344CB8AC3E}">
        <p14:creationId xmlns:p14="http://schemas.microsoft.com/office/powerpoint/2010/main" val="1333584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4422458" y="351472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7988429" y="351472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847344" y="3514724"/>
            <a:ext cx="3381249" cy="2428875"/>
          </a:xfrm>
        </p:spPr>
        <p:txBody>
          <a:bodyPr anchor="t"/>
          <a:lstStyle>
            <a:lvl1pPr algn="l">
              <a:defRPr/>
            </a:lvl1pPr>
          </a:lstStyle>
          <a:p>
            <a:r>
              <a:rPr lang="en-US"/>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847344" y="908210"/>
            <a:ext cx="10497312" cy="2435064"/>
          </a:xfrm>
        </p:spPr>
        <p:txBody>
          <a:bodyPr anchor="ctr"/>
          <a:lstStyle>
            <a:lvl1pPr marL="0" indent="0" algn="ctr">
              <a:buNone/>
              <a:defRPr/>
            </a:lvl1pPr>
          </a:lstStyle>
          <a:p>
            <a:endParaRPr lang="en-US"/>
          </a:p>
        </p:txBody>
      </p:sp>
      <p:sp>
        <p:nvSpPr>
          <p:cNvPr id="2" name="Footer Placeholder 1">
            <a:extLst>
              <a:ext uri="{FF2B5EF4-FFF2-40B4-BE49-F238E27FC236}">
                <a16:creationId xmlns:a16="http://schemas.microsoft.com/office/drawing/2014/main" id="{3420799A-CE29-473B-9A3E-E60F05D28642}"/>
              </a:ext>
            </a:extLst>
          </p:cNvPr>
          <p:cNvSpPr>
            <a:spLocks noGrp="1"/>
          </p:cNvSpPr>
          <p:nvPr>
            <p:ph type="ftr" sz="quarter" idx="23"/>
          </p:nvPr>
        </p:nvSpPr>
        <p:spPr/>
        <p:txBody>
          <a:bodyPr/>
          <a:lstStyle/>
          <a:p>
            <a:r>
              <a:rPr lang="en-US"/>
              <a:t>Georgia Department of Community Affairs</a:t>
            </a:r>
          </a:p>
        </p:txBody>
      </p:sp>
    </p:spTree>
    <p:extLst>
      <p:ext uri="{BB962C8B-B14F-4D97-AF65-F5344CB8AC3E}">
        <p14:creationId xmlns:p14="http://schemas.microsoft.com/office/powerpoint/2010/main" val="178329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1131745" y="2764677"/>
            <a:ext cx="1207008" cy="12056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3300425" y="2763293"/>
            <a:ext cx="1207008" cy="12070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5492496" y="2810583"/>
            <a:ext cx="1207008" cy="1207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7635240" y="2763293"/>
            <a:ext cx="1207008" cy="1207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9834372" y="2744997"/>
            <a:ext cx="1207008" cy="1207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dirty="0">
                <a:solidFill>
                  <a:schemeClr val="lt1"/>
                </a:solidFill>
              </a:defRPr>
            </a:lvl1pPr>
          </a:lstStyle>
          <a:p>
            <a:pPr marL="0" lvl="0" algn="ctr"/>
            <a:r>
              <a:rPr lang="en-US"/>
              <a:t>Click icon to add picture</a:t>
            </a:r>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1063551"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1060973"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3218688"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3218688"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5404104"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5404104"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7552944"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7552944"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9756648"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9756648"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1041276" y="2393352"/>
            <a:ext cx="712573"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753849" y="2393352"/>
            <a:ext cx="217045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3924300" y="2391883"/>
            <a:ext cx="21717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6096000" y="2391883"/>
            <a:ext cx="2161515"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8257515" y="2402544"/>
            <a:ext cx="21891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10446712" y="2398796"/>
            <a:ext cx="66853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630551" y="228782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3805163" y="229286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5984012" y="2288841"/>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8127690" y="2297879"/>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10342014" y="2290384"/>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800">
                <a:solidFill>
                  <a:schemeClr val="tx1">
                    <a:alpha val="0"/>
                  </a:schemeClr>
                </a:solidFill>
              </a:defRPr>
            </a:lvl1pPr>
          </a:lstStyle>
          <a:p>
            <a:pPr lvl="0"/>
            <a:r>
              <a:rPr lang="en-US"/>
              <a:t>X</a:t>
            </a:r>
          </a:p>
        </p:txBody>
      </p:sp>
      <p:sp>
        <p:nvSpPr>
          <p:cNvPr id="3" name="Slide Number Placeholder 2">
            <a:extLst>
              <a:ext uri="{FF2B5EF4-FFF2-40B4-BE49-F238E27FC236}">
                <a16:creationId xmlns:a16="http://schemas.microsoft.com/office/drawing/2014/main" id="{612C6418-CE5B-4B8C-B48B-D6F073C66673}"/>
              </a:ext>
            </a:extLst>
          </p:cNvPr>
          <p:cNvSpPr>
            <a:spLocks noGrp="1"/>
          </p:cNvSpPr>
          <p:nvPr>
            <p:ph type="sldNum" sz="quarter" idx="35"/>
          </p:nvPr>
        </p:nvSpPr>
        <p:spPr/>
        <p:txBody>
          <a:bodyPr/>
          <a:lstStyle/>
          <a:p>
            <a:fld id="{93CAF254-72B9-406C-9E86-C9D983240C82}" type="slidenum">
              <a:rPr lang="en-US" smtClean="0"/>
              <a:pPr/>
              <a:t>‹#›</a:t>
            </a:fld>
            <a:endParaRPr lang="en-US"/>
          </a:p>
        </p:txBody>
      </p:sp>
      <p:sp>
        <p:nvSpPr>
          <p:cNvPr id="4" name="Title 3">
            <a:extLst>
              <a:ext uri="{FF2B5EF4-FFF2-40B4-BE49-F238E27FC236}">
                <a16:creationId xmlns:a16="http://schemas.microsoft.com/office/drawing/2014/main" id="{916AE84D-804E-4F85-82B7-285B04368F0C}"/>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2C71AD41-83D3-44A4-95DE-0B49CF702782}"/>
              </a:ext>
            </a:extLst>
          </p:cNvPr>
          <p:cNvSpPr>
            <a:spLocks noGrp="1"/>
          </p:cNvSpPr>
          <p:nvPr>
            <p:ph type="ftr" sz="quarter" idx="36"/>
          </p:nvPr>
        </p:nvSpPr>
        <p:spPr/>
        <p:txBody>
          <a:bodyPr/>
          <a:lstStyle/>
          <a:p>
            <a:r>
              <a:rPr lang="en-US"/>
              <a:t>Georgia Department of Community Affairs</a:t>
            </a:r>
          </a:p>
        </p:txBody>
      </p:sp>
    </p:spTree>
    <p:extLst>
      <p:ext uri="{BB962C8B-B14F-4D97-AF65-F5344CB8AC3E}">
        <p14:creationId xmlns:p14="http://schemas.microsoft.com/office/powerpoint/2010/main" val="280969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5917AE-035D-4FD6-878E-FACEC848F713}"/>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959095"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850392" y="548640"/>
            <a:ext cx="8903208" cy="2562223"/>
          </a:xfrm>
        </p:spPr>
        <p:txBody>
          <a:bodyPr anchor="b">
            <a:normAutofit/>
          </a:bodyPr>
          <a:lstStyle>
            <a:lvl1pPr algn="l">
              <a:defRPr sz="4000" b="1"/>
            </a:lvl1pPr>
          </a:lstStyle>
          <a:p>
            <a:r>
              <a:rPr lang="en-US"/>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818798" y="3941834"/>
            <a:ext cx="3977648" cy="731694"/>
          </a:xfrm>
        </p:spPr>
        <p:txBody>
          <a:bodyPr anchor="ctr">
            <a:normAutofit/>
          </a:bodyPr>
          <a:lstStyle>
            <a:lvl1pPr marL="0" indent="0">
              <a:buNone/>
              <a:defRPr sz="2000"/>
            </a:lvl1pPr>
          </a:lstStyle>
          <a:p>
            <a:pPr lvl="0"/>
            <a:r>
              <a:rPr lang="en-US" noProof="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818798" y="5232562"/>
            <a:ext cx="3977648" cy="731694"/>
          </a:xfrm>
        </p:spPr>
        <p:txBody>
          <a:bodyPr anchor="ctr">
            <a:normAutofit/>
          </a:bodyPr>
          <a:lstStyle>
            <a:lvl1pPr marL="0" indent="0">
              <a:buNone/>
              <a:defRPr sz="2000"/>
            </a:lvl1pPr>
          </a:lstStyle>
          <a:p>
            <a:pPr lvl="0"/>
            <a:r>
              <a:rPr lang="en-US" noProof="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7028942" y="3944572"/>
            <a:ext cx="3977648" cy="731694"/>
          </a:xfrm>
        </p:spPr>
        <p:txBody>
          <a:bodyPr anchor="ctr">
            <a:normAutofit/>
          </a:bodyPr>
          <a:lstStyle>
            <a:lvl1pPr marL="0" indent="0">
              <a:buNone/>
              <a:defRPr sz="20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7028942" y="5235301"/>
            <a:ext cx="3977648" cy="731694"/>
          </a:xfrm>
        </p:spPr>
        <p:txBody>
          <a:bodyPr anchor="ctr">
            <a:normAutofit/>
          </a:bodyPr>
          <a:lstStyle>
            <a:lvl1pPr marL="0" indent="0">
              <a:buNone/>
              <a:defRPr sz="2000"/>
            </a:lvl1pPr>
          </a:lstStyle>
          <a:p>
            <a:pPr lvl="0"/>
            <a:r>
              <a:rPr lang="en-US" noProof="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850392" y="3869171"/>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850392" y="5158530"/>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6060536" y="3869171"/>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6060536" y="5158530"/>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 name="Footer Placeholder 1">
            <a:extLst>
              <a:ext uri="{FF2B5EF4-FFF2-40B4-BE49-F238E27FC236}">
                <a16:creationId xmlns:a16="http://schemas.microsoft.com/office/drawing/2014/main" id="{EFAFAF05-2F7F-4AD9-A86A-4C0E6B35DDB9}"/>
              </a:ext>
            </a:extLst>
          </p:cNvPr>
          <p:cNvSpPr>
            <a:spLocks noGrp="1"/>
          </p:cNvSpPr>
          <p:nvPr>
            <p:ph type="ftr" sz="quarter" idx="21"/>
          </p:nvPr>
        </p:nvSpPr>
        <p:spPr/>
        <p:txBody>
          <a:bodyPr/>
          <a:lstStyle/>
          <a:p>
            <a:r>
              <a:rPr lang="en-US"/>
              <a:t>Georgia Department of Community Affairs</a:t>
            </a:r>
          </a:p>
        </p:txBody>
      </p:sp>
    </p:spTree>
    <p:extLst>
      <p:ext uri="{BB962C8B-B14F-4D97-AF65-F5344CB8AC3E}">
        <p14:creationId xmlns:p14="http://schemas.microsoft.com/office/powerpoint/2010/main" val="3706848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975089" y="2178387"/>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3724866" y="2178387"/>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6538351" y="2139219"/>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9341823" y="2139219"/>
            <a:ext cx="1920240" cy="1920240"/>
          </a:xfrm>
          <a:prstGeom prst="ellipse">
            <a:avLst/>
          </a:prstGeom>
          <a:solidFill>
            <a:schemeClr val="bg1">
              <a:lumMod val="85000"/>
            </a:schemeClr>
          </a:solidFill>
        </p:spPr>
        <p:txBody>
          <a:bodyPr wrap="square" anchor="ctr">
            <a:noAutofit/>
          </a:bodyPr>
          <a:lstStyle>
            <a:lvl1pPr marL="0" indent="0" algn="ctr">
              <a:buNone/>
              <a:defRPr sz="1800"/>
            </a:lvl1pPr>
          </a:lstStyle>
          <a:p>
            <a:r>
              <a:rPr lang="en-US"/>
              <a:t>Click icon to add picture</a:t>
            </a:r>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695734"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3451468"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6264031"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9067503"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695734"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3451468"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6264031"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9067503"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3" name="Slide Number Placeholder 2">
            <a:extLst>
              <a:ext uri="{FF2B5EF4-FFF2-40B4-BE49-F238E27FC236}">
                <a16:creationId xmlns:a16="http://schemas.microsoft.com/office/drawing/2014/main" id="{5338600C-73CB-48B4-9A32-F341C9A3D374}"/>
              </a:ext>
            </a:extLst>
          </p:cNvPr>
          <p:cNvSpPr>
            <a:spLocks noGrp="1"/>
          </p:cNvSpPr>
          <p:nvPr>
            <p:ph type="sldNum" sz="quarter" idx="25"/>
          </p:nvPr>
        </p:nvSpPr>
        <p:spPr/>
        <p:txBody>
          <a:bodyPr/>
          <a:lstStyle/>
          <a:p>
            <a:fld id="{93CAF254-72B9-406C-9E86-C9D983240C82}" type="slidenum">
              <a:rPr lang="en-US" smtClean="0"/>
              <a:pPr/>
              <a:t>‹#›</a:t>
            </a:fld>
            <a:endParaRPr lang="en-US"/>
          </a:p>
        </p:txBody>
      </p:sp>
      <p:sp>
        <p:nvSpPr>
          <p:cNvPr id="4" name="Title 3">
            <a:extLst>
              <a:ext uri="{FF2B5EF4-FFF2-40B4-BE49-F238E27FC236}">
                <a16:creationId xmlns:a16="http://schemas.microsoft.com/office/drawing/2014/main" id="{1AED22F3-26AB-40DB-B6D9-2FD06AF79F2F}"/>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291A18EA-4C4C-40EF-9582-38D2C855837A}"/>
              </a:ext>
            </a:extLst>
          </p:cNvPr>
          <p:cNvSpPr>
            <a:spLocks noGrp="1"/>
          </p:cNvSpPr>
          <p:nvPr>
            <p:ph type="ftr" sz="quarter" idx="26"/>
          </p:nvPr>
        </p:nvSpPr>
        <p:spPr/>
        <p:txBody>
          <a:bodyPr/>
          <a:lstStyle/>
          <a:p>
            <a:r>
              <a:rPr lang="en-US"/>
              <a:t>Georgia Department of Community Affairs</a:t>
            </a:r>
          </a:p>
        </p:txBody>
      </p:sp>
    </p:spTree>
    <p:extLst>
      <p:ext uri="{BB962C8B-B14F-4D97-AF65-F5344CB8AC3E}">
        <p14:creationId xmlns:p14="http://schemas.microsoft.com/office/powerpoint/2010/main" val="108627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pSp>
        <p:nvGrpSpPr>
          <p:cNvPr id="49" name="Group 48"/>
          <p:cNvGrpSpPr/>
          <p:nvPr userDrawn="1"/>
        </p:nvGrpSpPr>
        <p:grpSpPr>
          <a:xfrm rot="10800000">
            <a:off x="-12485" y="5484563"/>
            <a:ext cx="12270772" cy="2152185"/>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3599" b="0" i="0" dirty="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3599" b="0" i="0" dirty="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3599" b="0" i="0" dirty="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3599" b="0" i="0" dirty="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3599" b="0" i="0" dirty="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3599" b="0" i="0" dirty="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3599" b="0" i="0" dirty="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3599" b="0" i="0" dirty="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838419" y="365125"/>
            <a:ext cx="10515163" cy="1325563"/>
          </a:xfrm>
          <a:prstGeom prst="rect">
            <a:avLst/>
          </a:prstGeom>
        </p:spPr>
        <p:txBody>
          <a:bodyPr/>
          <a:lstStyle>
            <a:lvl1pPr>
              <a:defRPr>
                <a:latin typeface="+mj-lt"/>
              </a:defRPr>
            </a:lvl1pPr>
          </a:lstStyle>
          <a:p>
            <a:endParaRPr lang="en-US" dirty="0"/>
          </a:p>
        </p:txBody>
      </p:sp>
      <p:sp>
        <p:nvSpPr>
          <p:cNvPr id="4" name="Text Placeholder 3">
            <a:extLst>
              <a:ext uri="{FF2B5EF4-FFF2-40B4-BE49-F238E27FC236}">
                <a16:creationId xmlns:a16="http://schemas.microsoft.com/office/drawing/2014/main" id="{DD8A2AF0-8544-4962-8CD0-4D3519F0A937}"/>
              </a:ext>
            </a:extLst>
          </p:cNvPr>
          <p:cNvSpPr>
            <a:spLocks noGrp="1"/>
          </p:cNvSpPr>
          <p:nvPr>
            <p:ph type="body" sz="quarter" idx="10"/>
          </p:nvPr>
        </p:nvSpPr>
        <p:spPr>
          <a:xfrm>
            <a:off x="838419" y="2126898"/>
            <a:ext cx="10515163" cy="3306322"/>
          </a:xfrm>
          <a:prstGeom prst="rect">
            <a:avLst/>
          </a:prstGeo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endParaRPr lang="en-US" dirty="0"/>
          </a:p>
        </p:txBody>
      </p:sp>
    </p:spTree>
    <p:extLst>
      <p:ext uri="{BB962C8B-B14F-4D97-AF65-F5344CB8AC3E}">
        <p14:creationId xmlns:p14="http://schemas.microsoft.com/office/powerpoint/2010/main" val="813693397"/>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grpSp>
        <p:nvGrpSpPr>
          <p:cNvPr id="2" name="Group 1"/>
          <p:cNvGrpSpPr/>
          <p:nvPr userDrawn="1"/>
        </p:nvGrpSpPr>
        <p:grpSpPr>
          <a:xfrm rot="10800000">
            <a:off x="-11726" y="5487365"/>
            <a:ext cx="12270772" cy="2152185"/>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3599" b="0" i="0" dirty="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3599" b="0" i="0" dirty="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3599" b="0" i="0" dirty="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3599" b="0" i="0" dirty="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3599" b="0" i="0" dirty="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3599" b="0" i="0" dirty="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3599" b="0" i="0" dirty="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3599" b="0" i="0" dirty="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3599" b="0" i="0" dirty="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3599" b="0" i="0" dirty="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3599" b="0" i="0" dirty="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3599" b="0" i="0" dirty="0">
                <a:latin typeface="Nunito Light" charset="0"/>
              </a:endParaRPr>
            </a:p>
          </p:txBody>
        </p:sp>
      </p:grpSp>
      <p:sp>
        <p:nvSpPr>
          <p:cNvPr id="29" name="Text Placeholder 28">
            <a:extLst>
              <a:ext uri="{FF2B5EF4-FFF2-40B4-BE49-F238E27FC236}">
                <a16:creationId xmlns:a16="http://schemas.microsoft.com/office/drawing/2014/main" id="{433F070C-0166-4804-B505-59E6B3ED7961}"/>
              </a:ext>
            </a:extLst>
          </p:cNvPr>
          <p:cNvSpPr>
            <a:spLocks noGrp="1"/>
          </p:cNvSpPr>
          <p:nvPr>
            <p:ph type="body" sz="quarter" idx="10"/>
          </p:nvPr>
        </p:nvSpPr>
        <p:spPr>
          <a:xfrm>
            <a:off x="1067078" y="1685132"/>
            <a:ext cx="4716664" cy="33956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30">
            <a:extLst>
              <a:ext uri="{FF2B5EF4-FFF2-40B4-BE49-F238E27FC236}">
                <a16:creationId xmlns:a16="http://schemas.microsoft.com/office/drawing/2014/main" id="{5BD95895-EA7A-4967-BD15-639BF6D8067D}"/>
              </a:ext>
            </a:extLst>
          </p:cNvPr>
          <p:cNvSpPr>
            <a:spLocks noGrp="1"/>
          </p:cNvSpPr>
          <p:nvPr>
            <p:ph type="body" sz="quarter" idx="11"/>
          </p:nvPr>
        </p:nvSpPr>
        <p:spPr>
          <a:xfrm>
            <a:off x="6366457" y="1669197"/>
            <a:ext cx="4716664" cy="344487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itle 31">
            <a:extLst>
              <a:ext uri="{FF2B5EF4-FFF2-40B4-BE49-F238E27FC236}">
                <a16:creationId xmlns:a16="http://schemas.microsoft.com/office/drawing/2014/main" id="{9E891065-A820-498C-8FF0-5BF7C34C06CE}"/>
              </a:ext>
            </a:extLst>
          </p:cNvPr>
          <p:cNvSpPr>
            <a:spLocks noGrp="1"/>
          </p:cNvSpPr>
          <p:nvPr>
            <p:ph type="title"/>
          </p:nvPr>
        </p:nvSpPr>
        <p:spPr>
          <a:xfrm>
            <a:off x="838419" y="365126"/>
            <a:ext cx="10515163" cy="1013608"/>
          </a:xfrm>
          <a:prstGeom prst="rect">
            <a:avLst/>
          </a:prstGeo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436361484"/>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959097"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850395" y="548644"/>
            <a:ext cx="8903205" cy="2562223"/>
          </a:xfrm>
          <a:prstGeom prst="rect">
            <a:avLst/>
          </a:prstGeom>
        </p:spPr>
        <p:txBody>
          <a:bodyPr anchor="b">
            <a:normAutofit/>
          </a:bodyPr>
          <a:lstStyle>
            <a:lvl1pPr algn="l">
              <a:defRPr sz="4400" b="1"/>
            </a:lvl1pPr>
          </a:lstStyle>
          <a:p>
            <a:r>
              <a:rPr lang="en-US"/>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877823" y="3771897"/>
            <a:ext cx="8898631"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538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959097"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850392" y="548644"/>
            <a:ext cx="8903208" cy="2562223"/>
          </a:xfrm>
          <a:prstGeom prst="rect">
            <a:avLst/>
          </a:prstGeom>
        </p:spPr>
        <p:txBody>
          <a:bodyPr anchor="b">
            <a:normAutofit/>
          </a:bodyPr>
          <a:lstStyle>
            <a:lvl1pPr algn="l">
              <a:defRPr sz="4400" b="1"/>
            </a:lvl1pPr>
          </a:lstStyle>
          <a:p>
            <a:r>
              <a:rPr lang="en-US"/>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818799" y="3941834"/>
            <a:ext cx="3977648" cy="731694"/>
          </a:xfrm>
        </p:spPr>
        <p:txBody>
          <a:bodyPr anchor="ctr">
            <a:normAutofit/>
          </a:bodyPr>
          <a:lstStyle>
            <a:lvl1pPr marL="0" indent="0">
              <a:buNone/>
              <a:defRPr sz="1500"/>
            </a:lvl1pPr>
          </a:lstStyle>
          <a:p>
            <a:pPr lvl="0"/>
            <a:r>
              <a:rPr lang="en-US" noProof="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818799" y="5232562"/>
            <a:ext cx="3977648" cy="731694"/>
          </a:xfrm>
        </p:spPr>
        <p:txBody>
          <a:bodyPr anchor="ctr">
            <a:normAutofit/>
          </a:bodyPr>
          <a:lstStyle>
            <a:lvl1pPr marL="0" indent="0">
              <a:buNone/>
              <a:defRPr sz="1500"/>
            </a:lvl1pPr>
          </a:lstStyle>
          <a:p>
            <a:pPr lvl="0"/>
            <a:r>
              <a:rPr lang="en-US" noProof="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7028943" y="3944572"/>
            <a:ext cx="3977648" cy="731694"/>
          </a:xfrm>
        </p:spPr>
        <p:txBody>
          <a:bodyPr anchor="ctr">
            <a:normAutofit/>
          </a:bodyPr>
          <a:lstStyle>
            <a:lvl1pPr marL="0" indent="0">
              <a:buNone/>
              <a:defRPr sz="15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7028943" y="5235301"/>
            <a:ext cx="3977648" cy="731694"/>
          </a:xfrm>
        </p:spPr>
        <p:txBody>
          <a:bodyPr anchor="ctr">
            <a:normAutofit/>
          </a:bodyPr>
          <a:lstStyle>
            <a:lvl1pPr marL="0" indent="0">
              <a:buNone/>
              <a:defRPr sz="1500"/>
            </a:lvl1pPr>
          </a:lstStyle>
          <a:p>
            <a:pPr lvl="0"/>
            <a:r>
              <a:rPr lang="en-US" noProof="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850393" y="3869177"/>
            <a:ext cx="885235" cy="885235"/>
          </a:xfrm>
          <a:prstGeom prst="ellipse">
            <a:avLst/>
          </a:prstGeom>
          <a:solidFill>
            <a:schemeClr val="bg1"/>
          </a:solidFill>
          <a:ln w="19050">
            <a:noFill/>
          </a:ln>
        </p:spPr>
        <p:txBody>
          <a:bodyPr>
            <a:normAutofit/>
          </a:bodyPr>
          <a:lstStyle>
            <a:lvl1pPr>
              <a:defRPr sz="600"/>
            </a:lvl1pPr>
          </a:lstStyle>
          <a:p>
            <a:r>
              <a:rPr lang="en-US" noProof="0"/>
              <a:t>Click icon to add picture</a:t>
            </a:r>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850393" y="5158536"/>
            <a:ext cx="885235"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6060537" y="3869177"/>
            <a:ext cx="885235"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6060537" y="5158536"/>
            <a:ext cx="885235"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p>
        </p:txBody>
      </p:sp>
    </p:spTree>
    <p:extLst>
      <p:ext uri="{BB962C8B-B14F-4D97-AF65-F5344CB8AC3E}">
        <p14:creationId xmlns:p14="http://schemas.microsoft.com/office/powerpoint/2010/main" val="29363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847344" y="548640"/>
            <a:ext cx="10497312" cy="114204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80916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0395" y="548644"/>
            <a:ext cx="8890676" cy="2562223"/>
          </a:xfrm>
          <a:prstGeom prst="rect">
            <a:avLst/>
          </a:prstGeom>
        </p:spPr>
        <p:txBody>
          <a:bodyPr anchor="b">
            <a:normAutofit/>
          </a:bodyPr>
          <a:lstStyle>
            <a:lvl1pPr algn="l">
              <a:defRPr sz="4400" b="1"/>
            </a:lvl1pPr>
          </a:lstStyle>
          <a:p>
            <a:r>
              <a:rPr lang="en-US"/>
              <a:t>Click to edit Master title style</a:t>
            </a:r>
          </a:p>
        </p:txBody>
      </p:sp>
      <p:sp>
        <p:nvSpPr>
          <p:cNvPr id="3" name="Text Placeholder 2"/>
          <p:cNvSpPr>
            <a:spLocks noGrp="1"/>
          </p:cNvSpPr>
          <p:nvPr>
            <p:ph type="body" idx="1"/>
          </p:nvPr>
        </p:nvSpPr>
        <p:spPr>
          <a:xfrm>
            <a:off x="877823" y="3771897"/>
            <a:ext cx="8886108"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959097"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739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498348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5" y="1825625"/>
            <a:ext cx="498347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848489" y="548640"/>
            <a:ext cx="10495027"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007812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848489" y="548640"/>
            <a:ext cx="10495027"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151881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847345" y="3218847"/>
            <a:ext cx="5052443" cy="2286000"/>
          </a:xfrm>
        </p:spPr>
        <p:txBody>
          <a:bodyPr/>
          <a:lstStyle>
            <a:lvl1pPr>
              <a:defRPr sz="1350"/>
            </a:lvl1pPr>
            <a:lvl2pPr>
              <a:defRPr sz="1200"/>
            </a:lvl2pPr>
            <a:lvl3pPr>
              <a:defRPr sz="1050"/>
            </a:lvl3pPr>
            <a:lvl4pPr>
              <a:defRPr sz="900"/>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6292855" y="3218847"/>
            <a:ext cx="5051804" cy="2286000"/>
          </a:xfrm>
        </p:spPr>
        <p:txBody>
          <a:bodyPr/>
          <a:lstStyle>
            <a:lvl1pPr>
              <a:defRPr sz="1350"/>
            </a:lvl1pPr>
            <a:lvl2pPr>
              <a:defRPr sz="1200"/>
            </a:lvl2pPr>
            <a:lvl3pPr>
              <a:defRPr sz="1050"/>
            </a:lvl3pPr>
            <a:lvl4pPr>
              <a:defRPr sz="900"/>
            </a:lvl4pPr>
            <a:lvl5pPr>
              <a:defRPr sz="750"/>
            </a:lvl5pPr>
          </a:lstStyle>
          <a:p>
            <a:pPr lvl="0"/>
            <a:r>
              <a:rPr lang="en-US"/>
              <a:t>Click</a:t>
            </a:r>
          </a:p>
          <a:p>
            <a:pPr lvl="0"/>
            <a:r>
              <a:rPr lang="en-US"/>
              <a: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847345" y="1818073"/>
            <a:ext cx="5052443" cy="1273401"/>
          </a:xfrm>
        </p:spPr>
        <p:txBody>
          <a:bodyPr anchor="b">
            <a:normAutofit/>
          </a:bodyPr>
          <a:lstStyle>
            <a:lvl1pPr marL="0" indent="0">
              <a:buNone/>
              <a:defRPr sz="2700" b="0"/>
            </a:lvl1pPr>
            <a:lvl2pPr marL="257168" indent="0">
              <a:buNone/>
              <a:defRPr/>
            </a:lvl2pPr>
          </a:lstStyle>
          <a:p>
            <a:pPr lvl="0"/>
            <a:r>
              <a:rPr lang="en-US"/>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6292216" y="1818073"/>
            <a:ext cx="5052440" cy="1273401"/>
          </a:xfrm>
        </p:spPr>
        <p:txBody>
          <a:bodyPr anchor="b">
            <a:normAutofit/>
          </a:bodyPr>
          <a:lstStyle>
            <a:lvl1pPr marL="0" indent="0">
              <a:buNone/>
              <a:defRPr sz="2700" b="0"/>
            </a:lvl1pPr>
            <a:lvl2pPr marL="257168" indent="0">
              <a:buNone/>
              <a:defRPr/>
            </a:lvl2pPr>
          </a:lstStyle>
          <a:p>
            <a:pPr lvl="0"/>
            <a:r>
              <a:rPr lang="en-US"/>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847344" y="548640"/>
            <a:ext cx="10497312" cy="114204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9893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F9D73D8B-BE43-41FD-B517-E6E637412251}"/>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847344" y="548640"/>
            <a:ext cx="10497312" cy="1142048"/>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6C61937A-62A2-494A-98C5-77EF3E95506E}"/>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801358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3218848"/>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54081" y="3218847"/>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8051673" y="3218847"/>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856488" y="1819281"/>
            <a:ext cx="3291840" cy="1272193"/>
          </a:xfrm>
        </p:spPr>
        <p:txBody>
          <a:bodyPr anchor="b">
            <a:noAutofit/>
          </a:bodyPr>
          <a:lstStyle>
            <a:lvl1pPr marL="0" indent="0">
              <a:buNone/>
              <a:defRPr sz="2700" b="0"/>
            </a:lvl1pPr>
            <a:lvl2pPr marL="257168"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8051673" y="1819281"/>
            <a:ext cx="3291840" cy="1272193"/>
          </a:xfrm>
        </p:spPr>
        <p:txBody>
          <a:bodyPr anchor="b">
            <a:noAutofit/>
          </a:bodyPr>
          <a:lstStyle>
            <a:lvl1pPr marL="0" indent="0">
              <a:buNone/>
              <a:defRPr sz="2700" b="0"/>
            </a:lvl1pPr>
            <a:lvl2pPr marL="257168" indent="0">
              <a:buNone/>
              <a:defRPr/>
            </a:lvl2pPr>
          </a:lstStyle>
          <a:p>
            <a:pPr lvl="0"/>
            <a:r>
              <a:rPr lang="en-US"/>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848489" y="548640"/>
            <a:ext cx="10495027" cy="1142048"/>
          </a:xfrm>
          <a:prstGeom prst="rect">
            <a:avLst/>
          </a:prstGeom>
        </p:spPr>
        <p:txBody>
          <a:bodyPr anchor="ctr">
            <a:normAutofit/>
          </a:bodyPr>
          <a:lstStyle>
            <a:lvl1pPr>
              <a:defRPr sz="3600"/>
            </a:lvl1pPr>
          </a:lstStyle>
          <a:p>
            <a:r>
              <a:rPr lang="en-US"/>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4454081" y="1819281"/>
            <a:ext cx="3291840" cy="1272193"/>
          </a:xfrm>
        </p:spPr>
        <p:txBody>
          <a:bodyPr anchor="b">
            <a:noAutofit/>
          </a:bodyPr>
          <a:lstStyle>
            <a:lvl1pPr marL="0" indent="0">
              <a:buNone/>
              <a:defRPr sz="2700" b="0"/>
            </a:lvl1pPr>
            <a:lvl2pPr marL="257168" indent="0">
              <a:buNone/>
              <a:defRPr/>
            </a:lvl2pPr>
          </a:lstStyle>
          <a:p>
            <a:pPr lvl="0"/>
            <a:r>
              <a:rPr lang="en-US"/>
              <a:t>Click to edit Master text styles</a:t>
            </a:r>
          </a:p>
        </p:txBody>
      </p:sp>
    </p:spTree>
    <p:extLst>
      <p:ext uri="{BB962C8B-B14F-4D97-AF65-F5344CB8AC3E}">
        <p14:creationId xmlns:p14="http://schemas.microsoft.com/office/powerpoint/2010/main" val="279121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847344" y="548640"/>
            <a:ext cx="10497312" cy="114204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62535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7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21505" y="914406"/>
            <a:ext cx="3364992"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7986523" y="914406"/>
            <a:ext cx="3364992"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847348" y="908214"/>
            <a:ext cx="3381249" cy="5035391"/>
          </a:xfrm>
          <a:prstGeom prst="rect">
            <a:avLst/>
          </a:prstGeom>
        </p:spPr>
        <p:txBody>
          <a:bodyPr anchor="t"/>
          <a:lstStyle>
            <a:lvl1pPr algn="l">
              <a:defRPr/>
            </a:lvl1pPr>
          </a:lstStyle>
          <a:p>
            <a:r>
              <a:rPr lang="en-US"/>
              <a:t>Click to edit Master title style</a:t>
            </a:r>
          </a:p>
        </p:txBody>
      </p:sp>
    </p:spTree>
    <p:extLst>
      <p:ext uri="{BB962C8B-B14F-4D97-AF65-F5344CB8AC3E}">
        <p14:creationId xmlns:p14="http://schemas.microsoft.com/office/powerpoint/2010/main" val="1200855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847348" y="908214"/>
            <a:ext cx="3381249" cy="5035391"/>
          </a:xfrm>
          <a:prstGeom prst="rect">
            <a:avLst/>
          </a:prstGeom>
        </p:spPr>
        <p:txBody>
          <a:bodyPr anchor="t"/>
          <a:lstStyle>
            <a:lvl1pPr algn="l">
              <a:defRPr/>
            </a:lvl1pPr>
          </a:lstStyle>
          <a:p>
            <a:r>
              <a:rPr lang="en-US"/>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4413504" y="914399"/>
            <a:ext cx="6931152" cy="5029200"/>
          </a:xfrm>
        </p:spPr>
        <p:txBody>
          <a:bodyPr/>
          <a:lstStyle/>
          <a:p>
            <a:endParaRPr lang="en-US"/>
          </a:p>
        </p:txBody>
      </p:sp>
    </p:spTree>
    <p:extLst>
      <p:ext uri="{BB962C8B-B14F-4D97-AF65-F5344CB8AC3E}">
        <p14:creationId xmlns:p14="http://schemas.microsoft.com/office/powerpoint/2010/main" val="3663501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847348" y="908214"/>
            <a:ext cx="3381249" cy="5035391"/>
          </a:xfrm>
          <a:prstGeom prst="rect">
            <a:avLst/>
          </a:prstGeom>
        </p:spPr>
        <p:txBody>
          <a:bodyPr anchor="t"/>
          <a:lstStyle>
            <a:lvl1pPr algn="l">
              <a:defRPr/>
            </a:lvl1pPr>
          </a:lstStyle>
          <a:p>
            <a:r>
              <a:rPr lang="en-US"/>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4413504" y="914405"/>
            <a:ext cx="3364992" cy="2428875"/>
          </a:xfrm>
        </p:spPr>
        <p:txBody>
          <a:bodyPr/>
          <a:lstStyle/>
          <a:p>
            <a:endParaRPr lang="en-US"/>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4413504" y="3514732"/>
            <a:ext cx="3364992" cy="2428875"/>
          </a:xfrm>
        </p:spPr>
        <p:txBody>
          <a:bodyPr/>
          <a:lstStyle/>
          <a:p>
            <a:endParaRPr lang="en-US"/>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7979664" y="914405"/>
            <a:ext cx="3364992" cy="2428875"/>
          </a:xfrm>
        </p:spPr>
        <p:txBody>
          <a:bodyPr/>
          <a:lstStyle/>
          <a:p>
            <a:endParaRPr lang="en-US"/>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7979664" y="3514732"/>
            <a:ext cx="3364992" cy="2428875"/>
          </a:xfrm>
        </p:spPr>
        <p:txBody>
          <a:bodyPr/>
          <a:lstStyle/>
          <a:p>
            <a:endParaRPr lang="en-US"/>
          </a:p>
        </p:txBody>
      </p:sp>
    </p:spTree>
    <p:extLst>
      <p:ext uri="{BB962C8B-B14F-4D97-AF65-F5344CB8AC3E}">
        <p14:creationId xmlns:p14="http://schemas.microsoft.com/office/powerpoint/2010/main" val="2026362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856488" y="3514732"/>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847348" y="908215"/>
            <a:ext cx="3381249" cy="2428875"/>
          </a:xfrm>
          <a:prstGeom prst="rect">
            <a:avLst/>
          </a:prstGeom>
        </p:spPr>
        <p:txBody>
          <a:bodyPr anchor="t"/>
          <a:lstStyle>
            <a:lvl1pPr algn="l">
              <a:defRPr/>
            </a:lvl1pPr>
          </a:lstStyle>
          <a:p>
            <a:r>
              <a:rPr lang="en-US"/>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4413504" y="914405"/>
            <a:ext cx="3364992" cy="2428875"/>
          </a:xfrm>
        </p:spPr>
        <p:txBody>
          <a:bodyPr/>
          <a:lstStyle/>
          <a:p>
            <a:endParaRPr lang="en-US"/>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4413504" y="3514732"/>
            <a:ext cx="3364992" cy="2428875"/>
          </a:xfrm>
        </p:spPr>
        <p:txBody>
          <a:bodyPr/>
          <a:lstStyle/>
          <a:p>
            <a:endParaRPr lang="en-US"/>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7979664" y="914405"/>
            <a:ext cx="3364992" cy="2428875"/>
          </a:xfrm>
        </p:spPr>
        <p:txBody>
          <a:bodyPr/>
          <a:lstStyle/>
          <a:p>
            <a:endParaRPr lang="en-US"/>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7979664" y="3514732"/>
            <a:ext cx="3364992" cy="2428875"/>
          </a:xfrm>
        </p:spPr>
        <p:txBody>
          <a:bodyPr/>
          <a:lstStyle/>
          <a:p>
            <a:endParaRPr lang="en-US"/>
          </a:p>
        </p:txBody>
      </p:sp>
    </p:spTree>
    <p:extLst>
      <p:ext uri="{BB962C8B-B14F-4D97-AF65-F5344CB8AC3E}">
        <p14:creationId xmlns:p14="http://schemas.microsoft.com/office/powerpoint/2010/main" val="3121906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91440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22459" y="91440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7988429" y="914406"/>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4422457" y="3514732"/>
            <a:ext cx="6930963"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847348" y="3514730"/>
            <a:ext cx="3381249" cy="2428875"/>
          </a:xfrm>
          <a:prstGeom prst="rect">
            <a:avLst/>
          </a:prstGeom>
        </p:spPr>
        <p:txBody>
          <a:bodyPr anchor="t"/>
          <a:lstStyle>
            <a:lvl1pPr algn="l">
              <a:defRPr/>
            </a:lvl1pPr>
          </a:lstStyle>
          <a:p>
            <a:r>
              <a:rPr lang="en-US"/>
              <a:t>Click to edit Master title style</a:t>
            </a:r>
          </a:p>
        </p:txBody>
      </p:sp>
    </p:spTree>
    <p:extLst>
      <p:ext uri="{BB962C8B-B14F-4D97-AF65-F5344CB8AC3E}">
        <p14:creationId xmlns:p14="http://schemas.microsoft.com/office/powerpoint/2010/main" val="2845795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4422459" y="3514732"/>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7988429" y="3514732"/>
            <a:ext cx="336499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847348" y="3514730"/>
            <a:ext cx="3381249" cy="2428875"/>
          </a:xfrm>
          <a:prstGeom prst="rect">
            <a:avLst/>
          </a:prstGeom>
        </p:spPr>
        <p:txBody>
          <a:bodyPr anchor="t"/>
          <a:lstStyle>
            <a:lvl1pPr algn="l">
              <a:defRPr/>
            </a:lvl1pPr>
          </a:lstStyle>
          <a:p>
            <a:r>
              <a:rPr lang="en-US"/>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847344" y="908210"/>
            <a:ext cx="10497312" cy="2435064"/>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3128418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1131745" y="2764677"/>
            <a:ext cx="1207008"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3300425" y="2763293"/>
            <a:ext cx="1207008"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5492496" y="2810583"/>
            <a:ext cx="1207008"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7635240" y="2763293"/>
            <a:ext cx="1207008"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9834372" y="2744997"/>
            <a:ext cx="1207008"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dirty="0">
                <a:solidFill>
                  <a:schemeClr val="lt1"/>
                </a:solidFill>
              </a:defRPr>
            </a:lvl1pPr>
          </a:lstStyle>
          <a:p>
            <a:pPr marL="0" lvl="0" algn="ctr"/>
            <a:r>
              <a:rPr lang="en-US"/>
              <a:t>Click icon to add picture</a:t>
            </a:r>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1063551" y="4123944"/>
            <a:ext cx="13716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1060973" y="4498854"/>
            <a:ext cx="1362456"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3218688" y="4123944"/>
            <a:ext cx="13716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3218688" y="4498854"/>
            <a:ext cx="1362456"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5404104" y="4123944"/>
            <a:ext cx="13716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5404104" y="4498854"/>
            <a:ext cx="1362456"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7552944" y="4123944"/>
            <a:ext cx="13716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7552944" y="4498854"/>
            <a:ext cx="1362456"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9756648" y="4123944"/>
            <a:ext cx="13716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9756648" y="4498854"/>
            <a:ext cx="1362456"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1041276" y="2393358"/>
            <a:ext cx="712573"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753849" y="2393352"/>
            <a:ext cx="217045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3924303" y="2391883"/>
            <a:ext cx="21717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6096001" y="2391883"/>
            <a:ext cx="2161515"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8257516" y="2402544"/>
            <a:ext cx="21891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10446712" y="2398796"/>
            <a:ext cx="66853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630551" y="228782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3805163" y="229286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5984015" y="2288841"/>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8127690" y="2297879"/>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10342015" y="2290384"/>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848489" y="548640"/>
            <a:ext cx="10495027"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8503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0392" y="548640"/>
            <a:ext cx="6178550" cy="2562223"/>
          </a:xfrm>
        </p:spPr>
        <p:txBody>
          <a:bodyPr anchor="b">
            <a:normAutofit/>
          </a:bodyPr>
          <a:lstStyle>
            <a:lvl1pPr algn="l">
              <a:defRPr sz="4000" b="1"/>
            </a:lvl1pPr>
          </a:lstStyle>
          <a:p>
            <a:r>
              <a:rPr lang="en-US"/>
              <a:t>Click to edit Master title style</a:t>
            </a:r>
          </a:p>
        </p:txBody>
      </p:sp>
      <p:sp>
        <p:nvSpPr>
          <p:cNvPr id="3" name="Text Placeholder 2"/>
          <p:cNvSpPr>
            <a:spLocks noGrp="1"/>
          </p:cNvSpPr>
          <p:nvPr>
            <p:ph type="body" idx="1"/>
          </p:nvPr>
        </p:nvSpPr>
        <p:spPr>
          <a:xfrm>
            <a:off x="877824" y="3771897"/>
            <a:ext cx="6175376" cy="2177894"/>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9846AD10-11FF-4651-A03B-7241B52804E6}"/>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959095" y="3429000"/>
            <a:ext cx="1209675"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01D146D-9AC2-4E49-B2B5-25783F17CBEB}"/>
              </a:ext>
            </a:extLst>
          </p:cNvPr>
          <p:cNvSpPr>
            <a:spLocks noGrp="1"/>
          </p:cNvSpPr>
          <p:nvPr>
            <p:ph type="ftr" sz="quarter" idx="12"/>
          </p:nvPr>
        </p:nvSpPr>
        <p:spPr/>
        <p:txBody>
          <a:bodyPr/>
          <a:lstStyle/>
          <a:p>
            <a:r>
              <a:rPr lang="en-US"/>
              <a:t>Georgia Department of Community Affairs</a:t>
            </a:r>
          </a:p>
        </p:txBody>
      </p:sp>
    </p:spTree>
    <p:extLst>
      <p:ext uri="{BB962C8B-B14F-4D97-AF65-F5344CB8AC3E}">
        <p14:creationId xmlns:p14="http://schemas.microsoft.com/office/powerpoint/2010/main" val="1944164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975089" y="2664025"/>
            <a:ext cx="192024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3724867" y="2664025"/>
            <a:ext cx="192024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6538351" y="2624857"/>
            <a:ext cx="192024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9341823" y="2624857"/>
            <a:ext cx="192024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695735" y="4507992"/>
            <a:ext cx="246888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3451468" y="4507992"/>
            <a:ext cx="246888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6264031" y="4507992"/>
            <a:ext cx="246888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9067503" y="4507992"/>
            <a:ext cx="246888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695735" y="4901184"/>
            <a:ext cx="246888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3451468" y="4901184"/>
            <a:ext cx="246888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6264031" y="4901184"/>
            <a:ext cx="246888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9067503" y="4901184"/>
            <a:ext cx="246888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848489" y="548640"/>
            <a:ext cx="10495027"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88319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pSp>
        <p:nvGrpSpPr>
          <p:cNvPr id="49" name="Group 48"/>
          <p:cNvGrpSpPr/>
          <p:nvPr userDrawn="1"/>
        </p:nvGrpSpPr>
        <p:grpSpPr>
          <a:xfrm rot="10800000">
            <a:off x="-12485" y="5484564"/>
            <a:ext cx="12270772" cy="2152185"/>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2700" b="0" i="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2700" b="0" i="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2700" b="0" i="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2700" b="0" i="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2700" b="0" i="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2700" b="0" i="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2700" b="0" i="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2700" b="0" i="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2700" b="0" i="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2700" b="0" i="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2700" b="0" i="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2700" b="0" i="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2700" b="0" i="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2700" b="0" i="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2700" b="0" i="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2700" b="0" i="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2700" b="0" i="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2700" b="0" i="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2700" b="0" i="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2700" b="0" i="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2700" b="0" i="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2700" b="0" i="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2700" b="0" i="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2700" b="0" i="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2700" b="0" i="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838419" y="365126"/>
            <a:ext cx="10515163" cy="1325563"/>
          </a:xfrm>
          <a:prstGeom prst="rect">
            <a:avLst/>
          </a:prstGeom>
        </p:spPr>
        <p:txBody>
          <a:bodyPr/>
          <a:lstStyle>
            <a:lvl1pPr>
              <a:defRPr>
                <a:latin typeface="+mj-lt"/>
              </a:defRPr>
            </a:lvl1pPr>
          </a:lstStyle>
          <a:p>
            <a:endParaRPr lang="en-US"/>
          </a:p>
        </p:txBody>
      </p:sp>
      <p:sp>
        <p:nvSpPr>
          <p:cNvPr id="4" name="Text Placeholder 3">
            <a:extLst>
              <a:ext uri="{FF2B5EF4-FFF2-40B4-BE49-F238E27FC236}">
                <a16:creationId xmlns:a16="http://schemas.microsoft.com/office/drawing/2014/main" id="{DD8A2AF0-8544-4962-8CD0-4D3519F0A937}"/>
              </a:ext>
            </a:extLst>
          </p:cNvPr>
          <p:cNvSpPr>
            <a:spLocks noGrp="1"/>
          </p:cNvSpPr>
          <p:nvPr>
            <p:ph type="body" sz="quarter" idx="10"/>
          </p:nvPr>
        </p:nvSpPr>
        <p:spPr>
          <a:xfrm>
            <a:off x="838419" y="2126898"/>
            <a:ext cx="10515163" cy="3306322"/>
          </a:xfrm>
          <a:prstGeom prst="rect">
            <a:avLst/>
          </a:prstGeo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endParaRPr lang="en-US"/>
          </a:p>
        </p:txBody>
      </p:sp>
    </p:spTree>
    <p:extLst>
      <p:ext uri="{BB962C8B-B14F-4D97-AF65-F5344CB8AC3E}">
        <p14:creationId xmlns:p14="http://schemas.microsoft.com/office/powerpoint/2010/main" val="220539573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498348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2" y="1825625"/>
            <a:ext cx="498347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322FB455-60F9-4077-8371-9B47B7FBDA04}"/>
              </a:ext>
            </a:extLst>
          </p:cNvPr>
          <p:cNvSpPr>
            <a:spLocks noGrp="1"/>
          </p:cNvSpPr>
          <p:nvPr>
            <p:ph type="sldNum" sz="quarter" idx="12"/>
          </p:nvPr>
        </p:nvSpPr>
        <p:spPr>
          <a:xfrm>
            <a:off x="11277600" y="5949791"/>
            <a:ext cx="609600" cy="681037"/>
          </a:xfrm>
        </p:spPr>
        <p:txBody>
          <a:bodyPr/>
          <a:lstStyle/>
          <a:p>
            <a:fld id="{93CAF254-72B9-406C-9E86-C9D983240C82}" type="slidenum">
              <a:rPr lang="en-US" smtClean="0"/>
              <a:t>‹#›</a:t>
            </a:fld>
            <a:endParaRPr lang="en-US"/>
          </a:p>
        </p:txBody>
      </p:sp>
      <p:sp>
        <p:nvSpPr>
          <p:cNvPr id="5" name="Title 4">
            <a:extLst>
              <a:ext uri="{FF2B5EF4-FFF2-40B4-BE49-F238E27FC236}">
                <a16:creationId xmlns:a16="http://schemas.microsoft.com/office/drawing/2014/main" id="{A6150EF0-9742-4F4C-85F4-87E6A061A6F9}"/>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4019BCF-530D-430A-9121-A910E43A2691}"/>
              </a:ext>
            </a:extLst>
          </p:cNvPr>
          <p:cNvSpPr>
            <a:spLocks noGrp="1"/>
          </p:cNvSpPr>
          <p:nvPr>
            <p:ph type="ftr" sz="quarter" idx="13"/>
          </p:nvPr>
        </p:nvSpPr>
        <p:spPr/>
        <p:txBody>
          <a:bodyPr/>
          <a:lstStyle/>
          <a:p>
            <a:r>
              <a:rPr lang="en-US"/>
              <a:t>Georgia Department of Community Affairs</a:t>
            </a:r>
          </a:p>
        </p:txBody>
      </p:sp>
    </p:spTree>
    <p:extLst>
      <p:ext uri="{BB962C8B-B14F-4D97-AF65-F5344CB8AC3E}">
        <p14:creationId xmlns:p14="http://schemas.microsoft.com/office/powerpoint/2010/main" val="103027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1819275"/>
            <a:ext cx="329184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54081" y="1819274"/>
            <a:ext cx="329184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8051673" y="1819274"/>
            <a:ext cx="329184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848487" y="548640"/>
            <a:ext cx="10495026" cy="1142048"/>
          </a:xfrm>
        </p:spPr>
        <p:txBody>
          <a:bodyPr anchor="ctr">
            <a:normAutofit/>
          </a:bodyPr>
          <a:lstStyle>
            <a:lvl1pPr>
              <a:defRPr sz="4000"/>
            </a:lvl1pPr>
          </a:lstStyle>
          <a:p>
            <a:r>
              <a:rPr lang="en-US"/>
              <a:t>Click to edit Master title style</a:t>
            </a:r>
          </a:p>
        </p:txBody>
      </p:sp>
      <p:sp>
        <p:nvSpPr>
          <p:cNvPr id="2" name="Footer Placeholder 1">
            <a:extLst>
              <a:ext uri="{FF2B5EF4-FFF2-40B4-BE49-F238E27FC236}">
                <a16:creationId xmlns:a16="http://schemas.microsoft.com/office/drawing/2014/main" id="{E2A64A2E-98D4-4A03-8E97-7B2AD48DA9C5}"/>
              </a:ext>
            </a:extLst>
          </p:cNvPr>
          <p:cNvSpPr>
            <a:spLocks noGrp="1"/>
          </p:cNvSpPr>
          <p:nvPr>
            <p:ph type="ftr" sz="quarter" idx="20"/>
          </p:nvPr>
        </p:nvSpPr>
        <p:spPr/>
        <p:txBody>
          <a:bodyPr/>
          <a:lstStyle/>
          <a:p>
            <a:r>
              <a:rPr lang="en-US"/>
              <a:t>Georgia Department of Community Affairs</a:t>
            </a:r>
          </a:p>
        </p:txBody>
      </p:sp>
    </p:spTree>
    <p:extLst>
      <p:ext uri="{BB962C8B-B14F-4D97-AF65-F5344CB8AC3E}">
        <p14:creationId xmlns:p14="http://schemas.microsoft.com/office/powerpoint/2010/main" val="327392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Stack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8" name="Content Placeholder 3">
            <a:extLst>
              <a:ext uri="{FF2B5EF4-FFF2-40B4-BE49-F238E27FC236}">
                <a16:creationId xmlns:a16="http://schemas.microsoft.com/office/drawing/2014/main" id="{AB34D57E-ECA2-4186-9DCB-6C19BD1309BD}"/>
              </a:ext>
            </a:extLst>
          </p:cNvPr>
          <p:cNvSpPr>
            <a:spLocks noGrp="1" noChangeAspect="1"/>
          </p:cNvSpPr>
          <p:nvPr>
            <p:ph sz="quarter" idx="18"/>
          </p:nvPr>
        </p:nvSpPr>
        <p:spPr>
          <a:xfrm>
            <a:off x="4422458" y="1912144"/>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noChangeAspect="1"/>
          </p:cNvSpPr>
          <p:nvPr>
            <p:ph sz="quarter" idx="19"/>
          </p:nvPr>
        </p:nvSpPr>
        <p:spPr>
          <a:xfrm>
            <a:off x="7988429" y="1912144"/>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856488" y="4038601"/>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noChangeAspect="1"/>
          </p:cNvSpPr>
          <p:nvPr>
            <p:ph sz="quarter" idx="21"/>
          </p:nvPr>
        </p:nvSpPr>
        <p:spPr>
          <a:xfrm>
            <a:off x="4422458" y="4038601"/>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noChangeAspect="1"/>
          </p:cNvSpPr>
          <p:nvPr>
            <p:ph sz="quarter" idx="22"/>
          </p:nvPr>
        </p:nvSpPr>
        <p:spPr>
          <a:xfrm>
            <a:off x="7988429" y="4038601"/>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C4572CB-EFDB-4752-90E6-DF710D18304F}"/>
              </a:ext>
            </a:extLst>
          </p:cNvPr>
          <p:cNvSpPr>
            <a:spLocks noGrp="1"/>
          </p:cNvSpPr>
          <p:nvPr>
            <p:ph type="title"/>
          </p:nvPr>
        </p:nvSpPr>
        <p:spPr/>
        <p:txBody>
          <a:bodyPr/>
          <a:lstStyle/>
          <a:p>
            <a:r>
              <a:rPr lang="en-US"/>
              <a:t>Click to edit Master title style</a:t>
            </a:r>
          </a:p>
        </p:txBody>
      </p:sp>
      <p:sp>
        <p:nvSpPr>
          <p:cNvPr id="13" name="Content Placeholder 3">
            <a:extLst>
              <a:ext uri="{FF2B5EF4-FFF2-40B4-BE49-F238E27FC236}">
                <a16:creationId xmlns:a16="http://schemas.microsoft.com/office/drawing/2014/main" id="{CF98FD0D-8D14-4398-8E54-68111E5AC747}"/>
              </a:ext>
            </a:extLst>
          </p:cNvPr>
          <p:cNvSpPr>
            <a:spLocks noGrp="1" noChangeAspect="1"/>
          </p:cNvSpPr>
          <p:nvPr>
            <p:ph sz="quarter" idx="23"/>
          </p:nvPr>
        </p:nvSpPr>
        <p:spPr>
          <a:xfrm>
            <a:off x="838579" y="1912144"/>
            <a:ext cx="3364992"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B076EE2-2A67-4D07-8118-3AA1C3B6AA27}"/>
              </a:ext>
            </a:extLst>
          </p:cNvPr>
          <p:cNvSpPr>
            <a:spLocks noGrp="1"/>
          </p:cNvSpPr>
          <p:nvPr>
            <p:ph type="ftr" sz="quarter" idx="24"/>
          </p:nvPr>
        </p:nvSpPr>
        <p:spPr/>
        <p:txBody>
          <a:bodyPr/>
          <a:lstStyle/>
          <a:p>
            <a:r>
              <a:rPr lang="en-US"/>
              <a:t>Georgia Department of Community Affairs</a:t>
            </a:r>
          </a:p>
        </p:txBody>
      </p:sp>
    </p:spTree>
    <p:extLst>
      <p:ext uri="{BB962C8B-B14F-4D97-AF65-F5344CB8AC3E}">
        <p14:creationId xmlns:p14="http://schemas.microsoft.com/office/powerpoint/2010/main" val="25736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770EB04-4D29-432B-9E9C-EAB3CFADA161}"/>
              </a:ext>
            </a:extLst>
          </p:cNvPr>
          <p:cNvSpPr>
            <a:spLocks noGrp="1"/>
          </p:cNvSpPr>
          <p:nvPr>
            <p:ph type="sldNum" sz="quarter" idx="12"/>
          </p:nvPr>
        </p:nvSpPr>
        <p:spPr/>
        <p:txBody>
          <a:bodyPr/>
          <a:lstStyle/>
          <a:p>
            <a:fld id="{93CAF254-72B9-406C-9E86-C9D983240C82}" type="slidenum">
              <a:rPr lang="en-US" smtClean="0"/>
              <a:t>‹#›</a:t>
            </a:fld>
            <a:endParaRPr lang="en-US"/>
          </a:p>
        </p:txBody>
      </p:sp>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847344" y="3218847"/>
            <a:ext cx="5052442" cy="2286000"/>
          </a:xfrm>
        </p:spPr>
        <p:txBody>
          <a:bodyPr/>
          <a:lstStyle>
            <a:lvl1pPr>
              <a:defRPr sz="1800"/>
            </a:lvl1pPr>
            <a:lvl2pPr>
              <a:defRPr sz="1600"/>
            </a:lvl2pPr>
            <a:lvl3pPr>
              <a:defRPr sz="14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6292852" y="3218847"/>
            <a:ext cx="5051804" cy="2286000"/>
          </a:xfrm>
        </p:spPr>
        <p:txBody>
          <a:bodyPr/>
          <a:lstStyle>
            <a:lvl1pPr>
              <a:defRPr sz="1800"/>
            </a:lvl1pPr>
            <a:lvl2pPr>
              <a:defRPr sz="1600"/>
            </a:lvl2pPr>
            <a:lvl3pPr>
              <a:defRPr sz="1400"/>
            </a:lvl3pPr>
            <a:lvl4pPr>
              <a:defRPr sz="1200"/>
            </a:lvl4pPr>
            <a:lvl5pPr>
              <a:defRPr sz="1000"/>
            </a:lvl5pPr>
          </a:lstStyle>
          <a:p>
            <a:pPr lvl="0"/>
            <a:r>
              <a:rPr lang="en-US"/>
              <a:t>Click</a:t>
            </a:r>
          </a:p>
          <a:p>
            <a:pPr lvl="0"/>
            <a:r>
              <a:rPr lang="en-US"/>
              <a: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847344" y="1818067"/>
            <a:ext cx="5052442" cy="1273401"/>
          </a:xfrm>
        </p:spPr>
        <p:txBody>
          <a:bodyPr anchor="b">
            <a:normAutofit/>
          </a:bodyPr>
          <a:lstStyle>
            <a:lvl1pPr marL="0" indent="0">
              <a:buNone/>
              <a:defRPr sz="3600" b="0"/>
            </a:lvl1pPr>
            <a:lvl2pPr marL="342900" indent="0">
              <a:buNone/>
              <a:defRPr/>
            </a:lvl2pPr>
          </a:lstStyle>
          <a:p>
            <a:pPr lvl="0"/>
            <a:r>
              <a:rPr lang="en-US"/>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6292216" y="1818067"/>
            <a:ext cx="5052440" cy="1273401"/>
          </a:xfrm>
        </p:spPr>
        <p:txBody>
          <a:bodyPr anchor="b">
            <a:normAutofit/>
          </a:bodyPr>
          <a:lstStyle>
            <a:lvl1pPr marL="0" indent="0">
              <a:buNone/>
              <a:defRPr sz="3600" b="0"/>
            </a:lvl1pPr>
            <a:lvl2pPr marL="342900" indent="0">
              <a:buNone/>
              <a:defRPr/>
            </a:lvl2pPr>
          </a:lstStyle>
          <a:p>
            <a:pPr lvl="0"/>
            <a:r>
              <a:rPr lang="en-US"/>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847344" y="548640"/>
            <a:ext cx="10497312" cy="1142048"/>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EB97C677-E782-41C2-94CC-8B9347B86611}"/>
              </a:ext>
            </a:extLst>
          </p:cNvPr>
          <p:cNvSpPr>
            <a:spLocks noGrp="1"/>
          </p:cNvSpPr>
          <p:nvPr>
            <p:ph type="ftr" sz="quarter" idx="25"/>
          </p:nvPr>
        </p:nvSpPr>
        <p:spPr/>
        <p:txBody>
          <a:bodyPr/>
          <a:lstStyle/>
          <a:p>
            <a:r>
              <a:rPr lang="en-US"/>
              <a:t>Georgia Department of Community Affairs</a:t>
            </a:r>
          </a:p>
        </p:txBody>
      </p:sp>
    </p:spTree>
    <p:extLst>
      <p:ext uri="{BB962C8B-B14F-4D97-AF65-F5344CB8AC3E}">
        <p14:creationId xmlns:p14="http://schemas.microsoft.com/office/powerpoint/2010/main" val="322734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00C55-5345-4FF8-AA76-8C49878B5CF9}"/>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856488" y="3218848"/>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4454081" y="3218847"/>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8051673" y="3218847"/>
            <a:ext cx="329184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856488" y="1819275"/>
            <a:ext cx="3291840" cy="1272193"/>
          </a:xfrm>
        </p:spPr>
        <p:txBody>
          <a:bodyPr anchor="b">
            <a:noAutofit/>
          </a:bodyPr>
          <a:lstStyle>
            <a:lvl1pPr marL="0" indent="0">
              <a:buNone/>
              <a:defRPr sz="3600" b="0"/>
            </a:lvl1pPr>
            <a:lvl2pPr marL="342900"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8051673" y="1819275"/>
            <a:ext cx="3291840" cy="1272193"/>
          </a:xfrm>
        </p:spPr>
        <p:txBody>
          <a:bodyPr anchor="b">
            <a:noAutofit/>
          </a:bodyPr>
          <a:lstStyle>
            <a:lvl1pPr marL="0" indent="0">
              <a:buNone/>
              <a:defRPr sz="3600" b="0"/>
            </a:lvl1pPr>
            <a:lvl2pPr marL="342900" indent="0">
              <a:buNone/>
              <a:defRPr/>
            </a:lvl2pPr>
          </a:lstStyle>
          <a:p>
            <a:pPr lvl="0"/>
            <a:r>
              <a:rPr lang="en-US"/>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848487" y="548640"/>
            <a:ext cx="10495026" cy="1142048"/>
          </a:xfrm>
        </p:spPr>
        <p:txBody>
          <a:bodyPr anchor="ctr">
            <a:normAutofit/>
          </a:bodyPr>
          <a:lstStyle>
            <a:lvl1pPr>
              <a:defRPr sz="4000"/>
            </a:lvl1pPr>
          </a:lstStyle>
          <a:p>
            <a:r>
              <a:rPr lang="en-US"/>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4454081" y="1819275"/>
            <a:ext cx="3291840" cy="1272193"/>
          </a:xfrm>
        </p:spPr>
        <p:txBody>
          <a:bodyPr anchor="b">
            <a:noAutofit/>
          </a:bodyPr>
          <a:lstStyle>
            <a:lvl1pPr marL="0" indent="0">
              <a:buNone/>
              <a:defRPr sz="3600" b="0"/>
            </a:lvl1pPr>
            <a:lvl2pPr marL="3429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DA6817AE-E5C4-48C5-A13C-FE8A3DF135B4}"/>
              </a:ext>
            </a:extLst>
          </p:cNvPr>
          <p:cNvSpPr>
            <a:spLocks noGrp="1"/>
          </p:cNvSpPr>
          <p:nvPr>
            <p:ph type="ftr" sz="quarter" idx="26"/>
          </p:nvPr>
        </p:nvSpPr>
        <p:spPr/>
        <p:txBody>
          <a:bodyPr/>
          <a:lstStyle/>
          <a:p>
            <a:r>
              <a:rPr lang="en-US"/>
              <a:t>Georgia Department of Community Affairs</a:t>
            </a:r>
          </a:p>
        </p:txBody>
      </p:sp>
    </p:spTree>
    <p:extLst>
      <p:ext uri="{BB962C8B-B14F-4D97-AF65-F5344CB8AC3E}">
        <p14:creationId xmlns:p14="http://schemas.microsoft.com/office/powerpoint/2010/main" val="181995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3.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DDC1D08-31F9-49F9-86BE-CC68A737B27F}"/>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524" y="-1451"/>
            <a:ext cx="12188952" cy="6860903"/>
          </a:xfrm>
          <a:prstGeom prst="rect">
            <a:avLst/>
          </a:prstGeom>
        </p:spPr>
      </p:pic>
      <p:sp>
        <p:nvSpPr>
          <p:cNvPr id="2" name="Title Placeholder 1"/>
          <p:cNvSpPr>
            <a:spLocks noGrp="1"/>
          </p:cNvSpPr>
          <p:nvPr>
            <p:ph type="title"/>
          </p:nvPr>
        </p:nvSpPr>
        <p:spPr>
          <a:xfrm>
            <a:off x="847344" y="548640"/>
            <a:ext cx="10497312" cy="11420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7344" y="1825625"/>
            <a:ext cx="1049731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77600" y="5949791"/>
            <a:ext cx="609600" cy="681037"/>
          </a:xfrm>
          <a:prstGeom prst="rect">
            <a:avLst/>
          </a:prstGeom>
        </p:spPr>
        <p:txBody>
          <a:bodyPr vert="horz" lIns="91440" tIns="45720" rIns="91440" bIns="45720" rtlCol="0" anchor="ctr"/>
          <a:lstStyle>
            <a:lvl1pPr algn="ctr">
              <a:defRPr sz="1000">
                <a:solidFill>
                  <a:schemeClr val="tx1"/>
                </a:solidFill>
              </a:defRPr>
            </a:lvl1pPr>
          </a:lstStyle>
          <a:p>
            <a:fld id="{93CAF254-72B9-406C-9E86-C9D983240C82}" type="slidenum">
              <a:rPr lang="en-US" smtClean="0"/>
              <a:pPr/>
              <a:t>‹#›</a:t>
            </a:fld>
            <a:endParaRPr lang="en-US"/>
          </a:p>
        </p:txBody>
      </p:sp>
      <p:sp>
        <p:nvSpPr>
          <p:cNvPr id="8" name="Footer Placeholder 4">
            <a:extLst>
              <a:ext uri="{FF2B5EF4-FFF2-40B4-BE49-F238E27FC236}">
                <a16:creationId xmlns:a16="http://schemas.microsoft.com/office/drawing/2014/main" id="{7BAD0A3A-D1F3-46C7-B5AC-31A176125FC5}"/>
              </a:ext>
            </a:extLst>
          </p:cNvPr>
          <p:cNvSpPr>
            <a:spLocks noGrp="1"/>
          </p:cNvSpPr>
          <p:nvPr>
            <p:ph type="ftr" sz="quarter" idx="3"/>
          </p:nvPr>
        </p:nvSpPr>
        <p:spPr>
          <a:xfrm>
            <a:off x="406400" y="6107747"/>
            <a:ext cx="4114800" cy="365125"/>
          </a:xfrm>
          <a:prstGeom prst="rect">
            <a:avLst/>
          </a:prstGeom>
        </p:spPr>
        <p:txBody>
          <a:bodyPr vert="horz" lIns="91440" tIns="45720" rIns="91440" bIns="45720" rtlCol="0" anchor="ctr"/>
          <a:lstStyle>
            <a:lvl1pPr algn="l">
              <a:defRPr sz="1000">
                <a:solidFill>
                  <a:schemeClr val="tx1"/>
                </a:solidFill>
              </a:defRPr>
            </a:lvl1pPr>
          </a:lstStyle>
          <a:p>
            <a:r>
              <a:rPr lang="en-US"/>
              <a:t>Georgia Department of Community Affairs</a:t>
            </a:r>
          </a:p>
        </p:txBody>
      </p:sp>
    </p:spTree>
    <p:extLst>
      <p:ext uri="{BB962C8B-B14F-4D97-AF65-F5344CB8AC3E}">
        <p14:creationId xmlns:p14="http://schemas.microsoft.com/office/powerpoint/2010/main" val="4273201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79F788-FB1F-41CF-958A-2BBD4A690D66}"/>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550190"/>
            <a:ext cx="10515600" cy="11404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623377" y="6107752"/>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11049000" y="5949797"/>
            <a:ext cx="609600" cy="681037"/>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z="750" smtClean="0">
                <a:solidFill>
                  <a:schemeClr val="tx1"/>
                </a:solidFill>
              </a:rPr>
              <a:pPr/>
              <a:t>‹#›</a:t>
            </a:fld>
            <a:endParaRPr lang="en-US" sz="750">
              <a:solidFill>
                <a:schemeClr val="tx1"/>
              </a:solidFill>
            </a:endParaRPr>
          </a:p>
        </p:txBody>
      </p:sp>
    </p:spTree>
    <p:extLst>
      <p:ext uri="{BB962C8B-B14F-4D97-AF65-F5344CB8AC3E}">
        <p14:creationId xmlns:p14="http://schemas.microsoft.com/office/powerpoint/2010/main" val="32074669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Josh.Gray@dca.ga.gov" TargetMode="External"/><Relationship Id="rId1" Type="http://schemas.openxmlformats.org/officeDocument/2006/relationships/slideLayout" Target="../slideLayouts/slideLayout25.xml"/><Relationship Id="rId4" Type="http://schemas.openxmlformats.org/officeDocument/2006/relationships/hyperlink" Target="mailto:LaDrina.Jones@dca.g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72810E-8166-48AD-AE10-056A17CD51F3}"/>
              </a:ext>
            </a:extLst>
          </p:cNvPr>
          <p:cNvSpPr/>
          <p:nvPr/>
        </p:nvSpPr>
        <p:spPr>
          <a:xfrm>
            <a:off x="734291" y="440590"/>
            <a:ext cx="10723418" cy="532453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8A7967"/>
              </a:solidFill>
              <a:effectLst/>
              <a:uLnTx/>
              <a:uFillTx/>
              <a:latin typeface="Arial Black" panose="020B0A04020102020204" pitchFamily="34" charset="0"/>
              <a:ea typeface="Nunito" charset="0"/>
              <a:cs typeface="Nunito"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56757"/>
                </a:solidFill>
                <a:effectLst/>
                <a:uLnTx/>
                <a:uFillTx/>
                <a:latin typeface="Arial Black" panose="020B0A04020102020204" pitchFamily="34" charset="0"/>
                <a:ea typeface="Nunito" charset="0"/>
                <a:cs typeface="Nunito" charset="0"/>
              </a:rPr>
              <a:t>Federal Homeless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8A7967"/>
              </a:solidFill>
              <a:effectLst/>
              <a:uLnTx/>
              <a:uFillTx/>
              <a:latin typeface="Arial" panose="020B0604020202020204"/>
              <a:ea typeface="Nunito" charset="0"/>
              <a:cs typeface="Nunito"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8A7967"/>
              </a:solidFill>
              <a:effectLst/>
              <a:uLnTx/>
              <a:uFillTx/>
              <a:latin typeface="Arial" panose="020B0604020202020204"/>
              <a:ea typeface="Nunito" charset="0"/>
              <a:cs typeface="Nunito"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8A7967">
                  <a:lumMod val="50000"/>
                </a:srgbClr>
              </a:solidFill>
              <a:effectLst/>
              <a:uLnTx/>
              <a:uFillTx/>
              <a:latin typeface="Arial" panose="020B0604020202020204"/>
              <a:ea typeface="Nunito" charset="0"/>
              <a:cs typeface="Nunito"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A7967">
                    <a:lumMod val="50000"/>
                  </a:srgbClr>
                </a:solidFill>
                <a:effectLst/>
                <a:uLnTx/>
                <a:uFillTx/>
                <a:latin typeface="Arial" panose="020B0604020202020204"/>
                <a:ea typeface="Nunito" charset="0"/>
                <a:cs typeface="Nunito" charset="0"/>
              </a:rPr>
              <a:t>Joshua Gray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A7967">
                    <a:lumMod val="50000"/>
                  </a:srgbClr>
                </a:solidFill>
                <a:effectLst/>
                <a:uLnTx/>
                <a:uFillTx/>
                <a:latin typeface="Arial" panose="020B0604020202020204"/>
                <a:ea typeface="Nunito" charset="0"/>
                <a:cs typeface="Nunito" charset="0"/>
              </a:rPr>
              <a:t> Balance of State Continuum of Care Program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A7967">
                    <a:lumMod val="50000"/>
                  </a:srgbClr>
                </a:solidFill>
                <a:effectLst/>
                <a:uLnTx/>
                <a:uFillTx/>
                <a:latin typeface="Arial" panose="020B0604020202020204"/>
                <a:ea typeface="Nunito" charset="0"/>
                <a:cs typeface="Nunito" charset="0"/>
              </a:rPr>
              <a:t> </a:t>
            </a:r>
            <a:endParaRPr kumimoji="0" lang="en-US" sz="2400" b="0" strike="noStrike" kern="1200" cap="none" spc="0" normalizeH="0" baseline="0" noProof="0" dirty="0">
              <a:ln>
                <a:noFill/>
              </a:ln>
              <a:solidFill>
                <a:srgbClr val="8A7967">
                  <a:lumMod val="50000"/>
                </a:srgbClr>
              </a:solidFill>
              <a:effectLst/>
              <a:uLnTx/>
              <a:uFillTx/>
              <a:latin typeface="Arial" panose="020B0604020202020204"/>
              <a:ea typeface="Nunito" charset="0"/>
              <a:cs typeface="Nunito"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strike="noStrike" kern="1200" cap="none" spc="0" normalizeH="0" baseline="0" noProof="0" dirty="0">
                <a:ln>
                  <a:noFill/>
                </a:ln>
                <a:solidFill>
                  <a:srgbClr val="8A7967">
                    <a:lumMod val="50000"/>
                  </a:srgbClr>
                </a:solidFill>
                <a:effectLst/>
                <a:uLnTx/>
                <a:uFillTx/>
                <a:latin typeface="Arial" panose="020B0604020202020204"/>
                <a:ea typeface="Nunito" charset="0"/>
                <a:cs typeface="Nunito" charset="0"/>
              </a:rPr>
              <a:t>LaDrina M. Jones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strike="noStrike" kern="1200" cap="none" spc="0" normalizeH="0" baseline="0" noProof="0" dirty="0">
                <a:ln>
                  <a:noFill/>
                </a:ln>
                <a:solidFill>
                  <a:srgbClr val="8A7967">
                    <a:lumMod val="50000"/>
                  </a:srgbClr>
                </a:solidFill>
                <a:effectLst/>
                <a:uLnTx/>
                <a:uFillTx/>
                <a:latin typeface="Arial" panose="020B0604020202020204"/>
                <a:ea typeface="Nunito" charset="0"/>
                <a:cs typeface="Nunito" charset="0"/>
              </a:rPr>
              <a:t>Emergency Solutions Grants Program Manager</a:t>
            </a:r>
          </a:p>
        </p:txBody>
      </p:sp>
      <p:pic>
        <p:nvPicPr>
          <p:cNvPr id="4" name="Picture 3">
            <a:extLst>
              <a:ext uri="{FF2B5EF4-FFF2-40B4-BE49-F238E27FC236}">
                <a16:creationId xmlns:a16="http://schemas.microsoft.com/office/drawing/2014/main" id="{E7A25E99-B52E-C9C0-5290-E4FDCC0DD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23" y="5871221"/>
            <a:ext cx="2159317" cy="553437"/>
          </a:xfrm>
          <a:prstGeom prst="rect">
            <a:avLst/>
          </a:prstGeom>
        </p:spPr>
      </p:pic>
    </p:spTree>
    <p:extLst>
      <p:ext uri="{BB962C8B-B14F-4D97-AF65-F5344CB8AC3E}">
        <p14:creationId xmlns:p14="http://schemas.microsoft.com/office/powerpoint/2010/main" val="213018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Permanent Supportive Housing (PSH) projects provide community‐based housing and supportive services, without a predetermined length of stay, to assist homeless persons with a disability to live independently. The project will provide safe, affordable housing that meets participants’ needs in accordance with HUD guidelines for permanent supportive housing projects.</a:t>
            </a:r>
          </a:p>
          <a:p>
            <a:r>
              <a:rPr lang="en-US" dirty="0"/>
              <a:t>In order to be served in a </a:t>
            </a:r>
            <a:r>
              <a:rPr lang="en-US" dirty="0" err="1"/>
              <a:t>CoC</a:t>
            </a:r>
            <a:r>
              <a:rPr lang="en-US" dirty="0"/>
              <a:t>‐funded PSH project (individuals or family households) participants must meet the following project eligibility requirements:</a:t>
            </a:r>
          </a:p>
          <a:p>
            <a:pPr lvl="1"/>
            <a:r>
              <a:rPr lang="en-US" dirty="0"/>
              <a:t>Participants must meet the applicable HUD definition of homelessness (category 1 or category 4)</a:t>
            </a:r>
          </a:p>
          <a:p>
            <a:pPr lvl="1"/>
            <a:r>
              <a:rPr lang="en-US" dirty="0"/>
              <a:t>PSH can only provide assistance to individuals with disabilities and families in which at least one adult or child has a disability.</a:t>
            </a:r>
          </a:p>
          <a:p>
            <a:r>
              <a:rPr lang="en-US" dirty="0"/>
              <a:t>Non-dedicated and dedicated beds. Prioritize chronically homeless</a:t>
            </a:r>
          </a:p>
          <a:p>
            <a:pPr lvl="1"/>
            <a:endParaRPr lang="en-US" dirty="0"/>
          </a:p>
        </p:txBody>
      </p:sp>
      <p:sp>
        <p:nvSpPr>
          <p:cNvPr id="2" name="Title 1"/>
          <p:cNvSpPr>
            <a:spLocks noGrp="1"/>
          </p:cNvSpPr>
          <p:nvPr>
            <p:ph type="title"/>
          </p:nvPr>
        </p:nvSpPr>
        <p:spPr/>
        <p:txBody>
          <a:bodyPr/>
          <a:lstStyle/>
          <a:p>
            <a:r>
              <a:rPr lang="en-US" dirty="0"/>
              <a:t>Permanent Supportive Housing</a:t>
            </a:r>
          </a:p>
        </p:txBody>
      </p:sp>
    </p:spTree>
    <p:extLst>
      <p:ext uri="{BB962C8B-B14F-4D97-AF65-F5344CB8AC3E}">
        <p14:creationId xmlns:p14="http://schemas.microsoft.com/office/powerpoint/2010/main" val="91644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a:t>Allows for fast placement in permanent housing. </a:t>
            </a:r>
          </a:p>
          <a:p>
            <a:r>
              <a:rPr lang="en-US" sz="2200" dirty="0"/>
              <a:t>Provides tenant based rental assistance maximizing client choice.</a:t>
            </a:r>
          </a:p>
          <a:p>
            <a:r>
              <a:rPr lang="en-US" sz="2200" dirty="0"/>
              <a:t>Lease must be in the client's name. Length of assistance is equitable. </a:t>
            </a:r>
          </a:p>
          <a:p>
            <a:r>
              <a:rPr lang="en-US" sz="2200" dirty="0"/>
              <a:t>Helping clients get on their feet in their own permanent housing is empowering.</a:t>
            </a:r>
          </a:p>
        </p:txBody>
      </p:sp>
      <p:sp>
        <p:nvSpPr>
          <p:cNvPr id="2" name="Title 1"/>
          <p:cNvSpPr>
            <a:spLocks noGrp="1"/>
          </p:cNvSpPr>
          <p:nvPr>
            <p:ph type="title"/>
          </p:nvPr>
        </p:nvSpPr>
        <p:spPr/>
        <p:txBody>
          <a:bodyPr>
            <a:normAutofit/>
          </a:bodyPr>
          <a:lstStyle/>
          <a:p>
            <a:pPr algn="ctr"/>
            <a:r>
              <a:rPr lang="en-US" dirty="0"/>
              <a:t>Rapid Re-Housing as a Housing Solution</a:t>
            </a:r>
          </a:p>
        </p:txBody>
      </p:sp>
    </p:spTree>
    <p:extLst>
      <p:ext uri="{BB962C8B-B14F-4D97-AF65-F5344CB8AC3E}">
        <p14:creationId xmlns:p14="http://schemas.microsoft.com/office/powerpoint/2010/main" val="314010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Content Placeholder 44" descr="Key in a doorknob">
            <a:extLst>
              <a:ext uri="{FF2B5EF4-FFF2-40B4-BE49-F238E27FC236}">
                <a16:creationId xmlns:a16="http://schemas.microsoft.com/office/drawing/2014/main" id="{08991D6E-5A68-6B6C-7ACB-BDDEAA62A0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737" t="9091" r="1562"/>
          <a:stretch/>
        </p:blipFill>
        <p:spPr>
          <a:xfrm>
            <a:off x="3523488" y="10"/>
            <a:ext cx="8668512" cy="6857990"/>
          </a:xfrm>
          <a:prstGeom prst="rect">
            <a:avLst/>
          </a:prstGeom>
        </p:spPr>
      </p:pic>
      <p:sp>
        <p:nvSpPr>
          <p:cNvPr id="81" name="Rectangle 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78B4528-0106-46DF-F10F-3495D49BFE7E}"/>
              </a:ext>
            </a:extLst>
          </p:cNvPr>
          <p:cNvSpPr>
            <a:spLocks noGrp="1"/>
          </p:cNvSpPr>
          <p:nvPr>
            <p:ph type="title"/>
          </p:nvPr>
        </p:nvSpPr>
        <p:spPr>
          <a:xfrm>
            <a:off x="477981" y="1122363"/>
            <a:ext cx="4023360" cy="3204134"/>
          </a:xfrm>
          <a:prstGeom prst="ellipse">
            <a:avLst/>
          </a:prstGeom>
        </p:spPr>
        <p:txBody>
          <a:bodyPr vert="horz" lIns="91440" tIns="45720" rIns="91440" bIns="45720" rtlCol="0" anchor="b">
            <a:normAutofit/>
          </a:bodyPr>
          <a:lstStyle/>
          <a:p>
            <a:pPr algn="ctr"/>
            <a:r>
              <a:rPr lang="en-US" sz="3000">
                <a:solidFill>
                  <a:schemeClr val="bg1"/>
                </a:solidFill>
              </a:rPr>
              <a:t>Emergency Solutions Grants </a:t>
            </a:r>
            <a:br>
              <a:rPr lang="en-US" sz="3000">
                <a:solidFill>
                  <a:schemeClr val="bg1"/>
                </a:solidFill>
              </a:rPr>
            </a:br>
            <a:r>
              <a:rPr lang="en-US" sz="3000">
                <a:solidFill>
                  <a:schemeClr val="bg1"/>
                </a:solidFill>
              </a:rPr>
              <a:t>Program Overview</a:t>
            </a:r>
          </a:p>
        </p:txBody>
      </p:sp>
      <p:sp>
        <p:nvSpPr>
          <p:cNvPr id="83" name="Rectangle 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98AA975-7CE4-5ED9-08CB-9B4F44F2DFA8}"/>
              </a:ext>
            </a:extLst>
          </p:cNvPr>
          <p:cNvSpPr>
            <a:spLocks noGrp="1"/>
          </p:cNvSpPr>
          <p:nvPr>
            <p:ph type="ftr" sz="quarter" idx="12"/>
          </p:nvPr>
        </p:nvSpPr>
        <p:spPr>
          <a:xfrm>
            <a:off x="1692321" y="6356350"/>
            <a:ext cx="2809017" cy="365125"/>
          </a:xfrm>
        </p:spPr>
        <p:txBody>
          <a:bodyPr vert="horz" lIns="91440" tIns="45720" rIns="91440" bIns="45720" rtlCol="0" anchor="ctr">
            <a:normAutofit/>
          </a:bodyPr>
          <a:lstStyle/>
          <a:p>
            <a:pPr algn="r">
              <a:spcAft>
                <a:spcPts val="600"/>
              </a:spcAft>
              <a:defRPr/>
            </a:pPr>
            <a:r>
              <a:rPr lang="en-US" sz="1200" kern="1200">
                <a:solidFill>
                  <a:schemeClr val="bg1"/>
                </a:solidFill>
                <a:latin typeface="Calibri" panose="020F0502020204030204"/>
                <a:ea typeface="+mn-ea"/>
                <a:cs typeface="+mn-cs"/>
              </a:rPr>
              <a:t>Georgia Department of Community Affairs</a:t>
            </a:r>
          </a:p>
        </p:txBody>
      </p:sp>
      <p:sp>
        <p:nvSpPr>
          <p:cNvPr id="3" name="Slide Number Placeholder 2">
            <a:extLst>
              <a:ext uri="{FF2B5EF4-FFF2-40B4-BE49-F238E27FC236}">
                <a16:creationId xmlns:a16="http://schemas.microsoft.com/office/drawing/2014/main" id="{64E2011C-A35D-37DA-B58D-B22002B61AFE}"/>
              </a:ext>
            </a:extLst>
          </p:cNvPr>
          <p:cNvSpPr>
            <a:spLocks noGrp="1"/>
          </p:cNvSpPr>
          <p:nvPr>
            <p:ph type="sldNum" sz="quarter" idx="11"/>
          </p:nvPr>
        </p:nvSpPr>
        <p:spPr>
          <a:xfrm>
            <a:off x="8970819" y="6356350"/>
            <a:ext cx="2743200" cy="365125"/>
          </a:xfrm>
        </p:spPr>
        <p:txBody>
          <a:bodyPr vert="horz" lIns="91440" tIns="45720" rIns="91440" bIns="45720" rtlCol="0" anchor="ctr">
            <a:normAutofit/>
          </a:bodyPr>
          <a:lstStyle/>
          <a:p>
            <a:pPr algn="r">
              <a:spcAft>
                <a:spcPts val="600"/>
              </a:spcAft>
              <a:defRPr/>
            </a:pPr>
            <a:fld id="{93CAF254-72B9-406C-9E86-C9D983240C82}" type="slidenum">
              <a:rPr lang="en-US" sz="1200">
                <a:solidFill>
                  <a:schemeClr val="bg1"/>
                </a:solidFill>
                <a:latin typeface="Calibri" panose="020F0502020204030204"/>
              </a:rPr>
              <a:pPr algn="r">
                <a:spcAft>
                  <a:spcPts val="600"/>
                </a:spcAft>
                <a:defRPr/>
              </a:pPr>
              <a:t>12</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154644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6B8A5-F561-405F-26DD-123DA7F12D19}"/>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sz="3200" kern="1200">
                <a:solidFill>
                  <a:schemeClr val="tx1"/>
                </a:solidFill>
                <a:latin typeface="+mj-lt"/>
                <a:ea typeface="+mj-ea"/>
                <a:cs typeface="+mj-cs"/>
              </a:rPr>
              <a:t>Emergency Solutions Grants Program (ESG)</a:t>
            </a:r>
          </a:p>
        </p:txBody>
      </p:sp>
      <p:cxnSp>
        <p:nvCxnSpPr>
          <p:cNvPr id="12" name="Straight Connector 1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37AC3D82-8589-6D13-77FA-333881CEFCFE}"/>
              </a:ext>
            </a:extLst>
          </p:cNvPr>
          <p:cNvSpPr>
            <a:spLocks noGrp="1"/>
          </p:cNvSpPr>
          <p:nvPr>
            <p:ph idx="1"/>
          </p:nvPr>
        </p:nvSpPr>
        <p:spPr>
          <a:xfrm>
            <a:off x="762000" y="2551176"/>
            <a:ext cx="5791199" cy="3602935"/>
          </a:xfrm>
        </p:spPr>
        <p:txBody>
          <a:bodyPr vert="horz" lIns="91440" tIns="45720" rIns="91440" bIns="45720" rtlCol="0">
            <a:normAutofit/>
          </a:bodyPr>
          <a:lstStyle/>
          <a:p>
            <a:r>
              <a:rPr lang="en-US" sz="1300" b="1"/>
              <a:t>Federal U.S. Department of Housing &amp; Urban Development (HUD) formula grant program </a:t>
            </a:r>
          </a:p>
          <a:p>
            <a:r>
              <a:rPr lang="en-US" sz="1300"/>
              <a:t>Provides funding for individuals or households identified as homeless or “at risk of homelessness”</a:t>
            </a:r>
          </a:p>
          <a:p>
            <a:r>
              <a:rPr lang="en-US" sz="1300" b="1"/>
              <a:t>Grants are awarded in the following program components:</a:t>
            </a:r>
          </a:p>
          <a:p>
            <a:pPr lvl="1"/>
            <a:r>
              <a:rPr lang="en-US" sz="1300" b="1"/>
              <a:t>Street Outreach (SO)</a:t>
            </a:r>
          </a:p>
          <a:p>
            <a:pPr lvl="1"/>
            <a:r>
              <a:rPr lang="en-US" sz="1300" b="1"/>
              <a:t>Emergency Shelter (ES)</a:t>
            </a:r>
          </a:p>
          <a:p>
            <a:pPr lvl="1"/>
            <a:r>
              <a:rPr lang="en-US" sz="1300" b="1"/>
              <a:t>Rapid Re-housing (RRH)</a:t>
            </a:r>
          </a:p>
          <a:p>
            <a:pPr lvl="1"/>
            <a:r>
              <a:rPr lang="en-US" sz="1300" b="1"/>
              <a:t>Homeless Prevention (HP)</a:t>
            </a:r>
          </a:p>
          <a:p>
            <a:pPr lvl="1"/>
            <a:r>
              <a:rPr lang="en-US" sz="1300" b="1"/>
              <a:t>Homeless Management Information System (HMIS)</a:t>
            </a:r>
          </a:p>
          <a:p>
            <a:r>
              <a:rPr lang="en-US" sz="1300" b="1"/>
              <a:t>Additionally, the State Housing Trust Fund provides state funding for the following program components:</a:t>
            </a:r>
          </a:p>
          <a:p>
            <a:pPr lvl="1"/>
            <a:r>
              <a:rPr lang="en-US" sz="1300" b="1"/>
              <a:t>Hotel/Motel Voucher</a:t>
            </a:r>
          </a:p>
          <a:p>
            <a:pPr lvl="1"/>
            <a:r>
              <a:rPr lang="en-US" sz="1300" b="1"/>
              <a:t>Supportive Services</a:t>
            </a:r>
          </a:p>
          <a:p>
            <a:endParaRPr lang="en-US" sz="1300"/>
          </a:p>
        </p:txBody>
      </p:sp>
      <p:sp>
        <p:nvSpPr>
          <p:cNvPr id="14" name="Rectangle 13">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burban scene">
            <a:extLst>
              <a:ext uri="{FF2B5EF4-FFF2-40B4-BE49-F238E27FC236}">
                <a16:creationId xmlns:a16="http://schemas.microsoft.com/office/drawing/2014/main" id="{7DC51E51-D1CA-DA76-6DF5-CA948A54FE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4191" y="1700246"/>
            <a:ext cx="3452192" cy="3452192"/>
          </a:xfrm>
          <a:prstGeom prst="rect">
            <a:avLst/>
          </a:prstGeom>
        </p:spPr>
      </p:pic>
    </p:spTree>
    <p:extLst>
      <p:ext uri="{BB962C8B-B14F-4D97-AF65-F5344CB8AC3E}">
        <p14:creationId xmlns:p14="http://schemas.microsoft.com/office/powerpoint/2010/main" val="19155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6B8A5-F561-405F-26DD-123DA7F12D19}"/>
              </a:ext>
            </a:extLst>
          </p:cNvPr>
          <p:cNvSpPr>
            <a:spLocks noGrp="1"/>
          </p:cNvSpPr>
          <p:nvPr>
            <p:ph type="title"/>
          </p:nvPr>
        </p:nvSpPr>
        <p:spPr>
          <a:xfrm>
            <a:off x="2207723" y="330920"/>
            <a:ext cx="3985902" cy="994172"/>
          </a:xfrm>
        </p:spPr>
        <p:txBody>
          <a:bodyPr vert="horz" lIns="91440" tIns="45720" rIns="91440" bIns="45720" rtlCol="0" anchor="ctr">
            <a:noAutofit/>
          </a:bodyPr>
          <a:lstStyle/>
          <a:p>
            <a:r>
              <a:rPr lang="en-US" sz="2800"/>
              <a:t>ESG Program Components</a:t>
            </a:r>
            <a:endParaRPr lang="en-US" sz="2800" dirty="0"/>
          </a:p>
        </p:txBody>
      </p:sp>
      <p:graphicFrame>
        <p:nvGraphicFramePr>
          <p:cNvPr id="17" name="Content Placeholder 1">
            <a:extLst>
              <a:ext uri="{FF2B5EF4-FFF2-40B4-BE49-F238E27FC236}">
                <a16:creationId xmlns:a16="http://schemas.microsoft.com/office/drawing/2014/main" id="{4B4254C5-7DFB-5FD8-D075-4695C8C5FBA8}"/>
              </a:ext>
            </a:extLst>
          </p:cNvPr>
          <p:cNvGraphicFramePr>
            <a:graphicFrameLocks noGrp="1"/>
          </p:cNvGraphicFramePr>
          <p:nvPr>
            <p:ph idx="1"/>
          </p:nvPr>
        </p:nvGraphicFramePr>
        <p:xfrm>
          <a:off x="1524001" y="1289124"/>
          <a:ext cx="4583439" cy="3835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Suburban scene">
            <a:extLst>
              <a:ext uri="{FF2B5EF4-FFF2-40B4-BE49-F238E27FC236}">
                <a16:creationId xmlns:a16="http://schemas.microsoft.com/office/drawing/2014/main" id="{43713868-96FE-4FE9-D011-37B4F3B7DF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86767" y="485518"/>
            <a:ext cx="3197870" cy="3197870"/>
          </a:xfrm>
          <a:prstGeom prst="rect">
            <a:avLst/>
          </a:prstGeom>
        </p:spPr>
      </p:pic>
    </p:spTree>
    <p:extLst>
      <p:ext uri="{BB962C8B-B14F-4D97-AF65-F5344CB8AC3E}">
        <p14:creationId xmlns:p14="http://schemas.microsoft.com/office/powerpoint/2010/main" val="328108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138265"/>
            <a:ext cx="5791199" cy="1401183"/>
          </a:xfrm>
        </p:spPr>
        <p:txBody>
          <a:bodyPr vert="horz" lIns="91440" tIns="45720" rIns="91440" bIns="45720" rtlCol="0" anchor="t">
            <a:normAutofit/>
          </a:bodyPr>
          <a:lstStyle/>
          <a:p>
            <a:r>
              <a:rPr lang="en-US" sz="3200" kern="1200">
                <a:solidFill>
                  <a:schemeClr val="tx1"/>
                </a:solidFill>
                <a:latin typeface="+mj-lt"/>
                <a:ea typeface="+mj-ea"/>
                <a:cs typeface="+mj-cs"/>
              </a:rPr>
              <a:t>Hotel/Motel Vouchers</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2000" y="2551176"/>
            <a:ext cx="5791199" cy="3602935"/>
          </a:xfrm>
        </p:spPr>
        <p:txBody>
          <a:bodyPr vert="horz" lIns="91440" tIns="45720" rIns="91440" bIns="45720" rtlCol="0">
            <a:normAutofit/>
          </a:bodyPr>
          <a:lstStyle/>
          <a:p>
            <a:r>
              <a:rPr lang="en-US" dirty="0"/>
              <a:t>Exclusively for homeless clients who need immediate shelter and </a:t>
            </a:r>
            <a:r>
              <a:rPr lang="en-US" u="sng" dirty="0"/>
              <a:t>NO APPROPRIATE shelter </a:t>
            </a:r>
            <a:r>
              <a:rPr lang="en-US" dirty="0"/>
              <a:t>is available.</a:t>
            </a:r>
          </a:p>
          <a:p>
            <a:pPr marL="594360" lvl="2">
              <a:spcBef>
                <a:spcPts val="700"/>
              </a:spcBef>
            </a:pPr>
            <a:r>
              <a:rPr lang="en-US" sz="2000"/>
              <a:t>Will have to provide evidence/justification about shelter availability</a:t>
            </a:r>
          </a:p>
          <a:p>
            <a:r>
              <a:rPr lang="en-US" dirty="0"/>
              <a:t>Intended primarily for clients served by RRH and outreach projects.</a:t>
            </a:r>
          </a:p>
          <a:p>
            <a:endParaRPr lang="en-US" dirty="0"/>
          </a:p>
        </p:txBody>
      </p:sp>
      <p:sp>
        <p:nvSpPr>
          <p:cNvPr id="12" name="Rectangle 11">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otel">
            <a:extLst>
              <a:ext uri="{FF2B5EF4-FFF2-40B4-BE49-F238E27FC236}">
                <a16:creationId xmlns:a16="http://schemas.microsoft.com/office/drawing/2014/main" id="{2824D36A-D5AA-1331-DD72-E96101C7BA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4191" y="1700246"/>
            <a:ext cx="3452192" cy="3452192"/>
          </a:xfrm>
          <a:prstGeom prst="rect">
            <a:avLst/>
          </a:prstGeom>
        </p:spPr>
      </p:pic>
    </p:spTree>
    <p:extLst>
      <p:ext uri="{BB962C8B-B14F-4D97-AF65-F5344CB8AC3E}">
        <p14:creationId xmlns:p14="http://schemas.microsoft.com/office/powerpoint/2010/main" val="349187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45D4-23B7-4C8B-A79B-F6DADACC21B9}"/>
              </a:ext>
            </a:extLst>
          </p:cNvPr>
          <p:cNvSpPr>
            <a:spLocks noGrp="1"/>
          </p:cNvSpPr>
          <p:nvPr>
            <p:ph type="title"/>
          </p:nvPr>
        </p:nvSpPr>
        <p:spPr>
          <a:xfrm>
            <a:off x="762001" y="1138265"/>
            <a:ext cx="9390528" cy="1401183"/>
          </a:xfrm>
        </p:spPr>
        <p:txBody>
          <a:bodyPr vert="horz" lIns="91440" tIns="45720" rIns="91440" bIns="45720" rtlCol="0" anchor="t">
            <a:normAutofit/>
          </a:bodyPr>
          <a:lstStyle/>
          <a:p>
            <a:r>
              <a:rPr lang="en-US" sz="3200" kern="1200">
                <a:solidFill>
                  <a:schemeClr val="tx1"/>
                </a:solidFill>
                <a:latin typeface="+mj-lt"/>
                <a:ea typeface="+mj-ea"/>
                <a:cs typeface="+mj-cs"/>
              </a:rPr>
              <a:t>Hotel/Motel Vouchers (cont.)</a:t>
            </a:r>
          </a:p>
        </p:txBody>
      </p:sp>
      <p:cxnSp>
        <p:nvCxnSpPr>
          <p:cNvPr id="8"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3FDC914-76B3-403F-A473-DBA364AB444B}"/>
              </a:ext>
            </a:extLst>
          </p:cNvPr>
          <p:cNvSpPr>
            <a:spLocks noGrp="1"/>
          </p:cNvSpPr>
          <p:nvPr>
            <p:ph idx="1"/>
          </p:nvPr>
        </p:nvSpPr>
        <p:spPr>
          <a:xfrm>
            <a:off x="762001" y="2551176"/>
            <a:ext cx="10069605" cy="3602935"/>
          </a:xfrm>
        </p:spPr>
        <p:txBody>
          <a:bodyPr vert="horz" lIns="91440" tIns="45720" rIns="91440" bIns="45720" rtlCol="0">
            <a:normAutofit/>
          </a:bodyPr>
          <a:lstStyle/>
          <a:p>
            <a:r>
              <a:rPr lang="en-US"/>
              <a:t>Can be used for challenges such as:</a:t>
            </a:r>
          </a:p>
          <a:p>
            <a:pPr lvl="1"/>
            <a:r>
              <a:rPr lang="en-US" sz="2000"/>
              <a:t>Needing to place someone quickly</a:t>
            </a:r>
          </a:p>
          <a:p>
            <a:pPr lvl="1"/>
            <a:r>
              <a:rPr lang="en-US" sz="2000"/>
              <a:t>Households with special needs</a:t>
            </a:r>
          </a:p>
          <a:p>
            <a:pPr lvl="1"/>
            <a:r>
              <a:rPr lang="en-US" sz="2000"/>
              <a:t>High barrier clients that will be turned away from current shelters</a:t>
            </a:r>
          </a:p>
          <a:p>
            <a:pPr lvl="1"/>
            <a:r>
              <a:rPr lang="en-US" sz="2000"/>
              <a:t>No shelter available for participants who have been through coordinated assessment</a:t>
            </a:r>
          </a:p>
          <a:p>
            <a:r>
              <a:rPr lang="en-US"/>
              <a:t>Short stays until preferred housing option becomes available; no longer than 45 days. </a:t>
            </a:r>
          </a:p>
          <a:p>
            <a:r>
              <a:rPr lang="en-US"/>
              <a:t>Case management service dollars available.</a:t>
            </a:r>
          </a:p>
        </p:txBody>
      </p:sp>
    </p:spTree>
    <p:extLst>
      <p:ext uri="{BB962C8B-B14F-4D97-AF65-F5344CB8AC3E}">
        <p14:creationId xmlns:p14="http://schemas.microsoft.com/office/powerpoint/2010/main" val="419752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4ACB296-60BB-E7F6-F571-6F3B07D3349C}"/>
              </a:ext>
            </a:extLst>
          </p:cNvPr>
          <p:cNvGraphicFramePr/>
          <p:nvPr/>
        </p:nvGraphicFramePr>
        <p:xfrm>
          <a:off x="1524001" y="1401693"/>
          <a:ext cx="6363093" cy="4546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39A0B54-8792-AD42-FB61-427CB385E0B0}"/>
              </a:ext>
            </a:extLst>
          </p:cNvPr>
          <p:cNvSpPr txBox="1">
            <a:spLocks/>
          </p:cNvSpPr>
          <p:nvPr/>
        </p:nvSpPr>
        <p:spPr>
          <a:xfrm>
            <a:off x="2159508" y="548640"/>
            <a:ext cx="7872984" cy="1142048"/>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300" dirty="0"/>
              <a:t>ESG Entitlements</a:t>
            </a:r>
          </a:p>
        </p:txBody>
      </p:sp>
      <p:sp>
        <p:nvSpPr>
          <p:cNvPr id="4" name="Content Placeholder 1">
            <a:extLst>
              <a:ext uri="{FF2B5EF4-FFF2-40B4-BE49-F238E27FC236}">
                <a16:creationId xmlns:a16="http://schemas.microsoft.com/office/drawing/2014/main" id="{109E7580-9AAA-3A6B-21A5-2E3620208A30}"/>
              </a:ext>
            </a:extLst>
          </p:cNvPr>
          <p:cNvSpPr txBox="1">
            <a:spLocks/>
          </p:cNvSpPr>
          <p:nvPr/>
        </p:nvSpPr>
        <p:spPr>
          <a:xfrm>
            <a:off x="7481742" y="976967"/>
            <a:ext cx="2550750" cy="490406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r>
              <a:rPr lang="en-US" sz="1800" dirty="0"/>
              <a:t>The DCA Entitlement covers all areas of the State not covered by one of the other ESG Entitlements (151 counties)</a:t>
            </a:r>
          </a:p>
          <a:p>
            <a:endParaRPr lang="en-US" sz="1800" dirty="0"/>
          </a:p>
          <a:p>
            <a:r>
              <a:rPr lang="en-US" sz="1800" dirty="0"/>
              <a:t>Each Entitlement conducts their own competition. DCA funds state-wide, with most monies being reserved for its Entitlement area (75% currently)</a:t>
            </a:r>
          </a:p>
          <a:p>
            <a:pPr marL="0" indent="0">
              <a:buNone/>
            </a:pPr>
            <a:endParaRPr lang="en-US" dirty="0"/>
          </a:p>
        </p:txBody>
      </p:sp>
    </p:spTree>
    <p:extLst>
      <p:ext uri="{BB962C8B-B14F-4D97-AF65-F5344CB8AC3E}">
        <p14:creationId xmlns:p14="http://schemas.microsoft.com/office/powerpoint/2010/main" val="153564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0CA9C568-7A13-9B54-0F36-F8452DC0E565}"/>
              </a:ext>
            </a:extLst>
          </p:cNvPr>
          <p:cNvGraphicFramePr>
            <a:graphicFrameLocks noGrp="1"/>
          </p:cNvGraphicFramePr>
          <p:nvPr>
            <p:ph idx="1"/>
          </p:nvPr>
        </p:nvGraphicFramePr>
        <p:xfrm>
          <a:off x="2145792" y="1825625"/>
          <a:ext cx="78867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F96B8A5-F561-405F-26DD-123DA7F12D19}"/>
              </a:ext>
            </a:extLst>
          </p:cNvPr>
          <p:cNvSpPr>
            <a:spLocks noGrp="1"/>
          </p:cNvSpPr>
          <p:nvPr>
            <p:ph type="title"/>
          </p:nvPr>
        </p:nvSpPr>
        <p:spPr/>
        <p:txBody>
          <a:bodyPr>
            <a:normAutofit/>
          </a:bodyPr>
          <a:lstStyle/>
          <a:p>
            <a:pPr algn="ctr"/>
            <a:r>
              <a:rPr lang="en-US" sz="3300" dirty="0"/>
              <a:t>2023 ESG Allocations by </a:t>
            </a:r>
            <a:br>
              <a:rPr lang="en-US" sz="3300" dirty="0"/>
            </a:br>
            <a:r>
              <a:rPr lang="en-US" sz="3300" dirty="0"/>
              <a:t>Entitlement Area</a:t>
            </a:r>
          </a:p>
        </p:txBody>
      </p:sp>
    </p:spTree>
    <p:extLst>
      <p:ext uri="{BB962C8B-B14F-4D97-AF65-F5344CB8AC3E}">
        <p14:creationId xmlns:p14="http://schemas.microsoft.com/office/powerpoint/2010/main" val="388998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C3D82-8589-6D13-77FA-333881CEFCFE}"/>
              </a:ext>
            </a:extLst>
          </p:cNvPr>
          <p:cNvSpPr>
            <a:spLocks noGrp="1"/>
          </p:cNvSpPr>
          <p:nvPr>
            <p:ph idx="1"/>
          </p:nvPr>
        </p:nvSpPr>
        <p:spPr>
          <a:xfrm>
            <a:off x="2152650" y="1260017"/>
            <a:ext cx="7886700" cy="4961674"/>
          </a:xfrm>
        </p:spPr>
        <p:txBody>
          <a:bodyPr>
            <a:normAutofit fontScale="92500" lnSpcReduction="20000"/>
          </a:bodyPr>
          <a:lstStyle/>
          <a:p>
            <a:endParaRPr lang="en-US" dirty="0"/>
          </a:p>
          <a:p>
            <a:r>
              <a:rPr lang="en-US" sz="2600" dirty="0"/>
              <a:t>Local or regional entities including: </a:t>
            </a:r>
          </a:p>
          <a:p>
            <a:pPr lvl="1"/>
            <a:r>
              <a:rPr lang="en-US" sz="2400" dirty="0"/>
              <a:t>Nonprofits (secular and faith-based)</a:t>
            </a:r>
          </a:p>
          <a:p>
            <a:pPr lvl="1"/>
            <a:r>
              <a:rPr lang="en-US" sz="2400" dirty="0"/>
              <a:t>Local governments</a:t>
            </a:r>
          </a:p>
          <a:p>
            <a:pPr lvl="1"/>
            <a:r>
              <a:rPr lang="en-US" sz="2400" dirty="0"/>
              <a:t>Local government entities (community service boards, etc.)</a:t>
            </a:r>
          </a:p>
          <a:p>
            <a:pPr lvl="1"/>
            <a:r>
              <a:rPr lang="en-US" sz="2400" dirty="0"/>
              <a:t>Community action agencies</a:t>
            </a:r>
          </a:p>
          <a:p>
            <a:endParaRPr lang="en-US" sz="2600" dirty="0"/>
          </a:p>
          <a:p>
            <a:r>
              <a:rPr lang="en-US" sz="2600" dirty="0"/>
              <a:t>Nonprofit applicants for emergency shelter must receive approval of local government(s) where the project is located.</a:t>
            </a:r>
          </a:p>
          <a:p>
            <a:endParaRPr lang="en-US" sz="2600" dirty="0"/>
          </a:p>
          <a:p>
            <a:r>
              <a:rPr lang="en-US" sz="2600" dirty="0"/>
              <a:t>Nonprofit applicants, including religious organizations, must have 501(c)(3). Religious activities can be offered but cannot be required.</a:t>
            </a:r>
          </a:p>
          <a:p>
            <a:pPr marL="0" indent="0" algn="ctr">
              <a:buNone/>
            </a:pPr>
            <a:endParaRPr lang="en-US" dirty="0"/>
          </a:p>
        </p:txBody>
      </p:sp>
      <p:sp>
        <p:nvSpPr>
          <p:cNvPr id="3" name="Title 2">
            <a:extLst>
              <a:ext uri="{FF2B5EF4-FFF2-40B4-BE49-F238E27FC236}">
                <a16:creationId xmlns:a16="http://schemas.microsoft.com/office/drawing/2014/main" id="{CF96B8A5-F561-405F-26DD-123DA7F12D19}"/>
              </a:ext>
            </a:extLst>
          </p:cNvPr>
          <p:cNvSpPr>
            <a:spLocks noGrp="1"/>
          </p:cNvSpPr>
          <p:nvPr>
            <p:ph type="title"/>
          </p:nvPr>
        </p:nvSpPr>
        <p:spPr>
          <a:xfrm>
            <a:off x="2145792" y="391346"/>
            <a:ext cx="7872984" cy="1142048"/>
          </a:xfrm>
        </p:spPr>
        <p:txBody>
          <a:bodyPr>
            <a:normAutofit/>
          </a:bodyPr>
          <a:lstStyle/>
          <a:p>
            <a:pPr algn="ctr"/>
            <a:r>
              <a:rPr lang="en-US" sz="3300" dirty="0"/>
              <a:t>Eligible Applicants</a:t>
            </a:r>
          </a:p>
        </p:txBody>
      </p:sp>
    </p:spTree>
    <p:extLst>
      <p:ext uri="{BB962C8B-B14F-4D97-AF65-F5344CB8AC3E}">
        <p14:creationId xmlns:p14="http://schemas.microsoft.com/office/powerpoint/2010/main" val="303740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AAA055-C617-441D-94A0-08B87F8DF261}"/>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695450" y="1535598"/>
            <a:ext cx="8743950" cy="2339005"/>
          </a:xfrm>
          <a:prstGeom prst="rect">
            <a:avLst/>
          </a:prstGeom>
        </p:spPr>
      </p:pic>
      <p:sp>
        <p:nvSpPr>
          <p:cNvPr id="2" name="Footer Placeholder 1">
            <a:extLst>
              <a:ext uri="{FF2B5EF4-FFF2-40B4-BE49-F238E27FC236}">
                <a16:creationId xmlns:a16="http://schemas.microsoft.com/office/drawing/2014/main" id="{52BF6D42-0592-D82A-D3CD-CE9926713F73}"/>
              </a:ext>
            </a:extLst>
          </p:cNvPr>
          <p:cNvSpPr>
            <a:spLocks noGrp="1"/>
          </p:cNvSpPr>
          <p:nvPr>
            <p:ph type="ftr" sz="quarter" idx="12"/>
          </p:nvPr>
        </p:nvSpPr>
        <p:spPr/>
        <p:txBody>
          <a:bodyPr/>
          <a:lstStyle/>
          <a:p>
            <a:r>
              <a:rPr lang="en-US"/>
              <a:t>Georgia Department of Community Affairs</a:t>
            </a:r>
          </a:p>
        </p:txBody>
      </p:sp>
      <p:sp>
        <p:nvSpPr>
          <p:cNvPr id="3" name="Slide Number Placeholder 2">
            <a:extLst>
              <a:ext uri="{FF2B5EF4-FFF2-40B4-BE49-F238E27FC236}">
                <a16:creationId xmlns:a16="http://schemas.microsoft.com/office/drawing/2014/main" id="{710AB2C4-61F5-3B2A-02DF-D6D8F3D2B060}"/>
              </a:ext>
            </a:extLst>
          </p:cNvPr>
          <p:cNvSpPr>
            <a:spLocks noGrp="1"/>
          </p:cNvSpPr>
          <p:nvPr>
            <p:ph type="sldNum" sz="quarter" idx="11"/>
          </p:nvPr>
        </p:nvSpPr>
        <p:spPr/>
        <p:txBody>
          <a:bodyPr/>
          <a:lstStyle/>
          <a:p>
            <a:fld id="{93CAF254-72B9-406C-9E86-C9D983240C82}" type="slidenum">
              <a:rPr lang="en-US" smtClean="0"/>
              <a:t>2</a:t>
            </a:fld>
            <a:endParaRPr lang="en-US"/>
          </a:p>
        </p:txBody>
      </p:sp>
    </p:spTree>
    <p:extLst>
      <p:ext uri="{BB962C8B-B14F-4D97-AF65-F5344CB8AC3E}">
        <p14:creationId xmlns:p14="http://schemas.microsoft.com/office/powerpoint/2010/main" val="1127048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C3D82-8589-6D13-77FA-333881CEFCFE}"/>
              </a:ext>
            </a:extLst>
          </p:cNvPr>
          <p:cNvSpPr>
            <a:spLocks noGrp="1"/>
          </p:cNvSpPr>
          <p:nvPr>
            <p:ph idx="1"/>
          </p:nvPr>
        </p:nvSpPr>
        <p:spPr>
          <a:xfrm>
            <a:off x="2145792" y="1371600"/>
            <a:ext cx="7886700" cy="4114800"/>
          </a:xfrm>
        </p:spPr>
        <p:txBody>
          <a:bodyPr>
            <a:normAutofit fontScale="92500" lnSpcReduction="20000"/>
          </a:bodyPr>
          <a:lstStyle/>
          <a:p>
            <a:r>
              <a:rPr lang="en-US" sz="2600" dirty="0"/>
              <a:t>Annually, usually between mid to late February, the State of Georgia commences the competitive application process, with the competition typically beginning in early to mid April. </a:t>
            </a:r>
          </a:p>
          <a:p>
            <a:endParaRPr lang="en-US" sz="2600" dirty="0"/>
          </a:p>
          <a:p>
            <a:r>
              <a:rPr lang="en-US" sz="2600" dirty="0"/>
              <a:t>For this FFY 23 (SFY 24), we received 183 requests totaling $12.3 million across all seven projects.</a:t>
            </a:r>
          </a:p>
          <a:p>
            <a:endParaRPr lang="en-US" sz="2600" dirty="0"/>
          </a:p>
          <a:p>
            <a:r>
              <a:rPr lang="en-US" sz="2600" dirty="0"/>
              <a:t>Of the requests, $5.8 million was awarded to 110 projects.</a:t>
            </a:r>
          </a:p>
          <a:p>
            <a:endParaRPr lang="en-US" sz="2600" dirty="0"/>
          </a:p>
          <a:p>
            <a:r>
              <a:rPr lang="en-US" sz="2600" dirty="0"/>
              <a:t>Match: 100% In-Kind or Cash</a:t>
            </a:r>
          </a:p>
          <a:p>
            <a:pPr marL="0" indent="0" algn="ctr">
              <a:buNone/>
            </a:pPr>
            <a:endParaRPr lang="en-US" dirty="0"/>
          </a:p>
        </p:txBody>
      </p:sp>
      <p:sp>
        <p:nvSpPr>
          <p:cNvPr id="3" name="Title 2">
            <a:extLst>
              <a:ext uri="{FF2B5EF4-FFF2-40B4-BE49-F238E27FC236}">
                <a16:creationId xmlns:a16="http://schemas.microsoft.com/office/drawing/2014/main" id="{CF96B8A5-F561-405F-26DD-123DA7F12D19}"/>
              </a:ext>
            </a:extLst>
          </p:cNvPr>
          <p:cNvSpPr>
            <a:spLocks noGrp="1"/>
          </p:cNvSpPr>
          <p:nvPr>
            <p:ph type="title"/>
          </p:nvPr>
        </p:nvSpPr>
        <p:spPr>
          <a:xfrm>
            <a:off x="2159508" y="346551"/>
            <a:ext cx="7872984" cy="1142048"/>
          </a:xfrm>
        </p:spPr>
        <p:txBody>
          <a:bodyPr>
            <a:normAutofit/>
          </a:bodyPr>
          <a:lstStyle/>
          <a:p>
            <a:pPr algn="ctr"/>
            <a:r>
              <a:rPr lang="en-US" sz="3300" dirty="0"/>
              <a:t>ESG Application Process</a:t>
            </a:r>
          </a:p>
        </p:txBody>
      </p:sp>
    </p:spTree>
    <p:extLst>
      <p:ext uri="{BB962C8B-B14F-4D97-AF65-F5344CB8AC3E}">
        <p14:creationId xmlns:p14="http://schemas.microsoft.com/office/powerpoint/2010/main" val="407653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6C8B9EE2-49C6-B8A1-E6D2-54156C533BBE}"/>
              </a:ext>
            </a:extLst>
          </p:cNvPr>
          <p:cNvPicPr>
            <a:picLocks noGrp="1" noChangeAspect="1"/>
          </p:cNvPicPr>
          <p:nvPr>
            <p:ph idx="1"/>
          </p:nvPr>
        </p:nvPicPr>
        <p:blipFill>
          <a:blip r:embed="rId2"/>
          <a:stretch>
            <a:fillRect/>
          </a:stretch>
        </p:blipFill>
        <p:spPr>
          <a:xfrm>
            <a:off x="3916320" y="643466"/>
            <a:ext cx="4359359" cy="5571067"/>
          </a:xfrm>
          <a:prstGeom prst="rect">
            <a:avLst/>
          </a:prstGeom>
        </p:spPr>
      </p:pic>
    </p:spTree>
    <p:extLst>
      <p:ext uri="{BB962C8B-B14F-4D97-AF65-F5344CB8AC3E}">
        <p14:creationId xmlns:p14="http://schemas.microsoft.com/office/powerpoint/2010/main" val="84401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B51DEB-2C7F-9F7C-4764-D4DE27F14E60}"/>
              </a:ext>
            </a:extLst>
          </p:cNvPr>
          <p:cNvSpPr>
            <a:spLocks noGrp="1"/>
          </p:cNvSpPr>
          <p:nvPr>
            <p:ph type="title"/>
          </p:nvPr>
        </p:nvSpPr>
        <p:spPr>
          <a:xfrm>
            <a:off x="762000" y="1138266"/>
            <a:ext cx="9738257" cy="1107126"/>
          </a:xfrm>
        </p:spPr>
        <p:txBody>
          <a:bodyPr vert="horz" lIns="91440" tIns="45720" rIns="91440" bIns="45720" rtlCol="0" anchor="t">
            <a:normAutofit/>
          </a:bodyPr>
          <a:lstStyle/>
          <a:p>
            <a:r>
              <a:rPr lang="en-US" sz="2200" kern="1200">
                <a:solidFill>
                  <a:schemeClr val="tx1"/>
                </a:solidFill>
                <a:latin typeface="+mj-lt"/>
                <a:ea typeface="+mj-ea"/>
                <a:cs typeface="+mj-cs"/>
              </a:rPr>
              <a:t>Minimum and Maximum</a:t>
            </a:r>
            <a:br>
              <a:rPr lang="en-US" sz="2200" kern="1200">
                <a:solidFill>
                  <a:schemeClr val="tx1"/>
                </a:solidFill>
                <a:latin typeface="+mj-lt"/>
                <a:ea typeface="+mj-ea"/>
                <a:cs typeface="+mj-cs"/>
              </a:rPr>
            </a:br>
            <a:r>
              <a:rPr lang="en-US" sz="2200" kern="1200">
                <a:solidFill>
                  <a:schemeClr val="tx1"/>
                </a:solidFill>
                <a:latin typeface="+mj-lt"/>
                <a:ea typeface="+mj-ea"/>
                <a:cs typeface="+mj-cs"/>
              </a:rPr>
              <a:t> Funding Awards by Project Type</a:t>
            </a:r>
            <a:br>
              <a:rPr lang="en-US" sz="2200" kern="1200">
                <a:solidFill>
                  <a:schemeClr val="tx1"/>
                </a:solidFill>
                <a:latin typeface="+mj-lt"/>
                <a:ea typeface="+mj-ea"/>
                <a:cs typeface="+mj-cs"/>
              </a:rPr>
            </a:br>
            <a:endParaRPr lang="en-US" sz="2200" kern="1200">
              <a:solidFill>
                <a:schemeClr val="tx1"/>
              </a:solidFill>
              <a:latin typeface="+mj-lt"/>
              <a:ea typeface="+mj-ea"/>
              <a:cs typeface="+mj-cs"/>
            </a:endParaRPr>
          </a:p>
        </p:txBody>
      </p:sp>
      <p:cxnSp>
        <p:nvCxnSpPr>
          <p:cNvPr id="10" name="Straight Connector 9">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3A75E5D0-BDE2-578D-BD49-7AA71F9C7943}"/>
              </a:ext>
            </a:extLst>
          </p:cNvPr>
          <p:cNvGraphicFramePr>
            <a:graphicFrameLocks noGrp="1"/>
          </p:cNvGraphicFramePr>
          <p:nvPr>
            <p:ph sz="half" idx="2"/>
            <p:extLst>
              <p:ext uri="{D42A27DB-BD31-4B8C-83A1-F6EECF244321}">
                <p14:modId xmlns:p14="http://schemas.microsoft.com/office/powerpoint/2010/main" val="3389457149"/>
              </p:ext>
            </p:extLst>
          </p:nvPr>
        </p:nvGraphicFramePr>
        <p:xfrm>
          <a:off x="1549691" y="2400300"/>
          <a:ext cx="9092618" cy="3662000"/>
        </p:xfrm>
        <a:graphic>
          <a:graphicData uri="http://schemas.openxmlformats.org/drawingml/2006/table">
            <a:tbl>
              <a:tblPr firstRow="1" bandRow="1">
                <a:tableStyleId>{5C22544A-7EE6-4342-B048-85BDC9FD1C3A}</a:tableStyleId>
              </a:tblPr>
              <a:tblGrid>
                <a:gridCol w="3995892">
                  <a:extLst>
                    <a:ext uri="{9D8B030D-6E8A-4147-A177-3AD203B41FA5}">
                      <a16:colId xmlns:a16="http://schemas.microsoft.com/office/drawing/2014/main" val="304867032"/>
                    </a:ext>
                  </a:extLst>
                </a:gridCol>
                <a:gridCol w="5096726">
                  <a:extLst>
                    <a:ext uri="{9D8B030D-6E8A-4147-A177-3AD203B41FA5}">
                      <a16:colId xmlns:a16="http://schemas.microsoft.com/office/drawing/2014/main" val="1478778879"/>
                    </a:ext>
                  </a:extLst>
                </a:gridCol>
              </a:tblGrid>
              <a:tr h="457750">
                <a:tc>
                  <a:txBody>
                    <a:bodyPr/>
                    <a:lstStyle/>
                    <a:p>
                      <a:r>
                        <a:rPr lang="en-US" sz="2100"/>
                        <a:t>Type of Funding</a:t>
                      </a:r>
                    </a:p>
                  </a:txBody>
                  <a:tcPr marL="98320" marR="98320" marT="49160" marB="49160"/>
                </a:tc>
                <a:tc>
                  <a:txBody>
                    <a:bodyPr/>
                    <a:lstStyle/>
                    <a:p>
                      <a:r>
                        <a:rPr lang="en-US" sz="2100"/>
                        <a:t>Minimum – Maximum Award Amounts</a:t>
                      </a:r>
                    </a:p>
                  </a:txBody>
                  <a:tcPr marL="98320" marR="98320" marT="49160" marB="49160"/>
                </a:tc>
                <a:extLst>
                  <a:ext uri="{0D108BD9-81ED-4DB2-BD59-A6C34878D82A}">
                    <a16:rowId xmlns:a16="http://schemas.microsoft.com/office/drawing/2014/main" val="2169596092"/>
                  </a:ext>
                </a:extLst>
              </a:tr>
              <a:tr h="457750">
                <a:tc>
                  <a:txBody>
                    <a:bodyPr/>
                    <a:lstStyle/>
                    <a:p>
                      <a:r>
                        <a:rPr lang="en-US" sz="2100"/>
                        <a:t>Emergency Shelter</a:t>
                      </a:r>
                    </a:p>
                  </a:txBody>
                  <a:tcPr marL="98320" marR="98320" marT="49160" marB="49160"/>
                </a:tc>
                <a:tc>
                  <a:txBody>
                    <a:bodyPr/>
                    <a:lstStyle/>
                    <a:p>
                      <a:r>
                        <a:rPr lang="en-US" sz="2100"/>
                        <a:t>No Minimum - $70,000</a:t>
                      </a:r>
                    </a:p>
                  </a:txBody>
                  <a:tcPr marL="98320" marR="98320" marT="49160" marB="49160"/>
                </a:tc>
                <a:extLst>
                  <a:ext uri="{0D108BD9-81ED-4DB2-BD59-A6C34878D82A}">
                    <a16:rowId xmlns:a16="http://schemas.microsoft.com/office/drawing/2014/main" val="3507882871"/>
                  </a:ext>
                </a:extLst>
              </a:tr>
              <a:tr h="457750">
                <a:tc>
                  <a:txBody>
                    <a:bodyPr/>
                    <a:lstStyle/>
                    <a:p>
                      <a:r>
                        <a:rPr lang="en-US" sz="2100"/>
                        <a:t>Supportive Services Only </a:t>
                      </a:r>
                    </a:p>
                  </a:txBody>
                  <a:tcPr marL="98320" marR="98320" marT="49160" marB="49160"/>
                </a:tc>
                <a:tc>
                  <a:txBody>
                    <a:bodyPr/>
                    <a:lstStyle/>
                    <a:p>
                      <a:r>
                        <a:rPr lang="en-US" sz="2100"/>
                        <a:t>No Minimum - $30,000</a:t>
                      </a:r>
                    </a:p>
                  </a:txBody>
                  <a:tcPr marL="98320" marR="98320" marT="49160" marB="49160"/>
                </a:tc>
                <a:extLst>
                  <a:ext uri="{0D108BD9-81ED-4DB2-BD59-A6C34878D82A}">
                    <a16:rowId xmlns:a16="http://schemas.microsoft.com/office/drawing/2014/main" val="2880231622"/>
                  </a:ext>
                </a:extLst>
              </a:tr>
              <a:tr h="457750">
                <a:tc>
                  <a:txBody>
                    <a:bodyPr/>
                    <a:lstStyle/>
                    <a:p>
                      <a:r>
                        <a:rPr lang="en-US" sz="2100"/>
                        <a:t>Homelessness Prevention</a:t>
                      </a:r>
                    </a:p>
                  </a:txBody>
                  <a:tcPr marL="98320" marR="98320" marT="49160" marB="49160"/>
                </a:tc>
                <a:tc>
                  <a:txBody>
                    <a:bodyPr/>
                    <a:lstStyle/>
                    <a:p>
                      <a:r>
                        <a:rPr lang="en-US" sz="2100"/>
                        <a:t>$30,00 – No Limit</a:t>
                      </a:r>
                    </a:p>
                  </a:txBody>
                  <a:tcPr marL="98320" marR="98320" marT="49160" marB="49160"/>
                </a:tc>
                <a:extLst>
                  <a:ext uri="{0D108BD9-81ED-4DB2-BD59-A6C34878D82A}">
                    <a16:rowId xmlns:a16="http://schemas.microsoft.com/office/drawing/2014/main" val="74996769"/>
                  </a:ext>
                </a:extLst>
              </a:tr>
              <a:tr h="457750">
                <a:tc>
                  <a:txBody>
                    <a:bodyPr/>
                    <a:lstStyle/>
                    <a:p>
                      <a:r>
                        <a:rPr lang="en-US" sz="2100"/>
                        <a:t>Rapid Re-Housing</a:t>
                      </a:r>
                    </a:p>
                  </a:txBody>
                  <a:tcPr marL="98320" marR="98320" marT="49160" marB="49160"/>
                </a:tc>
                <a:tc>
                  <a:txBody>
                    <a:bodyPr/>
                    <a:lstStyle/>
                    <a:p>
                      <a:r>
                        <a:rPr lang="en-US" sz="2100"/>
                        <a:t>$30,000 – No Limit</a:t>
                      </a:r>
                    </a:p>
                  </a:txBody>
                  <a:tcPr marL="98320" marR="98320" marT="49160" marB="49160"/>
                </a:tc>
                <a:extLst>
                  <a:ext uri="{0D108BD9-81ED-4DB2-BD59-A6C34878D82A}">
                    <a16:rowId xmlns:a16="http://schemas.microsoft.com/office/drawing/2014/main" val="2590899530"/>
                  </a:ext>
                </a:extLst>
              </a:tr>
              <a:tr h="457750">
                <a:tc>
                  <a:txBody>
                    <a:bodyPr/>
                    <a:lstStyle/>
                    <a:p>
                      <a:r>
                        <a:rPr lang="en-US" sz="2100"/>
                        <a:t>Street Outreach</a:t>
                      </a:r>
                    </a:p>
                  </a:txBody>
                  <a:tcPr marL="98320" marR="98320" marT="49160" marB="49160"/>
                </a:tc>
                <a:tc>
                  <a:txBody>
                    <a:bodyPr/>
                    <a:lstStyle/>
                    <a:p>
                      <a:r>
                        <a:rPr lang="en-US" sz="2100"/>
                        <a:t>$30,000 - $50,000</a:t>
                      </a:r>
                    </a:p>
                  </a:txBody>
                  <a:tcPr marL="98320" marR="98320" marT="49160" marB="49160"/>
                </a:tc>
                <a:extLst>
                  <a:ext uri="{0D108BD9-81ED-4DB2-BD59-A6C34878D82A}">
                    <a16:rowId xmlns:a16="http://schemas.microsoft.com/office/drawing/2014/main" val="754857861"/>
                  </a:ext>
                </a:extLst>
              </a:tr>
              <a:tr h="457750">
                <a:tc>
                  <a:txBody>
                    <a:bodyPr/>
                    <a:lstStyle/>
                    <a:p>
                      <a:r>
                        <a:rPr lang="en-US" sz="2100"/>
                        <a:t>Hotel/Motel Voucher</a:t>
                      </a:r>
                    </a:p>
                  </a:txBody>
                  <a:tcPr marL="98320" marR="98320" marT="49160" marB="49160"/>
                </a:tc>
                <a:tc>
                  <a:txBody>
                    <a:bodyPr/>
                    <a:lstStyle/>
                    <a:p>
                      <a:r>
                        <a:rPr lang="en-US" sz="2100"/>
                        <a:t>No Minimum - $20,000</a:t>
                      </a:r>
                    </a:p>
                  </a:txBody>
                  <a:tcPr marL="98320" marR="98320" marT="49160" marB="49160"/>
                </a:tc>
                <a:extLst>
                  <a:ext uri="{0D108BD9-81ED-4DB2-BD59-A6C34878D82A}">
                    <a16:rowId xmlns:a16="http://schemas.microsoft.com/office/drawing/2014/main" val="705745047"/>
                  </a:ext>
                </a:extLst>
              </a:tr>
              <a:tr h="457750">
                <a:tc>
                  <a:txBody>
                    <a:bodyPr/>
                    <a:lstStyle/>
                    <a:p>
                      <a:r>
                        <a:rPr lang="en-US" sz="2100"/>
                        <a:t>HMIS </a:t>
                      </a:r>
                    </a:p>
                  </a:txBody>
                  <a:tcPr marL="98320" marR="98320" marT="49160" marB="49160"/>
                </a:tc>
                <a:tc>
                  <a:txBody>
                    <a:bodyPr/>
                    <a:lstStyle/>
                    <a:p>
                      <a:r>
                        <a:rPr lang="en-US" sz="2100"/>
                        <a:t>No Minimum - $40,000</a:t>
                      </a:r>
                    </a:p>
                  </a:txBody>
                  <a:tcPr marL="98320" marR="98320" marT="49160" marB="49160"/>
                </a:tc>
                <a:extLst>
                  <a:ext uri="{0D108BD9-81ED-4DB2-BD59-A6C34878D82A}">
                    <a16:rowId xmlns:a16="http://schemas.microsoft.com/office/drawing/2014/main" val="2622699754"/>
                  </a:ext>
                </a:extLst>
              </a:tr>
            </a:tbl>
          </a:graphicData>
        </a:graphic>
      </p:graphicFrame>
    </p:spTree>
    <p:extLst>
      <p:ext uri="{BB962C8B-B14F-4D97-AF65-F5344CB8AC3E}">
        <p14:creationId xmlns:p14="http://schemas.microsoft.com/office/powerpoint/2010/main" val="306136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8743" y="731731"/>
            <a:ext cx="9444037" cy="954194"/>
          </a:xfrm>
        </p:spPr>
        <p:txBody>
          <a:bodyPr vert="horz" lIns="91440" tIns="45720" rIns="91440" bIns="45720" rtlCol="0" anchor="t">
            <a:normAutofit/>
          </a:bodyPr>
          <a:lstStyle/>
          <a:p>
            <a:pPr algn="ctr"/>
            <a:r>
              <a:rPr lang="en-US" sz="3200" b="1" kern="1200">
                <a:solidFill>
                  <a:schemeClr val="tx1"/>
                </a:solidFill>
                <a:latin typeface="+mj-lt"/>
                <a:ea typeface="+mj-ea"/>
                <a:cs typeface="+mj-cs"/>
              </a:rPr>
              <a:t>Get Your Local Government To Apply!</a:t>
            </a:r>
          </a:p>
        </p:txBody>
      </p:sp>
      <p:sp>
        <p:nvSpPr>
          <p:cNvPr id="8" name="TextBox 7"/>
          <p:cNvSpPr txBox="1"/>
          <p:nvPr/>
        </p:nvSpPr>
        <p:spPr>
          <a:xfrm>
            <a:off x="7222876" y="3218738"/>
            <a:ext cx="3583509" cy="436520"/>
          </a:xfrm>
          <a:prstGeom prst="rect">
            <a:avLst/>
          </a:prstGeom>
          <a:noFill/>
        </p:spPr>
        <p:txBody>
          <a:bodyPr wrap="square" rtlCol="0">
            <a:spAutoFit/>
          </a:bodyPr>
          <a:lstStyle/>
          <a:p>
            <a:pPr defTabSz="923544">
              <a:spcAft>
                <a:spcPts val="600"/>
              </a:spcAft>
            </a:pPr>
            <a:r>
              <a:rPr lang="en-US" sz="2222" kern="1200">
                <a:solidFill>
                  <a:schemeClr val="tx1"/>
                </a:solidFill>
                <a:latin typeface="+mn-lt"/>
                <a:ea typeface="+mn-ea"/>
                <a:cs typeface="+mn-cs"/>
              </a:rPr>
              <a:t>Rapid Rehousing- $51,000</a:t>
            </a:r>
            <a:endParaRPr lang="en-US" sz="2200"/>
          </a:p>
        </p:txBody>
      </p:sp>
      <p:sp>
        <p:nvSpPr>
          <p:cNvPr id="9" name="TextBox 8"/>
          <p:cNvSpPr txBox="1"/>
          <p:nvPr/>
        </p:nvSpPr>
        <p:spPr>
          <a:xfrm>
            <a:off x="1373337" y="3171968"/>
            <a:ext cx="4089466" cy="2542171"/>
          </a:xfrm>
          <a:prstGeom prst="rect">
            <a:avLst/>
          </a:prstGeom>
          <a:noFill/>
        </p:spPr>
        <p:txBody>
          <a:bodyPr wrap="square" rtlCol="0">
            <a:spAutoFit/>
          </a:bodyPr>
          <a:lstStyle/>
          <a:p>
            <a:pPr defTabSz="923544">
              <a:spcAft>
                <a:spcPts val="600"/>
              </a:spcAft>
            </a:pPr>
            <a:r>
              <a:rPr lang="en-US" sz="2222" kern="1200" dirty="0">
                <a:solidFill>
                  <a:schemeClr val="tx1"/>
                </a:solidFill>
                <a:latin typeface="+mn-lt"/>
                <a:ea typeface="+mn-ea"/>
                <a:cs typeface="+mn-cs"/>
              </a:rPr>
              <a:t>HMIS – $30,000</a:t>
            </a:r>
          </a:p>
          <a:p>
            <a:pPr defTabSz="923544">
              <a:spcAft>
                <a:spcPts val="600"/>
              </a:spcAft>
            </a:pPr>
            <a:r>
              <a:rPr lang="en-US" sz="2222" kern="1200" dirty="0">
                <a:solidFill>
                  <a:schemeClr val="tx1"/>
                </a:solidFill>
                <a:latin typeface="+mn-lt"/>
                <a:ea typeface="+mn-ea"/>
                <a:cs typeface="+mn-cs"/>
              </a:rPr>
              <a:t>Hotel/Motel – $12,500</a:t>
            </a:r>
          </a:p>
          <a:p>
            <a:pPr defTabSz="923544">
              <a:spcAft>
                <a:spcPts val="600"/>
              </a:spcAft>
            </a:pPr>
            <a:r>
              <a:rPr lang="en-US" sz="2222" kern="1200" dirty="0">
                <a:solidFill>
                  <a:schemeClr val="tx1"/>
                </a:solidFill>
                <a:latin typeface="+mn-lt"/>
                <a:ea typeface="+mn-ea"/>
                <a:cs typeface="+mn-cs"/>
              </a:rPr>
              <a:t>Rapid Rehousing – $30,000</a:t>
            </a:r>
          </a:p>
          <a:p>
            <a:pPr defTabSz="923544">
              <a:spcAft>
                <a:spcPts val="600"/>
              </a:spcAft>
            </a:pPr>
            <a:r>
              <a:rPr lang="en-US" sz="2222" kern="1200" dirty="0">
                <a:solidFill>
                  <a:schemeClr val="tx1"/>
                </a:solidFill>
                <a:latin typeface="+mn-lt"/>
                <a:ea typeface="+mn-ea"/>
                <a:cs typeface="+mn-cs"/>
              </a:rPr>
              <a:t>Supportive Services - $20,677</a:t>
            </a:r>
          </a:p>
          <a:p>
            <a:pPr defTabSz="923544">
              <a:spcAft>
                <a:spcPts val="600"/>
              </a:spcAft>
            </a:pPr>
            <a:endParaRPr lang="en-US" sz="2222" kern="1200" dirty="0">
              <a:solidFill>
                <a:schemeClr val="tx1"/>
              </a:solidFill>
              <a:latin typeface="+mn-lt"/>
              <a:ea typeface="+mn-ea"/>
              <a:cs typeface="+mn-cs"/>
            </a:endParaRPr>
          </a:p>
          <a:p>
            <a:pPr defTabSz="923544">
              <a:spcAft>
                <a:spcPts val="600"/>
              </a:spcAft>
            </a:pPr>
            <a:endParaRPr lang="en-US" sz="909" kern="1200" dirty="0">
              <a:solidFill>
                <a:schemeClr val="tx1"/>
              </a:solidFill>
              <a:latin typeface="+mn-lt"/>
              <a:ea typeface="+mn-ea"/>
              <a:cs typeface="+mn-cs"/>
            </a:endParaRPr>
          </a:p>
          <a:p>
            <a:pPr>
              <a:spcAft>
                <a:spcPts val="600"/>
              </a:spcAft>
            </a:pPr>
            <a:endParaRPr lang="en-US" sz="900" dirty="0"/>
          </a:p>
        </p:txBody>
      </p:sp>
      <p:pic>
        <p:nvPicPr>
          <p:cNvPr id="11" name="Picture 10" descr="Sir Alexander Mackenzie Homework Page - Class 8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3868" y="4216497"/>
            <a:ext cx="1157942" cy="1145205"/>
          </a:xfrm>
          <a:prstGeom prst="rect">
            <a:avLst/>
          </a:prstGeom>
        </p:spPr>
      </p:pic>
      <p:pic>
        <p:nvPicPr>
          <p:cNvPr id="4" name="Picture 3">
            <a:extLst>
              <a:ext uri="{FF2B5EF4-FFF2-40B4-BE49-F238E27FC236}">
                <a16:creationId xmlns:a16="http://schemas.microsoft.com/office/drawing/2014/main" id="{F829461C-BE03-3EEF-2817-7DCDEE1E52EA}"/>
              </a:ext>
            </a:extLst>
          </p:cNvPr>
          <p:cNvPicPr>
            <a:picLocks noChangeAspect="1"/>
          </p:cNvPicPr>
          <p:nvPr/>
        </p:nvPicPr>
        <p:blipFill>
          <a:blip r:embed="rId4"/>
          <a:stretch>
            <a:fillRect/>
          </a:stretch>
        </p:blipFill>
        <p:spPr>
          <a:xfrm>
            <a:off x="1550809" y="1935298"/>
            <a:ext cx="2557122" cy="1157942"/>
          </a:xfrm>
          <a:prstGeom prst="rect">
            <a:avLst/>
          </a:prstGeom>
        </p:spPr>
      </p:pic>
      <p:pic>
        <p:nvPicPr>
          <p:cNvPr id="7" name="Picture 6">
            <a:extLst>
              <a:ext uri="{FF2B5EF4-FFF2-40B4-BE49-F238E27FC236}">
                <a16:creationId xmlns:a16="http://schemas.microsoft.com/office/drawing/2014/main" id="{CCCD5E1F-ED4F-9034-C074-AB5ECB268984}"/>
              </a:ext>
            </a:extLst>
          </p:cNvPr>
          <p:cNvPicPr>
            <a:picLocks noChangeAspect="1"/>
          </p:cNvPicPr>
          <p:nvPr/>
        </p:nvPicPr>
        <p:blipFill>
          <a:blip r:embed="rId5"/>
          <a:stretch>
            <a:fillRect/>
          </a:stretch>
        </p:blipFill>
        <p:spPr>
          <a:xfrm>
            <a:off x="7186046" y="1838857"/>
            <a:ext cx="3657167" cy="1379881"/>
          </a:xfrm>
          <a:prstGeom prst="rect">
            <a:avLst/>
          </a:prstGeom>
        </p:spPr>
      </p:pic>
    </p:spTree>
    <p:extLst>
      <p:ext uri="{BB962C8B-B14F-4D97-AF65-F5344CB8AC3E}">
        <p14:creationId xmlns:p14="http://schemas.microsoft.com/office/powerpoint/2010/main" val="149808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6B8A5-F561-405F-26DD-123DA7F12D19}"/>
              </a:ext>
            </a:extLst>
          </p:cNvPr>
          <p:cNvSpPr>
            <a:spLocks noGrp="1"/>
          </p:cNvSpPr>
          <p:nvPr>
            <p:ph type="title"/>
          </p:nvPr>
        </p:nvSpPr>
        <p:spPr>
          <a:xfrm>
            <a:off x="1794478" y="503199"/>
            <a:ext cx="2125980" cy="5457589"/>
          </a:xfrm>
        </p:spPr>
        <p:txBody>
          <a:bodyPr vert="horz" lIns="91440" tIns="45720" rIns="91440" bIns="45720" rtlCol="0" anchor="ctr">
            <a:normAutofit/>
          </a:bodyPr>
          <a:lstStyle/>
          <a:p>
            <a:r>
              <a:rPr lang="en-US" sz="2500"/>
              <a:t>2024 ESG Program Applications</a:t>
            </a:r>
            <a:endParaRPr lang="en-US" sz="2500" dirty="0"/>
          </a:p>
        </p:txBody>
      </p:sp>
      <p:graphicFrame>
        <p:nvGraphicFramePr>
          <p:cNvPr id="26" name="Content Placeholder 1">
            <a:extLst>
              <a:ext uri="{FF2B5EF4-FFF2-40B4-BE49-F238E27FC236}">
                <a16:creationId xmlns:a16="http://schemas.microsoft.com/office/drawing/2014/main" id="{6BC8ED0C-8490-2CF6-24C6-C603175AA7DF}"/>
              </a:ext>
            </a:extLst>
          </p:cNvPr>
          <p:cNvGraphicFramePr>
            <a:graphicFrameLocks noGrp="1"/>
          </p:cNvGraphicFramePr>
          <p:nvPr>
            <p:ph idx="1"/>
            <p:extLst>
              <p:ext uri="{D42A27DB-BD31-4B8C-83A1-F6EECF244321}">
                <p14:modId xmlns:p14="http://schemas.microsoft.com/office/powerpoint/2010/main" val="4283074670"/>
              </p:ext>
            </p:extLst>
          </p:nvPr>
        </p:nvGraphicFramePr>
        <p:xfrm>
          <a:off x="3923640" y="503405"/>
          <a:ext cx="6473882"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71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Several hands raised and ready to answer a question">
            <a:extLst>
              <a:ext uri="{FF2B5EF4-FFF2-40B4-BE49-F238E27FC236}">
                <a16:creationId xmlns:a16="http://schemas.microsoft.com/office/drawing/2014/main" id="{9628B3F8-D118-CD0C-A7DB-326EFB0A9D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26" b="12605"/>
          <a:stretch/>
        </p:blipFill>
        <p:spPr>
          <a:xfrm>
            <a:off x="20" y="10"/>
            <a:ext cx="12191980" cy="6857990"/>
          </a:xfrm>
          <a:prstGeom prst="rect">
            <a:avLst/>
          </a:prstGeom>
        </p:spPr>
      </p:pic>
      <p:sp>
        <p:nvSpPr>
          <p:cNvPr id="3" name="Title 2">
            <a:extLst>
              <a:ext uri="{FF2B5EF4-FFF2-40B4-BE49-F238E27FC236}">
                <a16:creationId xmlns:a16="http://schemas.microsoft.com/office/drawing/2014/main" id="{5B617253-91C4-1A79-A334-FEA9326B44B2}"/>
              </a:ext>
            </a:extLst>
          </p:cNvPr>
          <p:cNvSpPr>
            <a:spLocks noGrp="1"/>
          </p:cNvSpPr>
          <p:nvPr>
            <p:ph type="title"/>
          </p:nvPr>
        </p:nvSpPr>
        <p:spPr>
          <a:xfrm>
            <a:off x="925749" y="4831765"/>
            <a:ext cx="3200400" cy="1071062"/>
          </a:xfrm>
          <a:prstGeom prst="rect">
            <a:avLst/>
          </a:pr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p>
            <a:pPr algn="ctr"/>
            <a:r>
              <a:rPr lang="en-US" sz="2400">
                <a:solidFill>
                  <a:schemeClr val="lt1"/>
                </a:solidFill>
              </a:rPr>
              <a:t>Questions</a:t>
            </a:r>
          </a:p>
        </p:txBody>
      </p:sp>
    </p:spTree>
    <p:extLst>
      <p:ext uri="{BB962C8B-B14F-4D97-AF65-F5344CB8AC3E}">
        <p14:creationId xmlns:p14="http://schemas.microsoft.com/office/powerpoint/2010/main" val="72527087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DD255-C573-99A4-E616-0E72249BC514}"/>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95CAEE5-A008-4A9E-77E1-D9FEC07AF174}"/>
              </a:ext>
            </a:extLst>
          </p:cNvPr>
          <p:cNvSpPr/>
          <p:nvPr/>
        </p:nvSpPr>
        <p:spPr>
          <a:xfrm>
            <a:off x="1216742" y="1548737"/>
            <a:ext cx="9758516" cy="3391971"/>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39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F84AB-C612-32BF-1376-70FAE573E4D1}"/>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5C1913A-682A-A7EB-61F9-3DD173FFB3BB}"/>
              </a:ext>
            </a:extLst>
          </p:cNvPr>
          <p:cNvSpPr/>
          <p:nvPr/>
        </p:nvSpPr>
        <p:spPr>
          <a:xfrm>
            <a:off x="6201115" y="2465398"/>
            <a:ext cx="5043949" cy="1742332"/>
          </a:xfrm>
          <a:prstGeom prst="roundRect">
            <a:avLst/>
          </a:prstGeom>
          <a:solidFill>
            <a:srgbClr val="0076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ADF4C8F-170B-2C96-A9E9-2755F22EAFBF}"/>
              </a:ext>
            </a:extLst>
          </p:cNvPr>
          <p:cNvSpPr txBox="1"/>
          <p:nvPr/>
        </p:nvSpPr>
        <p:spPr>
          <a:xfrm>
            <a:off x="6096000" y="2198730"/>
            <a:ext cx="5409383" cy="1815882"/>
          </a:xfrm>
          <a:prstGeom prst="rect">
            <a:avLst/>
          </a:prstGeom>
          <a:noFill/>
        </p:spPr>
        <p:txBody>
          <a:bodyPr wrap="square">
            <a:spAutoFit/>
          </a:bodyPr>
          <a:lstStyle/>
          <a:p>
            <a:pPr marL="0" marR="0" lvl="0" indent="0" algn="ctr" defTabSz="914400" rtl="0" eaLnBrk="1" fontAlgn="auto" latinLnBrk="0" hangingPunct="1">
              <a:spcAft>
                <a:spcPts val="0"/>
              </a:spcAft>
              <a:buClrTx/>
              <a:buSzPct val="100000"/>
              <a:buFont typeface="Arial" panose="020B0604020202020204" pitchFamily="34" charset="0"/>
              <a:buNone/>
              <a:tabLst/>
              <a:defRPr/>
            </a:pPr>
            <a:endParaRPr kumimoji="0" lang="en-US" sz="4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endParaRPr kumimoji="0" lang="en-US" sz="8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a:ea typeface="+mn-ea"/>
                <a:cs typeface="+mn-cs"/>
              </a:rPr>
              <a:t>Joshua Gray</a:t>
            </a:r>
          </a:p>
          <a:p>
            <a:pPr marL="0" marR="0" lvl="0" indent="0" algn="ctr" defTabSz="914400" rtl="0" eaLnBrk="1" fontAlgn="auto" latinLnBrk="0" hangingPunct="1">
              <a:spcAft>
                <a:spcPts val="0"/>
              </a:spcAft>
              <a:buClrTx/>
              <a:buSzPct val="100000"/>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a:ea typeface="+mn-ea"/>
                <a:cs typeface="+mn-cs"/>
              </a:rPr>
              <a:t>Balance of State CoC Program Manager</a:t>
            </a:r>
          </a:p>
          <a:p>
            <a:pPr marL="0" marR="0" lvl="0" indent="0" algn="ctr" defTabSz="914400" rtl="0" eaLnBrk="1" fontAlgn="auto" latinLnBrk="0" hangingPunct="1">
              <a:spcAft>
                <a:spcPts val="0"/>
              </a:spcAft>
              <a:buClrTx/>
              <a:buSzPct val="100000"/>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a:ea typeface="+mn-ea"/>
                <a:cs typeface="+mn-cs"/>
                <a:hlinkClick r:id="rId2">
                  <a:extLst>
                    <a:ext uri="{A12FA001-AC4F-418D-AE19-62706E023703}">
                      <ahyp:hlinkClr xmlns:ahyp="http://schemas.microsoft.com/office/drawing/2018/hyperlinkcolor" val="tx"/>
                    </a:ext>
                  </a:extLst>
                </a:hlinkClick>
              </a:rPr>
              <a:t>Josh.Gray@dca.ga.gov </a:t>
            </a:r>
            <a:endParaRPr kumimoji="0" lang="en-US" sz="20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r>
              <a:rPr lang="en-US" sz="2000" dirty="0">
                <a:solidFill>
                  <a:schemeClr val="bg1"/>
                </a:solidFill>
                <a:latin typeface="Arial"/>
              </a:rPr>
              <a:t>404.327.6811</a:t>
            </a:r>
            <a:endParaRPr kumimoji="0" lang="en-US" sz="2000" b="0" i="0" u="none" strike="noStrike" kern="1200" cap="none" spc="0" normalizeH="0" baseline="0" noProof="0" dirty="0">
              <a:ln>
                <a:noFill/>
              </a:ln>
              <a:solidFill>
                <a:schemeClr val="bg1"/>
              </a:solidFill>
              <a:effectLst/>
              <a:uLnTx/>
              <a:uFillTx/>
              <a:latin typeface="Arial"/>
              <a:ea typeface="+mn-ea"/>
              <a:cs typeface="+mn-cs"/>
            </a:endParaRPr>
          </a:p>
        </p:txBody>
      </p:sp>
      <p:sp>
        <p:nvSpPr>
          <p:cNvPr id="4" name="Title 1">
            <a:extLst>
              <a:ext uri="{FF2B5EF4-FFF2-40B4-BE49-F238E27FC236}">
                <a16:creationId xmlns:a16="http://schemas.microsoft.com/office/drawing/2014/main" id="{E8F4AC20-6084-1329-F803-4FFE64E1A0E1}"/>
              </a:ext>
            </a:extLst>
          </p:cNvPr>
          <p:cNvSpPr>
            <a:spLocks noGrp="1"/>
          </p:cNvSpPr>
          <p:nvPr>
            <p:ph type="title"/>
          </p:nvPr>
        </p:nvSpPr>
        <p:spPr>
          <a:xfrm>
            <a:off x="609600" y="833925"/>
            <a:ext cx="10972800" cy="985838"/>
          </a:xfrm>
        </p:spPr>
        <p:txBody>
          <a:bodyPr>
            <a:normAutofit fontScale="90000"/>
          </a:bodyPr>
          <a:lstStyle/>
          <a:p>
            <a:pPr algn="ctr"/>
            <a:br>
              <a:rPr lang="en-US" b="1" i="1" dirty="0">
                <a:solidFill>
                  <a:schemeClr val="tx1"/>
                </a:solidFill>
                <a:latin typeface="+mn-lt"/>
              </a:rPr>
            </a:br>
            <a:r>
              <a:rPr lang="en-US" b="1" dirty="0">
                <a:solidFill>
                  <a:schemeClr val="tx1"/>
                </a:solidFill>
                <a:latin typeface="+mn-lt"/>
              </a:rPr>
              <a:t>Contact Information</a:t>
            </a:r>
          </a:p>
        </p:txBody>
      </p:sp>
      <p:pic>
        <p:nvPicPr>
          <p:cNvPr id="12" name="Picture 11">
            <a:extLst>
              <a:ext uri="{FF2B5EF4-FFF2-40B4-BE49-F238E27FC236}">
                <a16:creationId xmlns:a16="http://schemas.microsoft.com/office/drawing/2014/main" id="{A9CF48ED-A11D-9C0F-B6AE-13A8A7540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311" y="374613"/>
            <a:ext cx="3653378" cy="866371"/>
          </a:xfrm>
          <a:prstGeom prst="rect">
            <a:avLst/>
          </a:prstGeom>
        </p:spPr>
      </p:pic>
      <p:grpSp>
        <p:nvGrpSpPr>
          <p:cNvPr id="16" name="Group 15">
            <a:extLst>
              <a:ext uri="{FF2B5EF4-FFF2-40B4-BE49-F238E27FC236}">
                <a16:creationId xmlns:a16="http://schemas.microsoft.com/office/drawing/2014/main" id="{35DB3377-AED8-13E0-3F28-B9E479E5C3A8}"/>
              </a:ext>
            </a:extLst>
          </p:cNvPr>
          <p:cNvGrpSpPr/>
          <p:nvPr/>
        </p:nvGrpSpPr>
        <p:grpSpPr>
          <a:xfrm>
            <a:off x="863127" y="2352027"/>
            <a:ext cx="5127759" cy="1855703"/>
            <a:chOff x="820521" y="2152106"/>
            <a:chExt cx="5127759" cy="1855703"/>
          </a:xfrm>
        </p:grpSpPr>
        <p:sp>
          <p:nvSpPr>
            <p:cNvPr id="17" name="Rectangle: Rounded Corners 16">
              <a:extLst>
                <a:ext uri="{FF2B5EF4-FFF2-40B4-BE49-F238E27FC236}">
                  <a16:creationId xmlns:a16="http://schemas.microsoft.com/office/drawing/2014/main" id="{B11A09DC-1B19-2B69-12EC-3534D23147E4}"/>
                </a:ext>
              </a:extLst>
            </p:cNvPr>
            <p:cNvSpPr/>
            <p:nvPr/>
          </p:nvSpPr>
          <p:spPr>
            <a:xfrm>
              <a:off x="925638" y="2267520"/>
              <a:ext cx="5022642" cy="1740289"/>
            </a:xfrm>
            <a:prstGeom prst="roundRect">
              <a:avLst/>
            </a:prstGeom>
            <a:solidFill>
              <a:srgbClr val="A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B8E6BE-0F06-7108-62B3-CE78A7E098BF}"/>
                </a:ext>
              </a:extLst>
            </p:cNvPr>
            <p:cNvSpPr txBox="1"/>
            <p:nvPr/>
          </p:nvSpPr>
          <p:spPr>
            <a:xfrm>
              <a:off x="820521" y="2152106"/>
              <a:ext cx="5022644" cy="1631216"/>
            </a:xfrm>
            <a:prstGeom prst="rect">
              <a:avLst/>
            </a:prstGeom>
            <a:noFill/>
          </p:spPr>
          <p:txBody>
            <a:bodyPr wrap="square">
              <a:spAutoFit/>
            </a:bodyPr>
            <a:lstStyle/>
            <a:p>
              <a:pPr marL="0" marR="0" lvl="0" indent="0" algn="ctr" defTabSz="914400" rtl="0" eaLnBrk="1" fontAlgn="auto" latinLnBrk="0" hangingPunct="1">
                <a:spcAft>
                  <a:spcPts val="0"/>
                </a:spcAft>
                <a:buClrTx/>
                <a:buSzPct val="100000"/>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r>
                <a:rPr lang="en-US" sz="2000" b="1" dirty="0">
                  <a:solidFill>
                    <a:schemeClr val="bg1"/>
                  </a:solidFill>
                  <a:latin typeface="Arial"/>
                </a:rPr>
                <a:t>LaDrina M. Jones</a:t>
              </a:r>
              <a:endParaRPr kumimoji="0" lang="en-US" sz="20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a:ea typeface="+mn-ea"/>
                  <a:cs typeface="+mn-cs"/>
                </a:rPr>
                <a:t>ESG Program Manager</a:t>
              </a:r>
              <a:endParaRPr lang="en-US" sz="2000" b="1" dirty="0">
                <a:solidFill>
                  <a:schemeClr val="bg1"/>
                </a:solidFill>
                <a:latin typeface="Arial"/>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r>
                <a:rPr lang="en-US" sz="2000" dirty="0" err="1">
                  <a:solidFill>
                    <a:schemeClr val="bg1"/>
                  </a:solidFill>
                  <a:latin typeface="Arial"/>
                  <a:hlinkClick r:id="rId4">
                    <a:extLst>
                      <a:ext uri="{A12FA001-AC4F-418D-AE19-62706E023703}">
                        <ahyp:hlinkClr xmlns:ahyp="http://schemas.microsoft.com/office/drawing/2018/hyperlinkcolor" val="tx"/>
                      </a:ext>
                    </a:extLst>
                  </a:hlinkClick>
                </a:rPr>
                <a:t>LaDrina</a:t>
              </a:r>
              <a:r>
                <a:rPr kumimoji="0" lang="en-US" sz="2000" b="0" i="0" u="none" strike="noStrike" kern="1200" cap="none" spc="0" normalizeH="0" baseline="0" noProof="0" dirty="0">
                  <a:ln>
                    <a:noFill/>
                  </a:ln>
                  <a:solidFill>
                    <a:schemeClr val="bg1"/>
                  </a:solidFill>
                  <a:effectLst/>
                  <a:uLnTx/>
                  <a:uFillTx/>
                  <a:latin typeface="Arial"/>
                  <a:hlinkClick r:id="rId4">
                    <a:extLst>
                      <a:ext uri="{A12FA001-AC4F-418D-AE19-62706E023703}">
                        <ahyp:hlinkClr xmlns:ahyp="http://schemas.microsoft.com/office/drawing/2018/hyperlinkcolor" val="tx"/>
                      </a:ext>
                    </a:extLst>
                  </a:hlinkClick>
                </a:rPr>
                <a:t>.</a:t>
              </a:r>
              <a:r>
                <a:rPr lang="en-US" sz="2000" dirty="0">
                  <a:solidFill>
                    <a:schemeClr val="bg1"/>
                  </a:solidFill>
                  <a:latin typeface="Arial"/>
                  <a:hlinkClick r:id="rId4">
                    <a:extLst>
                      <a:ext uri="{A12FA001-AC4F-418D-AE19-62706E023703}">
                        <ahyp:hlinkClr xmlns:ahyp="http://schemas.microsoft.com/office/drawing/2018/hyperlinkcolor" val="tx"/>
                      </a:ext>
                    </a:extLst>
                  </a:hlinkClick>
                </a:rPr>
                <a:t>Jones</a:t>
              </a:r>
              <a:r>
                <a:rPr kumimoji="0" lang="en-US" sz="2000" b="0" i="0" u="none" strike="noStrike" kern="1200" cap="none" spc="0" normalizeH="0" baseline="0" noProof="0" dirty="0">
                  <a:ln>
                    <a:noFill/>
                  </a:ln>
                  <a:solidFill>
                    <a:schemeClr val="bg1"/>
                  </a:solidFill>
                  <a:effectLst/>
                  <a:uLnTx/>
                  <a:uFillTx/>
                  <a:latin typeface="Arial"/>
                  <a:hlinkClick r:id="rId4">
                    <a:extLst>
                      <a:ext uri="{A12FA001-AC4F-418D-AE19-62706E023703}">
                        <ahyp:hlinkClr xmlns:ahyp="http://schemas.microsoft.com/office/drawing/2018/hyperlinkcolor" val="tx"/>
                      </a:ext>
                    </a:extLst>
                  </a:hlinkClick>
                </a:rPr>
                <a:t>@dca.ga.gov </a:t>
              </a:r>
              <a:endParaRPr kumimoji="0" lang="en-US" sz="2000" b="0" i="0" u="none" strike="noStrike" kern="1200" cap="none" spc="0" normalizeH="0" baseline="0" noProof="0" dirty="0">
                <a:ln>
                  <a:noFill/>
                </a:ln>
                <a:solidFill>
                  <a:schemeClr val="bg1"/>
                </a:solidFill>
                <a:effectLst/>
                <a:uLnTx/>
                <a:uFillTx/>
                <a:latin typeface="Arial"/>
              </a:endParaRPr>
            </a:p>
            <a:p>
              <a:pPr marL="0" marR="0" lvl="0" indent="0" algn="ctr" defTabSz="914400" rtl="0" eaLnBrk="1" fontAlgn="auto" latinLnBrk="0" hangingPunct="1">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chemeClr val="bg1"/>
                </a:solidFill>
                <a:effectLst/>
                <a:uLnTx/>
                <a:uFillTx/>
                <a:latin typeface="Arial"/>
                <a:ea typeface="+mn-ea"/>
                <a:cs typeface="+mn-cs"/>
              </a:endParaRPr>
            </a:p>
          </p:txBody>
        </p:sp>
      </p:grpSp>
    </p:spTree>
    <p:extLst>
      <p:ext uri="{BB962C8B-B14F-4D97-AF65-F5344CB8AC3E}">
        <p14:creationId xmlns:p14="http://schemas.microsoft.com/office/powerpoint/2010/main" val="120937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26" name="Picture 2" descr="Why Collaboration Yields Improved Productivity (And The Science Behind It)">
            <a:extLst>
              <a:ext uri="{FF2B5EF4-FFF2-40B4-BE49-F238E27FC236}">
                <a16:creationId xmlns:a16="http://schemas.microsoft.com/office/drawing/2014/main" id="{08824A4A-BDF4-4D96-ABDC-D71331A6B1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50" t="6483" r="37480"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2"/>
          <p:cNvSpPr>
            <a:spLocks noGrp="1"/>
          </p:cNvSpPr>
          <p:nvPr>
            <p:ph type="title"/>
          </p:nvPr>
        </p:nvSpPr>
        <p:spPr>
          <a:xfrm>
            <a:off x="477981" y="1122363"/>
            <a:ext cx="3977640" cy="2562664"/>
          </a:xfrm>
        </p:spPr>
        <p:txBody>
          <a:bodyPr vert="horz" lIns="91440" tIns="45720" rIns="91440" bIns="45720" rtlCol="0" anchor="b">
            <a:normAutofit/>
          </a:bodyPr>
          <a:lstStyle/>
          <a:p>
            <a:r>
              <a:rPr lang="en-US" sz="4800"/>
              <a:t>Continuum of Care (CoC) 101</a:t>
            </a:r>
          </a:p>
        </p:txBody>
      </p:sp>
      <p:sp>
        <p:nvSpPr>
          <p:cNvPr id="1040" name="Rectangle 10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5">
            <a:extLst>
              <a:ext uri="{FF2B5EF4-FFF2-40B4-BE49-F238E27FC236}">
                <a16:creationId xmlns:a16="http://schemas.microsoft.com/office/drawing/2014/main" id="{0BE85EC6-84F9-29C0-FD0E-F63087E4CFDB}"/>
              </a:ext>
            </a:extLst>
          </p:cNvPr>
          <p:cNvSpPr txBox="1">
            <a:spLocks/>
          </p:cNvSpPr>
          <p:nvPr/>
        </p:nvSpPr>
        <p:spPr>
          <a:xfrm>
            <a:off x="0" y="6557264"/>
            <a:ext cx="4114800" cy="2915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Georgia Department of Community Affairs</a:t>
            </a:r>
          </a:p>
        </p:txBody>
      </p:sp>
      <p:sp>
        <p:nvSpPr>
          <p:cNvPr id="5" name="Slide Number Placeholder 4">
            <a:extLst>
              <a:ext uri="{FF2B5EF4-FFF2-40B4-BE49-F238E27FC236}">
                <a16:creationId xmlns:a16="http://schemas.microsoft.com/office/drawing/2014/main" id="{9763FD0E-9460-30CF-127B-B05675AE2676}"/>
              </a:ext>
            </a:extLst>
          </p:cNvPr>
          <p:cNvSpPr txBox="1">
            <a:spLocks/>
          </p:cNvSpPr>
          <p:nvPr/>
        </p:nvSpPr>
        <p:spPr>
          <a:xfrm>
            <a:off x="11877040" y="6508591"/>
            <a:ext cx="233680" cy="28844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3CAF254-72B9-406C-9E86-C9D983240C82}"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33267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a:xfrm>
            <a:off x="467139" y="-171984"/>
            <a:ext cx="11102009" cy="1651247"/>
          </a:xfrm>
        </p:spPr>
        <p:txBody>
          <a:bodyPr vert="horz" lIns="91440" tIns="45720" rIns="91440" bIns="45720" rtlCol="0" anchor="b">
            <a:noAutofit/>
          </a:bodyPr>
          <a:lstStyle/>
          <a:p>
            <a: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mj-cs"/>
              </a:rPr>
              <a:t>U.S. Department of Housing and Urban </a:t>
            </a:r>
            <a:r>
              <a:rPr kumimoji="0" lang="en-US" sz="2800" b="1" i="0" u="none" strike="noStrike" kern="1200" cap="none" spc="0" normalizeH="0" baseline="0" noProof="0" dirty="0">
                <a:ln>
                  <a:noFill/>
                </a:ln>
                <a:solidFill>
                  <a:srgbClr val="000000"/>
                </a:solidFill>
                <a:effectLst/>
                <a:uLnTx/>
                <a:uFillTx/>
                <a:ea typeface="+mj-ea"/>
                <a:cs typeface="+mj-cs"/>
              </a:rPr>
              <a:t>Development</a:t>
            </a:r>
            <a: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mj-cs"/>
              </a:rPr>
              <a:t> (HUD) </a:t>
            </a:r>
            <a:b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mj-cs"/>
              </a:rPr>
            </a:br>
            <a: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mj-cs"/>
              </a:rPr>
              <a:t>Continuum of Care </a:t>
            </a:r>
            <a:r>
              <a:rPr kumimoji="0" lang="en-US" sz="2800" b="1" i="0" u="none" strike="noStrike" kern="1200" cap="none" spc="0" normalizeH="0" baseline="0" noProof="0" dirty="0">
                <a:ln>
                  <a:noFill/>
                </a:ln>
                <a:solidFill>
                  <a:srgbClr val="000000"/>
                </a:solidFill>
                <a:effectLst/>
                <a:uLnTx/>
                <a:uFillTx/>
                <a:ea typeface="+mj-ea"/>
                <a:cs typeface="+mj-cs"/>
              </a:rPr>
              <a:t>Overview</a:t>
            </a:r>
            <a:r>
              <a:rPr lang="en-US" sz="2800" kern="1200" dirty="0">
                <a:solidFill>
                  <a:srgbClr val="FFFFFF"/>
                </a:solidFill>
                <a:ea typeface="+mj-ea"/>
                <a:cs typeface="+mj-cs"/>
              </a:rPr>
              <a:t>w</a:t>
            </a:r>
          </a:p>
        </p:txBody>
      </p:sp>
      <p:graphicFrame>
        <p:nvGraphicFramePr>
          <p:cNvPr id="25" name="Content Placeholder 1">
            <a:extLst>
              <a:ext uri="{FF2B5EF4-FFF2-40B4-BE49-F238E27FC236}">
                <a16:creationId xmlns:a16="http://schemas.microsoft.com/office/drawing/2014/main" id="{E1C80A59-4BBD-3C83-DF28-010B03B298DC}"/>
              </a:ext>
            </a:extLst>
          </p:cNvPr>
          <p:cNvGraphicFramePr>
            <a:graphicFrameLocks noGrp="1"/>
          </p:cNvGraphicFramePr>
          <p:nvPr>
            <p:ph sz="half" idx="1"/>
          </p:nvPr>
        </p:nvGraphicFramePr>
        <p:xfrm>
          <a:off x="1177771" y="1479263"/>
          <a:ext cx="9836458" cy="429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79A27EDE-E984-B0C0-AFA1-AC1D2211CB5D}"/>
              </a:ext>
            </a:extLst>
          </p:cNvPr>
          <p:cNvSpPr>
            <a:spLocks noGrp="1"/>
          </p:cNvSpPr>
          <p:nvPr>
            <p:ph type="ftr" sz="quarter" idx="13"/>
          </p:nvPr>
        </p:nvSpPr>
        <p:spPr/>
        <p:txBody>
          <a:bodyPr/>
          <a:lstStyle/>
          <a:p>
            <a:r>
              <a:rPr lang="en-US"/>
              <a:t>Georgia Department of Community Affairs</a:t>
            </a:r>
          </a:p>
        </p:txBody>
      </p:sp>
      <p:sp>
        <p:nvSpPr>
          <p:cNvPr id="3" name="Slide Number Placeholder 2">
            <a:extLst>
              <a:ext uri="{FF2B5EF4-FFF2-40B4-BE49-F238E27FC236}">
                <a16:creationId xmlns:a16="http://schemas.microsoft.com/office/drawing/2014/main" id="{C50A030C-7F7D-BA09-1F7E-BFCE2993B0D4}"/>
              </a:ext>
            </a:extLst>
          </p:cNvPr>
          <p:cNvSpPr>
            <a:spLocks noGrp="1"/>
          </p:cNvSpPr>
          <p:nvPr>
            <p:ph type="sldNum" sz="quarter" idx="12"/>
          </p:nvPr>
        </p:nvSpPr>
        <p:spPr/>
        <p:txBody>
          <a:bodyPr/>
          <a:lstStyle/>
          <a:p>
            <a:fld id="{93CAF254-72B9-406C-9E86-C9D983240C82}" type="slidenum">
              <a:rPr lang="en-US" smtClean="0"/>
              <a:t>4</a:t>
            </a:fld>
            <a:endParaRPr lang="en-US"/>
          </a:p>
        </p:txBody>
      </p:sp>
    </p:spTree>
    <p:extLst>
      <p:ext uri="{BB962C8B-B14F-4D97-AF65-F5344CB8AC3E}">
        <p14:creationId xmlns:p14="http://schemas.microsoft.com/office/powerpoint/2010/main" val="281297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17D1B96-3484-152D-BCC8-5E973A21CF4E}"/>
              </a:ext>
            </a:extLst>
          </p:cNvPr>
          <p:cNvGraphicFramePr/>
          <p:nvPr/>
        </p:nvGraphicFramePr>
        <p:xfrm>
          <a:off x="6329680" y="1016000"/>
          <a:ext cx="5290804" cy="4338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EA71A77-61F1-2FF0-2583-EBCCAE5ECE9F}"/>
              </a:ext>
            </a:extLst>
          </p:cNvPr>
          <p:cNvSpPr txBox="1"/>
          <p:nvPr/>
        </p:nvSpPr>
        <p:spPr>
          <a:xfrm>
            <a:off x="8366342" y="2646518"/>
            <a:ext cx="121747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Local Planning for Local Needs</a:t>
            </a:r>
          </a:p>
        </p:txBody>
      </p:sp>
      <p:pic>
        <p:nvPicPr>
          <p:cNvPr id="9" name="Picture 8">
            <a:extLst>
              <a:ext uri="{FF2B5EF4-FFF2-40B4-BE49-F238E27FC236}">
                <a16:creationId xmlns:a16="http://schemas.microsoft.com/office/drawing/2014/main" id="{BAC925AA-7536-C1F9-FE05-FD4D7A3796DB}"/>
              </a:ext>
            </a:extLst>
          </p:cNvPr>
          <p:cNvPicPr>
            <a:picLocks noChangeAspect="1"/>
          </p:cNvPicPr>
          <p:nvPr/>
        </p:nvPicPr>
        <p:blipFill>
          <a:blip r:embed="rId7"/>
          <a:stretch>
            <a:fillRect/>
          </a:stretch>
        </p:blipFill>
        <p:spPr>
          <a:xfrm>
            <a:off x="571516" y="285350"/>
            <a:ext cx="5367397" cy="6274475"/>
          </a:xfrm>
          <a:prstGeom prst="rect">
            <a:avLst/>
          </a:prstGeom>
        </p:spPr>
      </p:pic>
      <p:sp>
        <p:nvSpPr>
          <p:cNvPr id="8" name="Title 1">
            <a:extLst>
              <a:ext uri="{FF2B5EF4-FFF2-40B4-BE49-F238E27FC236}">
                <a16:creationId xmlns:a16="http://schemas.microsoft.com/office/drawing/2014/main" id="{638F78E4-C8EE-FDEC-A408-1F2928023217}"/>
              </a:ext>
            </a:extLst>
          </p:cNvPr>
          <p:cNvSpPr txBox="1">
            <a:spLocks/>
          </p:cNvSpPr>
          <p:nvPr/>
        </p:nvSpPr>
        <p:spPr>
          <a:xfrm>
            <a:off x="6754138" y="5713237"/>
            <a:ext cx="4441885" cy="1354805"/>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rial"/>
                <a:ea typeface="+mj-ea"/>
                <a:cs typeface="+mj-cs"/>
              </a:rPr>
              <a:t>Georgia’s Nine Continuums of Care</a:t>
            </a:r>
            <a:br>
              <a:rPr kumimoji="0" lang="en-US" sz="3600" b="1" i="0" u="none" strike="noStrike" kern="1200" cap="none" spc="0" normalizeH="0" baseline="0" noProof="0" dirty="0">
                <a:ln>
                  <a:noFill/>
                </a:ln>
                <a:solidFill>
                  <a:prstClr val="black"/>
                </a:solidFill>
                <a:effectLst/>
                <a:uLnTx/>
                <a:uFillTx/>
                <a:latin typeface="Arial"/>
                <a:ea typeface="+mj-ea"/>
                <a:cs typeface="+mj-cs"/>
              </a:rPr>
            </a:br>
            <a:endParaRPr kumimoji="0" lang="en-US" sz="3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Oval 6">
            <a:extLst>
              <a:ext uri="{FF2B5EF4-FFF2-40B4-BE49-F238E27FC236}">
                <a16:creationId xmlns:a16="http://schemas.microsoft.com/office/drawing/2014/main" id="{6FDFF469-22BD-575B-5A71-770443A84571}"/>
              </a:ext>
            </a:extLst>
          </p:cNvPr>
          <p:cNvSpPr/>
          <p:nvPr/>
        </p:nvSpPr>
        <p:spPr>
          <a:xfrm>
            <a:off x="8259939" y="2507725"/>
            <a:ext cx="1430286" cy="1354805"/>
          </a:xfrm>
          <a:prstGeom prst="ellipse">
            <a:avLst/>
          </a:prstGeom>
          <a:solidFill>
            <a:srgbClr val="BA0C2F">
              <a:alpha val="60000"/>
            </a:srgbClr>
          </a:solidFill>
          <a:ln w="12700" cap="flat" cmpd="sng" algn="ctr">
            <a:solidFill>
              <a:srgbClr val="BA0C2F">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11A1A0F-035A-CFAE-99C4-3E075FED918E}"/>
              </a:ext>
            </a:extLst>
          </p:cNvPr>
          <p:cNvSpPr/>
          <p:nvPr/>
        </p:nvSpPr>
        <p:spPr>
          <a:xfrm>
            <a:off x="6045315" y="416560"/>
            <a:ext cx="177961" cy="59740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9194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44442-1154-40D1-AB51-AB2FB7C84837}"/>
              </a:ext>
            </a:extLst>
          </p:cNvPr>
          <p:cNvSpPr>
            <a:spLocks noGrp="1"/>
          </p:cNvSpPr>
          <p:nvPr>
            <p:ph sz="half" idx="1"/>
          </p:nvPr>
        </p:nvSpPr>
        <p:spPr>
          <a:xfrm>
            <a:off x="728073" y="924340"/>
            <a:ext cx="10970283" cy="4673434"/>
          </a:xfrm>
        </p:spPr>
        <p:txBody>
          <a:bodyPr anchor="t">
            <a:normAutofit/>
          </a:bodyPr>
          <a:lstStyle/>
          <a:p>
            <a:pPr marL="0" indent="0">
              <a:lnSpc>
                <a:spcPct val="120000"/>
              </a:lnSpc>
              <a:spcBef>
                <a:spcPts val="0"/>
              </a:spcBef>
              <a:buNone/>
            </a:pPr>
            <a:r>
              <a:rPr lang="en-US" sz="1800" dirty="0"/>
              <a:t>The CoC Program is designed to assist individuals and families experiencing homelessness and to provide the services needed to help them move into permanent housing with the goal of long-term stability. </a:t>
            </a:r>
          </a:p>
        </p:txBody>
      </p:sp>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a:xfrm>
            <a:off x="728073" y="117874"/>
            <a:ext cx="10497312" cy="1142047"/>
          </a:xfrm>
        </p:spPr>
        <p:txBody>
          <a:bodyPr>
            <a:normAutofit/>
          </a:bodyPr>
          <a:lstStyle/>
          <a:p>
            <a:r>
              <a:rPr lang="en-US" sz="3200" dirty="0"/>
              <a:t>HUD Continuum of Care Program</a:t>
            </a:r>
          </a:p>
        </p:txBody>
      </p:sp>
      <p:graphicFrame>
        <p:nvGraphicFramePr>
          <p:cNvPr id="3" name="Diagram 2">
            <a:extLst>
              <a:ext uri="{FF2B5EF4-FFF2-40B4-BE49-F238E27FC236}">
                <a16:creationId xmlns:a16="http://schemas.microsoft.com/office/drawing/2014/main" id="{2832CF1E-AE26-BC2B-3BE9-DB424979CEBA}"/>
              </a:ext>
            </a:extLst>
          </p:cNvPr>
          <p:cNvGraphicFramePr/>
          <p:nvPr/>
        </p:nvGraphicFramePr>
        <p:xfrm>
          <a:off x="547469" y="1792482"/>
          <a:ext cx="11097062" cy="4399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4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5D1DA7-9D8F-4AFA-B27A-1033CE464EAA}"/>
              </a:ext>
            </a:extLst>
          </p:cNvPr>
          <p:cNvSpPr>
            <a:spLocks noGrp="1"/>
          </p:cNvSpPr>
          <p:nvPr>
            <p:ph idx="1"/>
          </p:nvPr>
        </p:nvSpPr>
        <p:spPr/>
        <p:txBody>
          <a:bodyPr>
            <a:normAutofit lnSpcReduction="10000"/>
          </a:bodyPr>
          <a:lstStyle/>
          <a:p>
            <a:pPr algn="ctr"/>
            <a:r>
              <a:rPr lang="en-US" sz="2200" b="1" dirty="0"/>
              <a:t>FY 2023 CoC Awards Georgia $58,200,367</a:t>
            </a:r>
          </a:p>
          <a:p>
            <a:r>
              <a:rPr lang="en-US" sz="2200" dirty="0"/>
              <a:t>Balance of State (DCA)(152 Counties): $24,124,030</a:t>
            </a:r>
          </a:p>
          <a:p>
            <a:r>
              <a:rPr lang="en-US" sz="2200" dirty="0"/>
              <a:t>Atlanta: $13,236,404</a:t>
            </a:r>
          </a:p>
          <a:p>
            <a:r>
              <a:rPr lang="en-US" sz="2200" dirty="0"/>
              <a:t>Fulton: $2,814,593</a:t>
            </a:r>
          </a:p>
          <a:p>
            <a:r>
              <a:rPr lang="en-US" sz="2200" dirty="0"/>
              <a:t>Athens/Clarke: $993,659</a:t>
            </a:r>
          </a:p>
          <a:p>
            <a:r>
              <a:rPr lang="en-US" sz="2200" dirty="0"/>
              <a:t>Augusta: $699,292</a:t>
            </a:r>
          </a:p>
          <a:p>
            <a:r>
              <a:rPr lang="en-US" sz="2200" dirty="0"/>
              <a:t>Columbus: $1,968,896</a:t>
            </a:r>
          </a:p>
          <a:p>
            <a:r>
              <a:rPr lang="en-US" sz="2200" dirty="0"/>
              <a:t>Marietta/Cobb: $2,649,972</a:t>
            </a:r>
          </a:p>
          <a:p>
            <a:r>
              <a:rPr lang="en-US" sz="2200" dirty="0"/>
              <a:t>Savannah: $4,104,782</a:t>
            </a:r>
          </a:p>
          <a:p>
            <a:r>
              <a:rPr lang="en-US" sz="2200" dirty="0"/>
              <a:t>DeKalb: $7,608,739</a:t>
            </a:r>
          </a:p>
          <a:p>
            <a:endParaRPr lang="en-US" sz="1250" dirty="0"/>
          </a:p>
        </p:txBody>
      </p:sp>
      <p:sp>
        <p:nvSpPr>
          <p:cNvPr id="2" name="Title 1">
            <a:extLst>
              <a:ext uri="{FF2B5EF4-FFF2-40B4-BE49-F238E27FC236}">
                <a16:creationId xmlns:a16="http://schemas.microsoft.com/office/drawing/2014/main" id="{F040BFDA-7972-429B-96C1-95C9CFAD568A}"/>
              </a:ext>
            </a:extLst>
          </p:cNvPr>
          <p:cNvSpPr>
            <a:spLocks noGrp="1"/>
          </p:cNvSpPr>
          <p:nvPr>
            <p:ph type="title"/>
          </p:nvPr>
        </p:nvSpPr>
        <p:spPr/>
        <p:txBody>
          <a:bodyPr/>
          <a:lstStyle/>
          <a:p>
            <a:r>
              <a:rPr lang="en-US" dirty="0"/>
              <a:t>CoC Funding</a:t>
            </a:r>
          </a:p>
        </p:txBody>
      </p:sp>
    </p:spTree>
    <p:extLst>
      <p:ext uri="{BB962C8B-B14F-4D97-AF65-F5344CB8AC3E}">
        <p14:creationId xmlns:p14="http://schemas.microsoft.com/office/powerpoint/2010/main" val="326616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80DB90-2660-446E-8DE0-D806391FBC59}"/>
              </a:ext>
            </a:extLst>
          </p:cNvPr>
          <p:cNvSpPr>
            <a:spLocks noGrp="1"/>
          </p:cNvSpPr>
          <p:nvPr>
            <p:ph type="title"/>
          </p:nvPr>
        </p:nvSpPr>
        <p:spPr/>
        <p:txBody>
          <a:bodyPr/>
          <a:lstStyle/>
          <a:p>
            <a:pPr algn="ctr"/>
            <a:r>
              <a:rPr lang="en-US" dirty="0"/>
              <a:t>Balance of State Funds</a:t>
            </a:r>
          </a:p>
        </p:txBody>
      </p:sp>
      <p:sp>
        <p:nvSpPr>
          <p:cNvPr id="5" name="Content Placeholder 2">
            <a:extLst>
              <a:ext uri="{FF2B5EF4-FFF2-40B4-BE49-F238E27FC236}">
                <a16:creationId xmlns:a16="http://schemas.microsoft.com/office/drawing/2014/main" id="{929AF289-EA3D-4455-9800-AD01CDDF0C0C}"/>
              </a:ext>
            </a:extLst>
          </p:cNvPr>
          <p:cNvSpPr txBox="1">
            <a:spLocks/>
          </p:cNvSpPr>
          <p:nvPr/>
        </p:nvSpPr>
        <p:spPr>
          <a:xfrm>
            <a:off x="818239" y="1600200"/>
            <a:ext cx="10868369" cy="4495800"/>
          </a:xfrm>
        </p:spPr>
        <p:txBody>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
                <a:schemeClr val="accent1"/>
              </a:buClr>
            </a:pPr>
            <a:r>
              <a:rPr lang="en-US" sz="2400" dirty="0">
                <a:latin typeface="+mj-lt"/>
              </a:rPr>
              <a:t>Annual CoC Competition </a:t>
            </a:r>
          </a:p>
          <a:p>
            <a:pPr lvl="1">
              <a:buClr>
                <a:schemeClr val="accent1"/>
              </a:buClr>
            </a:pPr>
            <a:r>
              <a:rPr lang="en-US" sz="1600" dirty="0">
                <a:latin typeface="+mj-lt"/>
              </a:rPr>
              <a:t>$24,124,030</a:t>
            </a:r>
          </a:p>
          <a:p>
            <a:pPr>
              <a:buClr>
                <a:schemeClr val="accent1"/>
              </a:buClr>
            </a:pPr>
            <a:r>
              <a:rPr lang="en-US" sz="2400" dirty="0">
                <a:latin typeface="+mj-lt"/>
              </a:rPr>
              <a:t>Youth Homelessness Demonstration Program</a:t>
            </a:r>
          </a:p>
          <a:p>
            <a:pPr lvl="1">
              <a:buClr>
                <a:schemeClr val="accent1"/>
              </a:buClr>
            </a:pPr>
            <a:r>
              <a:rPr lang="en-US" sz="1600" dirty="0">
                <a:latin typeface="+mj-lt"/>
              </a:rPr>
              <a:t>$11,699,223</a:t>
            </a:r>
          </a:p>
          <a:p>
            <a:pPr lvl="1">
              <a:buClr>
                <a:schemeClr val="accent1"/>
              </a:buClr>
            </a:pPr>
            <a:r>
              <a:rPr lang="en-US" sz="1600" dirty="0">
                <a:latin typeface="+mj-lt"/>
              </a:rPr>
              <a:t>$2,349,194 matching funds </a:t>
            </a:r>
            <a:endParaRPr lang="en-US" sz="1200" dirty="0">
              <a:latin typeface="+mj-lt"/>
            </a:endParaRPr>
          </a:p>
          <a:p>
            <a:pPr>
              <a:buClr>
                <a:schemeClr val="accent1"/>
              </a:buClr>
            </a:pPr>
            <a:r>
              <a:rPr lang="en-US" sz="2400" dirty="0">
                <a:latin typeface="+mj-lt"/>
              </a:rPr>
              <a:t>Rural Homeless Assistance</a:t>
            </a:r>
            <a:endParaRPr lang="en-US" sz="1600" dirty="0">
              <a:latin typeface="+mj-lt"/>
            </a:endParaRPr>
          </a:p>
          <a:p>
            <a:pPr lvl="1">
              <a:buClr>
                <a:schemeClr val="accent1"/>
              </a:buClr>
            </a:pPr>
            <a:r>
              <a:rPr lang="en-US" sz="1600" dirty="0">
                <a:latin typeface="+mj-lt"/>
              </a:rPr>
              <a:t>$4,868,915</a:t>
            </a:r>
          </a:p>
        </p:txBody>
      </p:sp>
    </p:spTree>
    <p:extLst>
      <p:ext uri="{BB962C8B-B14F-4D97-AF65-F5344CB8AC3E}">
        <p14:creationId xmlns:p14="http://schemas.microsoft.com/office/powerpoint/2010/main" val="1651872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CoC Program Common Uses of Funds:</a:t>
            </a:r>
          </a:p>
          <a:p>
            <a:pPr marL="342900" indent="-342900">
              <a:buFont typeface="Wingdings" panose="05000000000000000000" pitchFamily="2" charset="2"/>
              <a:buChar char="q"/>
            </a:pPr>
            <a:r>
              <a:rPr lang="en-US" dirty="0"/>
              <a:t>DCA’s Permanent Supportive Housing</a:t>
            </a:r>
          </a:p>
          <a:p>
            <a:pPr marL="342900" indent="-342900">
              <a:buFont typeface="Wingdings" panose="05000000000000000000" pitchFamily="2" charset="2"/>
              <a:buChar char="q"/>
            </a:pPr>
            <a:r>
              <a:rPr lang="en-US" dirty="0"/>
              <a:t>Permanent Supportive Housing</a:t>
            </a:r>
          </a:p>
          <a:p>
            <a:pPr marL="342900" indent="-342900">
              <a:buFont typeface="Wingdings" panose="05000000000000000000" pitchFamily="2" charset="2"/>
              <a:buChar char="q"/>
            </a:pPr>
            <a:r>
              <a:rPr lang="en-US" dirty="0"/>
              <a:t>Rapid Rehousing</a:t>
            </a:r>
          </a:p>
          <a:p>
            <a:pPr marL="342900" indent="-342900">
              <a:buFont typeface="Wingdings" panose="05000000000000000000" pitchFamily="2" charset="2"/>
              <a:buChar char="q"/>
            </a:pPr>
            <a:r>
              <a:rPr lang="en-US" dirty="0"/>
              <a:t>Supportive Services (Few </a:t>
            </a:r>
            <a:r>
              <a:rPr lang="en-US" dirty="0" err="1"/>
              <a:t>CoCs</a:t>
            </a:r>
            <a:r>
              <a:rPr lang="en-US" dirty="0"/>
              <a:t>) (Not BoS)</a:t>
            </a:r>
          </a:p>
          <a:p>
            <a:endParaRPr lang="en-US" dirty="0"/>
          </a:p>
          <a:p>
            <a:pPr algn="ctr"/>
            <a:endParaRPr lang="en-US" dirty="0"/>
          </a:p>
        </p:txBody>
      </p:sp>
      <p:sp>
        <p:nvSpPr>
          <p:cNvPr id="2" name="Title 1"/>
          <p:cNvSpPr>
            <a:spLocks noGrp="1"/>
          </p:cNvSpPr>
          <p:nvPr>
            <p:ph type="title"/>
          </p:nvPr>
        </p:nvSpPr>
        <p:spPr/>
        <p:txBody>
          <a:bodyPr/>
          <a:lstStyle/>
          <a:p>
            <a:pPr algn="ctr"/>
            <a:r>
              <a:rPr lang="en-US" b="1" dirty="0"/>
              <a:t>Continuum of Care Program</a:t>
            </a:r>
          </a:p>
        </p:txBody>
      </p:sp>
    </p:spTree>
    <p:extLst>
      <p:ext uri="{BB962C8B-B14F-4D97-AF65-F5344CB8AC3E}">
        <p14:creationId xmlns:p14="http://schemas.microsoft.com/office/powerpoint/2010/main" val="3834518503"/>
      </p:ext>
    </p:extLst>
  </p:cSld>
  <p:clrMapOvr>
    <a:masterClrMapping/>
  </p:clrMapOvr>
</p:sld>
</file>

<file path=ppt/theme/theme1.xml><?xml version="1.0" encoding="utf-8"?>
<a:theme xmlns:a="http://schemas.openxmlformats.org/drawingml/2006/main" name="2_Office Theme">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TotalTime>
  <Words>1410</Words>
  <Application>Microsoft Office PowerPoint</Application>
  <PresentationFormat>Widescreen</PresentationFormat>
  <Paragraphs>220</Paragraphs>
  <Slides>27</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Aptos</vt:lpstr>
      <vt:lpstr>Arial</vt:lpstr>
      <vt:lpstr>Arial Black</vt:lpstr>
      <vt:lpstr>Calibri</vt:lpstr>
      <vt:lpstr>Nunito Light</vt:lpstr>
      <vt:lpstr>Source Sans Pro</vt:lpstr>
      <vt:lpstr>Wingdings</vt:lpstr>
      <vt:lpstr>2_Office Theme</vt:lpstr>
      <vt:lpstr>1_Office Theme</vt:lpstr>
      <vt:lpstr>PowerPoint Presentation</vt:lpstr>
      <vt:lpstr>PowerPoint Presentation</vt:lpstr>
      <vt:lpstr>Continuum of Care (CoC) 101</vt:lpstr>
      <vt:lpstr>U.S. Department of Housing and Urban Development (HUD)  Continuum of Care Overvieww</vt:lpstr>
      <vt:lpstr>PowerPoint Presentation</vt:lpstr>
      <vt:lpstr>HUD Continuum of Care Program</vt:lpstr>
      <vt:lpstr>CoC Funding</vt:lpstr>
      <vt:lpstr>Balance of State Funds</vt:lpstr>
      <vt:lpstr>Continuum of Care Program</vt:lpstr>
      <vt:lpstr>Permanent Supportive Housing</vt:lpstr>
      <vt:lpstr>Rapid Re-Housing as a Housing Solution</vt:lpstr>
      <vt:lpstr>Emergency Solutions Grants  Program Overview</vt:lpstr>
      <vt:lpstr>Emergency Solutions Grants Program (ESG)</vt:lpstr>
      <vt:lpstr>ESG Program Components</vt:lpstr>
      <vt:lpstr>Hotel/Motel Vouchers</vt:lpstr>
      <vt:lpstr>Hotel/Motel Vouchers (cont.)</vt:lpstr>
      <vt:lpstr>PowerPoint Presentation</vt:lpstr>
      <vt:lpstr>2023 ESG Allocations by  Entitlement Area</vt:lpstr>
      <vt:lpstr>Eligible Applicants</vt:lpstr>
      <vt:lpstr>ESG Application Process</vt:lpstr>
      <vt:lpstr>PowerPoint Presentation</vt:lpstr>
      <vt:lpstr>Minimum and Maximum  Funding Awards by Project Type </vt:lpstr>
      <vt:lpstr>Get Your Local Government To Apply!</vt:lpstr>
      <vt:lpstr>2024 ESG Program Applications</vt:lpstr>
      <vt:lpstr>Questions</vt:lpstr>
      <vt:lpstr>PowerPoint Presentation</vt:lpstr>
      <vt:lpstr> Contact Information</vt:lpstr>
    </vt:vector>
  </TitlesOfParts>
  <Company>Georgia Department of Community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Gray</dc:creator>
  <cp:lastModifiedBy>LaDrina Jones</cp:lastModifiedBy>
  <cp:revision>3</cp:revision>
  <dcterms:created xsi:type="dcterms:W3CDTF">2024-04-12T01:52:06Z</dcterms:created>
  <dcterms:modified xsi:type="dcterms:W3CDTF">2024-04-12T19:46:05Z</dcterms:modified>
</cp:coreProperties>
</file>