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slideLayouts/slideLayout29.xml" ContentType="application/vnd.openxmlformats-officedocument.presentationml.slideLayout+xml"/>
  <Override PartName="/ppt/theme/theme9.xml" ContentType="application/vnd.openxmlformats-officedocument.theme+xml"/>
  <Override PartName="/ppt/slideLayouts/slideLayout30.xml" ContentType="application/vnd.openxmlformats-officedocument.presentationml.slideLayout+xml"/>
  <Override PartName="/ppt/theme/theme10.xml" ContentType="application/vnd.openxmlformats-officedocument.theme+xml"/>
  <Override PartName="/ppt/slideLayouts/slideLayout31.xml" ContentType="application/vnd.openxmlformats-officedocument.presentationml.slideLayout+xml"/>
  <Override PartName="/ppt/theme/theme11.xml" ContentType="application/vnd.openxmlformats-officedocument.theme+xml"/>
  <Override PartName="/ppt/slideLayouts/slideLayout32.xml" ContentType="application/vnd.openxmlformats-officedocument.presentationml.slideLayout+xml"/>
  <Override PartName="/ppt/theme/theme12.xml" ContentType="application/vnd.openxmlformats-officedocument.theme+xml"/>
  <Override PartName="/ppt/slideLayouts/slideLayout33.xml" ContentType="application/vnd.openxmlformats-officedocument.presentationml.slideLayout+xml"/>
  <Override PartName="/ppt/theme/theme13.xml" ContentType="application/vnd.openxmlformats-officedocument.theme+xml"/>
  <Override PartName="/ppt/slideLayouts/slideLayout34.xml" ContentType="application/vnd.openxmlformats-officedocument.presentationml.slideLayout+xml"/>
  <Override PartName="/ppt/theme/theme14.xml" ContentType="application/vnd.openxmlformats-officedocument.theme+xml"/>
  <Override PartName="/ppt/slideLayouts/slideLayout35.xml" ContentType="application/vnd.openxmlformats-officedocument.presentationml.slideLayout+xml"/>
  <Override PartName="/ppt/theme/theme15.xml" ContentType="application/vnd.openxmlformats-officedocument.theme+xml"/>
  <Override PartName="/ppt/slideLayouts/slideLayout36.xml" ContentType="application/vnd.openxmlformats-officedocument.presentationml.slideLayout+xml"/>
  <Override PartName="/ppt/theme/theme1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17.xml" ContentType="application/vnd.openxmlformats-officedocument.theme+xml"/>
  <Override PartName="/ppt/slideLayouts/slideLayout40.xml" ContentType="application/vnd.openxmlformats-officedocument.presentationml.slideLayout+xml"/>
  <Override PartName="/ppt/theme/theme18.xml" ContentType="application/vnd.openxmlformats-officedocument.theme+xml"/>
  <Override PartName="/ppt/slideLayouts/slideLayout41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56.jpg" ContentType="image/jpg"/>
  <Override PartName="/ppt/media/image59.jpg" ContentType="image/jpg"/>
  <Override PartName="/ppt/media/image87.jpg" ContentType="image/jpg"/>
  <Override PartName="/ppt/media/image95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74" r:id="rId2"/>
    <p:sldMasterId id="2147483676" r:id="rId3"/>
    <p:sldMasterId id="2147483678" r:id="rId4"/>
    <p:sldMasterId id="2147483680" r:id="rId5"/>
    <p:sldMasterId id="2147483682" r:id="rId6"/>
    <p:sldMasterId id="2147483684" r:id="rId7"/>
    <p:sldMasterId id="2147483686" r:id="rId8"/>
    <p:sldMasterId id="2147483688" r:id="rId9"/>
    <p:sldMasterId id="2147483690" r:id="rId10"/>
    <p:sldMasterId id="2147483692" r:id="rId11"/>
    <p:sldMasterId id="2147483694" r:id="rId12"/>
    <p:sldMasterId id="2147483696" r:id="rId13"/>
    <p:sldMasterId id="2147483698" r:id="rId14"/>
    <p:sldMasterId id="2147483700" r:id="rId15"/>
    <p:sldMasterId id="2147483702" r:id="rId16"/>
    <p:sldMasterId id="2147483704" r:id="rId17"/>
    <p:sldMasterId id="2147483708" r:id="rId18"/>
    <p:sldMasterId id="2147483710" r:id="rId19"/>
  </p:sldMasterIdLst>
  <p:notesMasterIdLst>
    <p:notesMasterId r:id="rId103"/>
  </p:notesMasterIdLst>
  <p:sldIdLst>
    <p:sldId id="306" r:id="rId20"/>
    <p:sldId id="258" r:id="rId21"/>
    <p:sldId id="259" r:id="rId22"/>
    <p:sldId id="260" r:id="rId23"/>
    <p:sldId id="261" r:id="rId24"/>
    <p:sldId id="262" r:id="rId25"/>
    <p:sldId id="269" r:id="rId26"/>
    <p:sldId id="268" r:id="rId27"/>
    <p:sldId id="267" r:id="rId28"/>
    <p:sldId id="266" r:id="rId29"/>
    <p:sldId id="265" r:id="rId30"/>
    <p:sldId id="264" r:id="rId31"/>
    <p:sldId id="299" r:id="rId32"/>
    <p:sldId id="304" r:id="rId33"/>
    <p:sldId id="301" r:id="rId34"/>
    <p:sldId id="303" r:id="rId35"/>
    <p:sldId id="300" r:id="rId36"/>
    <p:sldId id="305" r:id="rId37"/>
    <p:sldId id="302" r:id="rId38"/>
    <p:sldId id="295" r:id="rId39"/>
    <p:sldId id="297" r:id="rId40"/>
    <p:sldId id="307" r:id="rId41"/>
    <p:sldId id="308" r:id="rId42"/>
    <p:sldId id="309" r:id="rId43"/>
    <p:sldId id="310" r:id="rId44"/>
    <p:sldId id="311" r:id="rId45"/>
    <p:sldId id="312" r:id="rId46"/>
    <p:sldId id="313" r:id="rId47"/>
    <p:sldId id="314" r:id="rId48"/>
    <p:sldId id="315" r:id="rId49"/>
    <p:sldId id="316" r:id="rId50"/>
    <p:sldId id="317" r:id="rId51"/>
    <p:sldId id="318" r:id="rId52"/>
    <p:sldId id="319" r:id="rId53"/>
    <p:sldId id="320" r:id="rId54"/>
    <p:sldId id="321" r:id="rId55"/>
    <p:sldId id="322" r:id="rId56"/>
    <p:sldId id="323" r:id="rId57"/>
    <p:sldId id="324" r:id="rId58"/>
    <p:sldId id="325" r:id="rId59"/>
    <p:sldId id="326" r:id="rId60"/>
    <p:sldId id="327" r:id="rId61"/>
    <p:sldId id="328" r:id="rId62"/>
    <p:sldId id="329" r:id="rId63"/>
    <p:sldId id="330" r:id="rId64"/>
    <p:sldId id="331" r:id="rId65"/>
    <p:sldId id="332" r:id="rId66"/>
    <p:sldId id="333" r:id="rId67"/>
    <p:sldId id="334" r:id="rId68"/>
    <p:sldId id="335" r:id="rId69"/>
    <p:sldId id="336" r:id="rId70"/>
    <p:sldId id="337" r:id="rId71"/>
    <p:sldId id="338" r:id="rId72"/>
    <p:sldId id="339" r:id="rId73"/>
    <p:sldId id="340" r:id="rId74"/>
    <p:sldId id="341" r:id="rId75"/>
    <p:sldId id="342" r:id="rId76"/>
    <p:sldId id="343" r:id="rId77"/>
    <p:sldId id="344" r:id="rId78"/>
    <p:sldId id="345" r:id="rId79"/>
    <p:sldId id="346" r:id="rId80"/>
    <p:sldId id="347" r:id="rId81"/>
    <p:sldId id="348" r:id="rId82"/>
    <p:sldId id="349" r:id="rId83"/>
    <p:sldId id="350" r:id="rId84"/>
    <p:sldId id="351" r:id="rId85"/>
    <p:sldId id="352" r:id="rId86"/>
    <p:sldId id="353" r:id="rId87"/>
    <p:sldId id="354" r:id="rId88"/>
    <p:sldId id="355" r:id="rId89"/>
    <p:sldId id="356" r:id="rId90"/>
    <p:sldId id="357" r:id="rId91"/>
    <p:sldId id="358" r:id="rId92"/>
    <p:sldId id="359" r:id="rId93"/>
    <p:sldId id="360" r:id="rId94"/>
    <p:sldId id="361" r:id="rId95"/>
    <p:sldId id="362" r:id="rId96"/>
    <p:sldId id="363" r:id="rId97"/>
    <p:sldId id="364" r:id="rId98"/>
    <p:sldId id="365" r:id="rId99"/>
    <p:sldId id="366" r:id="rId100"/>
    <p:sldId id="367" r:id="rId101"/>
    <p:sldId id="368" r:id="rId102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86" autoAdjust="0"/>
    <p:restoredTop sz="94660"/>
  </p:normalViewPr>
  <p:slideViewPr>
    <p:cSldViewPr snapToGrid="0">
      <p:cViewPr varScale="1">
        <p:scale>
          <a:sx n="65" d="100"/>
          <a:sy n="65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84" Type="http://schemas.openxmlformats.org/officeDocument/2006/relationships/slide" Target="slides/slide65.xml"/><Relationship Id="rId89" Type="http://schemas.openxmlformats.org/officeDocument/2006/relationships/slide" Target="slides/slide7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92" Type="http://schemas.openxmlformats.org/officeDocument/2006/relationships/slide" Target="slides/slide73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07" Type="http://schemas.openxmlformats.org/officeDocument/2006/relationships/tableStyles" Target="tableStyles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slide" Target="slides/slide47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87" Type="http://schemas.openxmlformats.org/officeDocument/2006/relationships/slide" Target="slides/slide68.xml"/><Relationship Id="rId102" Type="http://schemas.openxmlformats.org/officeDocument/2006/relationships/slide" Target="slides/slide83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90" Type="http://schemas.openxmlformats.org/officeDocument/2006/relationships/slide" Target="slides/slide71.xml"/><Relationship Id="rId95" Type="http://schemas.openxmlformats.org/officeDocument/2006/relationships/slide" Target="slides/slide76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77" Type="http://schemas.openxmlformats.org/officeDocument/2006/relationships/slide" Target="slides/slide58.xml"/><Relationship Id="rId100" Type="http://schemas.openxmlformats.org/officeDocument/2006/relationships/slide" Target="slides/slide81.xml"/><Relationship Id="rId10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80" Type="http://schemas.openxmlformats.org/officeDocument/2006/relationships/slide" Target="slides/slide61.xml"/><Relationship Id="rId85" Type="http://schemas.openxmlformats.org/officeDocument/2006/relationships/slide" Target="slides/slide66.xml"/><Relationship Id="rId93" Type="http://schemas.openxmlformats.org/officeDocument/2006/relationships/slide" Target="slides/slide74.xml"/><Relationship Id="rId98" Type="http://schemas.openxmlformats.org/officeDocument/2006/relationships/slide" Target="slides/slide7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83" Type="http://schemas.openxmlformats.org/officeDocument/2006/relationships/slide" Target="slides/slide64.xml"/><Relationship Id="rId88" Type="http://schemas.openxmlformats.org/officeDocument/2006/relationships/slide" Target="slides/slide69.xml"/><Relationship Id="rId91" Type="http://schemas.openxmlformats.org/officeDocument/2006/relationships/slide" Target="slides/slide72.xml"/><Relationship Id="rId96" Type="http://schemas.openxmlformats.org/officeDocument/2006/relationships/slide" Target="slides/slide7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slide" Target="slides/slide67.xml"/><Relationship Id="rId94" Type="http://schemas.openxmlformats.org/officeDocument/2006/relationships/slide" Target="slides/slide75.xml"/><Relationship Id="rId99" Type="http://schemas.openxmlformats.org/officeDocument/2006/relationships/slide" Target="slides/slide80.xml"/><Relationship Id="rId101" Type="http://schemas.openxmlformats.org/officeDocument/2006/relationships/slide" Target="slides/slide8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slide" Target="slides/slide57.xml"/><Relationship Id="rId97" Type="http://schemas.openxmlformats.org/officeDocument/2006/relationships/slide" Target="slides/slide78.xml"/><Relationship Id="rId10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4CF1D-B7A9-404B-8597-1469357D1DA1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9925"/>
            <a:ext cx="5619750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EC7BC-9D2F-49EE-B453-EAA35237C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22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82091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23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0499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24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80153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26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32743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30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4367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C7D78-409E-4AD9-839B-938E8BAE3B17}" type="datetime1">
              <a:rPr lang="en-US" smtClean="0"/>
              <a:t>9/14/2020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FE996-988C-4691-AACB-0002CADC8861}" type="datetime1">
              <a:rPr lang="en-US" smtClean="0"/>
              <a:t>9/14/2020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4959-F249-4AEF-93B5-1485BFBB3F18}" type="datetime1">
              <a:rPr lang="en-US" smtClean="0"/>
              <a:t>9/14/2020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CD74-231E-4880-8BA4-128F169610B8}" type="datetime1">
              <a:rPr lang="en-US" smtClean="0"/>
              <a:t>9/14/2020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582D-0454-45C8-9C10-C2306E19AB72}" type="datetime1">
              <a:rPr lang="en-US" smtClean="0"/>
              <a:t>9/14/2020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E32A2-48E2-4917-91B1-FE2C3D6D3FE7}" type="datetime1">
              <a:rPr lang="en-US" smtClean="0"/>
              <a:t>9/14/2020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59511-9544-49AD-ABDD-74CC5A464E65}" type="datetime1">
              <a:rPr lang="en-US" smtClean="0"/>
              <a:t>9/14/2020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33CF-54A3-41FB-9656-FC007D746B63}" type="datetime1">
              <a:rPr lang="en-US" smtClean="0"/>
              <a:t>9/14/2020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F63C6AD2-C991-4548-924C-6CC660667895}"/>
              </a:ext>
            </a:extLst>
          </p:cNvPr>
          <p:cNvSpPr/>
          <p:nvPr userDrawn="1"/>
        </p:nvSpPr>
        <p:spPr>
          <a:xfrm>
            <a:off x="0" y="4837454"/>
            <a:ext cx="12192000" cy="20247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0" y="1"/>
            <a:ext cx="12191999" cy="4837454"/>
          </a:xfrm>
          <a:solidFill>
            <a:schemeClr val="bg1">
              <a:lumMod val="95000"/>
            </a:schemeClr>
          </a:solidFill>
        </p:spPr>
        <p:txBody>
          <a:bodyPr lIns="360000" tIns="360000" anchor="t"/>
          <a:lstStyle>
            <a:lvl1pPr marL="0" indent="0" algn="l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17704" y="5211721"/>
            <a:ext cx="4371792" cy="1128778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29" name="Group 28" title="Paper Picture Frame">
            <a:extLst>
              <a:ext uri="{FF2B5EF4-FFF2-40B4-BE49-F238E27FC236}">
                <a16:creationId xmlns:a16="http://schemas.microsoft.com/office/drawing/2014/main" id="{677AFB22-6742-41C4-82FB-C4AE9A030367}"/>
              </a:ext>
            </a:extLst>
          </p:cNvPr>
          <p:cNvGrpSpPr/>
          <p:nvPr userDrawn="1"/>
        </p:nvGrpSpPr>
        <p:grpSpPr>
          <a:xfrm rot="21295767">
            <a:off x="5213054" y="1125704"/>
            <a:ext cx="3474160" cy="4337342"/>
            <a:chOff x="4636201" y="-1745975"/>
            <a:chExt cx="3474160" cy="4337342"/>
          </a:xfrm>
        </p:grpSpPr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D8B2DCC-383E-4DE2-8D64-D0FDAAAFBD66}"/>
                </a:ext>
              </a:extLst>
            </p:cNvPr>
            <p:cNvSpPr/>
            <p:nvPr userDrawn="1"/>
          </p:nvSpPr>
          <p:spPr>
            <a:xfrm rot="5400000">
              <a:off x="4813604" y="-705389"/>
              <a:ext cx="3220061" cy="337345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BB3C4F0-6068-487E-B600-33DB85DB06FD}"/>
                </a:ext>
              </a:extLst>
            </p:cNvPr>
            <p:cNvSpPr/>
            <p:nvPr userDrawn="1"/>
          </p:nvSpPr>
          <p:spPr>
            <a:xfrm>
              <a:off x="4636201" y="-1745975"/>
              <a:ext cx="3220061" cy="391035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2D0CD35-6F93-431A-997D-F16BD6DEDEE6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 rot="21295767">
            <a:off x="5415274" y="1374875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5461705" y="5313140"/>
            <a:ext cx="2178405" cy="112001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32" name="Group 31" title="Paper Picture Frame">
            <a:extLst>
              <a:ext uri="{FF2B5EF4-FFF2-40B4-BE49-F238E27FC236}">
                <a16:creationId xmlns:a16="http://schemas.microsoft.com/office/drawing/2014/main" id="{66FB9647-A9A4-4596-ABCF-E53AFFCAFB9F}"/>
              </a:ext>
            </a:extLst>
          </p:cNvPr>
          <p:cNvGrpSpPr/>
          <p:nvPr userDrawn="1"/>
        </p:nvGrpSpPr>
        <p:grpSpPr>
          <a:xfrm>
            <a:off x="8294018" y="401177"/>
            <a:ext cx="2847409" cy="3554872"/>
            <a:chOff x="12781483" y="-1318991"/>
            <a:chExt cx="3132150" cy="3910359"/>
          </a:xfrm>
        </p:grpSpPr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D6736371-3F18-4CDB-9DA9-9261F0E208A2}"/>
                </a:ext>
              </a:extLst>
            </p:cNvPr>
            <p:cNvSpPr/>
            <p:nvPr userDrawn="1"/>
          </p:nvSpPr>
          <p:spPr>
            <a:xfrm rot="5400000">
              <a:off x="12941422" y="-380844"/>
              <a:ext cx="2903066" cy="3041357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9506654-1D1A-4961-B4A5-37A49D6CA565}"/>
                </a:ext>
              </a:extLst>
            </p:cNvPr>
            <p:cNvSpPr/>
            <p:nvPr userDrawn="1"/>
          </p:nvSpPr>
          <p:spPr>
            <a:xfrm>
              <a:off x="12781483" y="-1318991"/>
              <a:ext cx="2903066" cy="352540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C367D40-BB87-4803-BDBA-AC460F1244D6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8481972" y="577143"/>
            <a:ext cx="2242416" cy="2360438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>
            <a:noAutofit/>
          </a:bodyPr>
          <a:lstStyle>
            <a:lvl1pPr marL="0" indent="0" algn="ctr">
              <a:buNone/>
              <a:defRPr lang="en-Z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3525" lvl="0" indent="-263525" algn="ctr"/>
            <a:r>
              <a:rPr lang="en-US" noProof="0" dirty="0"/>
              <a:t>Insert Photo or Drag &amp; Drop your Photo</a:t>
            </a:r>
          </a:p>
        </p:txBody>
      </p:sp>
      <p:grpSp>
        <p:nvGrpSpPr>
          <p:cNvPr id="33" name="Group 32" title="Paper Picture Frame">
            <a:extLst>
              <a:ext uri="{FF2B5EF4-FFF2-40B4-BE49-F238E27FC236}">
                <a16:creationId xmlns:a16="http://schemas.microsoft.com/office/drawing/2014/main" id="{8E420E19-DB68-48C3-A1A6-532E242347B9}"/>
              </a:ext>
            </a:extLst>
          </p:cNvPr>
          <p:cNvGrpSpPr/>
          <p:nvPr userDrawn="1"/>
        </p:nvGrpSpPr>
        <p:grpSpPr>
          <a:xfrm rot="182524">
            <a:off x="8625708" y="3010143"/>
            <a:ext cx="2699564" cy="3418505"/>
            <a:chOff x="8372395" y="-1103087"/>
            <a:chExt cx="2969520" cy="3760355"/>
          </a:xfrm>
        </p:grpSpPr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4995FC4C-C131-4103-8A8B-43882EF084F5}"/>
                </a:ext>
              </a:extLst>
            </p:cNvPr>
            <p:cNvSpPr/>
            <p:nvPr userDrawn="1"/>
          </p:nvSpPr>
          <p:spPr>
            <a:xfrm rot="16200000" flipH="1">
              <a:off x="8437722" y="-150836"/>
              <a:ext cx="2742777" cy="287343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196844A-D143-4ECC-8931-C09D2B29B259}"/>
                </a:ext>
              </a:extLst>
            </p:cNvPr>
            <p:cNvSpPr/>
            <p:nvPr userDrawn="1"/>
          </p:nvSpPr>
          <p:spPr>
            <a:xfrm>
              <a:off x="8599138" y="-1103087"/>
              <a:ext cx="2742777" cy="3330757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BC2FA13-02E5-4A0C-BA55-439D723E00C8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 rot="182524">
            <a:off x="9041958" y="3196542"/>
            <a:ext cx="2118605" cy="223011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>
            <a:noAutofit/>
          </a:bodyPr>
          <a:lstStyle>
            <a:lvl1pPr marL="0" indent="0" algn="ctr">
              <a:buNone/>
              <a:defRPr lang="en-Z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3525" lvl="0" indent="-263525" algn="ctr"/>
            <a:r>
              <a:rPr lang="en-US" noProof="0" dirty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8516212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arallelogram 16">
            <a:extLst>
              <a:ext uri="{FF2B5EF4-FFF2-40B4-BE49-F238E27FC236}">
                <a16:creationId xmlns:a16="http://schemas.microsoft.com/office/drawing/2014/main" id="{F0886619-BEB9-42DC-803D-74D33640AF82}"/>
              </a:ext>
            </a:extLst>
          </p:cNvPr>
          <p:cNvSpPr/>
          <p:nvPr userDrawn="1"/>
        </p:nvSpPr>
        <p:spPr>
          <a:xfrm rot="5400000">
            <a:off x="3951843" y="1843045"/>
            <a:ext cx="4714491" cy="4939072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31C3E67-BB2B-4CEA-AB69-532143A95E92}"/>
              </a:ext>
            </a:extLst>
          </p:cNvPr>
          <p:cNvSpPr/>
          <p:nvPr userDrawn="1"/>
        </p:nvSpPr>
        <p:spPr>
          <a:xfrm>
            <a:off x="3738755" y="319523"/>
            <a:ext cx="4714491" cy="5725155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Picture Placeholder 17">
            <a:extLst>
              <a:ext uri="{FF2B5EF4-FFF2-40B4-BE49-F238E27FC236}">
                <a16:creationId xmlns:a16="http://schemas.microsoft.com/office/drawing/2014/main" id="{4A10A739-AEE8-47CE-9B61-6428138D8C22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 flipH="1">
            <a:off x="4080000" y="658589"/>
            <a:ext cx="4032000" cy="4212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1AFF39C-F3E3-438F-A3D2-1A0DB25498BE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080001" y="5073932"/>
            <a:ext cx="4031999" cy="737233"/>
          </a:xfrm>
        </p:spPr>
        <p:txBody>
          <a:bodyPr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0BC9BE-C312-4619-AEBF-24C21F704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3028700" cy="1415335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ACF814D-5E9D-4331-8EF5-399B1D3A9A0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6401" y="2159000"/>
            <a:ext cx="3032299" cy="294334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DFD76CC2-E913-40E2-A504-17F9C46765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83254" y="2159000"/>
            <a:ext cx="3032299" cy="294334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4958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ption">
            <a:extLst>
              <a:ext uri="{FF2B5EF4-FFF2-40B4-BE49-F238E27FC236}">
                <a16:creationId xmlns:a16="http://schemas.microsoft.com/office/drawing/2014/main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434800"/>
            <a:ext cx="4221162" cy="396000"/>
          </a:xfrm>
          <a:solidFill>
            <a:schemeClr val="tx1"/>
          </a:solidFill>
        </p:spPr>
        <p:txBody>
          <a:bodyPr lIns="72000" tIns="7200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8C6E4D6F-39B5-4F71-BD4D-B8B2199512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52000" y="252000"/>
            <a:ext cx="11687999" cy="5855878"/>
          </a:xfrm>
          <a:solidFill>
            <a:schemeClr val="bg1">
              <a:lumMod val="95000"/>
            </a:schemeClr>
          </a:solidFill>
        </p:spPr>
        <p:txBody>
          <a:bodyPr lIns="360000" tIns="360000" anchor="t"/>
          <a:lstStyle>
            <a:lvl1pPr marL="0" indent="0" algn="l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10" name="Caption">
            <a:extLst>
              <a:ext uri="{FF2B5EF4-FFF2-40B4-BE49-F238E27FC236}">
                <a16:creationId xmlns:a16="http://schemas.microsoft.com/office/drawing/2014/main" id="{ADF600C8-C7A9-4CB2-B6C2-7F9ADEB7A4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000" y="5437070"/>
            <a:ext cx="4221162" cy="396000"/>
          </a:xfrm>
          <a:solidFill>
            <a:schemeClr val="tx1"/>
          </a:solidFill>
        </p:spPr>
        <p:txBody>
          <a:bodyPr lIns="72000" tIns="72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AAE0B4-3A9A-450D-9515-1AF1FE1A967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2F68A1-83F1-4D70-9CE8-21E86663F3B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1C6143-D2F5-479E-AF3E-2784F41E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4285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4DC3-8127-485A-B3D0-C957C00E19FD}" type="datetime1">
              <a:rPr lang="en-US" smtClean="0"/>
              <a:t>9/14/2020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FB784EBA-F0C5-4F6F-9426-185FBA239203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251999" y="252000"/>
            <a:ext cx="11687999" cy="5855878"/>
          </a:xfr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Your Video</a:t>
            </a:r>
          </a:p>
        </p:txBody>
      </p:sp>
      <p:sp>
        <p:nvSpPr>
          <p:cNvPr id="5" name="Caption">
            <a:extLst>
              <a:ext uri="{FF2B5EF4-FFF2-40B4-BE49-F238E27FC236}">
                <a16:creationId xmlns:a16="http://schemas.microsoft.com/office/drawing/2014/main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437070"/>
            <a:ext cx="4221162" cy="396000"/>
          </a:xfrm>
          <a:solidFill>
            <a:schemeClr val="tx1"/>
          </a:solidFill>
        </p:spPr>
        <p:txBody>
          <a:bodyPr lIns="72000" tIns="72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285355-479C-4B85-ACF6-DC70AE919D4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AE7F3-DAD7-4B18-8E33-AACAF27A05D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D67953A-D47E-4083-8DBA-1E807BCC6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20623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F63C6AD2-C991-4548-924C-6CC660667895}"/>
              </a:ext>
            </a:extLst>
          </p:cNvPr>
          <p:cNvSpPr/>
          <p:nvPr userDrawn="1"/>
        </p:nvSpPr>
        <p:spPr>
          <a:xfrm>
            <a:off x="0" y="4837454"/>
            <a:ext cx="12192000" cy="20247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0" y="1"/>
            <a:ext cx="12191999" cy="4837454"/>
          </a:xfrm>
          <a:solidFill>
            <a:schemeClr val="bg1">
              <a:lumMod val="95000"/>
            </a:schemeClr>
          </a:solidFill>
        </p:spPr>
        <p:txBody>
          <a:bodyPr lIns="360000" tIns="360000" anchor="t"/>
          <a:lstStyle>
            <a:lvl1pPr marL="0" indent="0" algn="l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17704" y="5211721"/>
            <a:ext cx="2845036" cy="1128778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grpSp>
        <p:nvGrpSpPr>
          <p:cNvPr id="29" name="Group 28" title="Paper Picture Frame">
            <a:extLst>
              <a:ext uri="{FF2B5EF4-FFF2-40B4-BE49-F238E27FC236}">
                <a16:creationId xmlns:a16="http://schemas.microsoft.com/office/drawing/2014/main" id="{677AFB22-6742-41C4-82FB-C4AE9A030367}"/>
              </a:ext>
            </a:extLst>
          </p:cNvPr>
          <p:cNvGrpSpPr/>
          <p:nvPr userDrawn="1"/>
        </p:nvGrpSpPr>
        <p:grpSpPr>
          <a:xfrm rot="21295767">
            <a:off x="5213054" y="1125704"/>
            <a:ext cx="3474160" cy="4337342"/>
            <a:chOff x="4636201" y="-1745975"/>
            <a:chExt cx="3474160" cy="4337342"/>
          </a:xfrm>
        </p:grpSpPr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D8B2DCC-383E-4DE2-8D64-D0FDAAAFBD66}"/>
                </a:ext>
              </a:extLst>
            </p:cNvPr>
            <p:cNvSpPr/>
            <p:nvPr userDrawn="1"/>
          </p:nvSpPr>
          <p:spPr>
            <a:xfrm rot="5400000">
              <a:off x="4813604" y="-705389"/>
              <a:ext cx="3220061" cy="337345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BB3C4F0-6068-487E-B600-33DB85DB06FD}"/>
                </a:ext>
              </a:extLst>
            </p:cNvPr>
            <p:cNvSpPr/>
            <p:nvPr userDrawn="1"/>
          </p:nvSpPr>
          <p:spPr>
            <a:xfrm>
              <a:off x="4636201" y="-1745975"/>
              <a:ext cx="3220061" cy="391035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2D0CD35-6F93-431A-997D-F16BD6DEDEE6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 rot="21295767">
            <a:off x="5415274" y="1374875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grpSp>
        <p:nvGrpSpPr>
          <p:cNvPr id="32" name="Group 31" title="Paper Picture Frame">
            <a:extLst>
              <a:ext uri="{FF2B5EF4-FFF2-40B4-BE49-F238E27FC236}">
                <a16:creationId xmlns:a16="http://schemas.microsoft.com/office/drawing/2014/main" id="{66FB9647-A9A4-4596-ABCF-E53AFFCAFB9F}"/>
              </a:ext>
            </a:extLst>
          </p:cNvPr>
          <p:cNvGrpSpPr/>
          <p:nvPr userDrawn="1"/>
        </p:nvGrpSpPr>
        <p:grpSpPr>
          <a:xfrm>
            <a:off x="8294018" y="401177"/>
            <a:ext cx="2847409" cy="3554872"/>
            <a:chOff x="12781483" y="-1318991"/>
            <a:chExt cx="3132150" cy="3910359"/>
          </a:xfrm>
        </p:grpSpPr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D6736371-3F18-4CDB-9DA9-9261F0E208A2}"/>
                </a:ext>
              </a:extLst>
            </p:cNvPr>
            <p:cNvSpPr/>
            <p:nvPr userDrawn="1"/>
          </p:nvSpPr>
          <p:spPr>
            <a:xfrm rot="5400000">
              <a:off x="12941422" y="-380844"/>
              <a:ext cx="2903066" cy="3041357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9506654-1D1A-4961-B4A5-37A49D6CA565}"/>
                </a:ext>
              </a:extLst>
            </p:cNvPr>
            <p:cNvSpPr/>
            <p:nvPr userDrawn="1"/>
          </p:nvSpPr>
          <p:spPr>
            <a:xfrm>
              <a:off x="12781483" y="-1318991"/>
              <a:ext cx="2903066" cy="352540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C367D40-BB87-4803-BDBA-AC460F1244D6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8481972" y="577143"/>
            <a:ext cx="2242416" cy="2360438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>
            <a:noAutofit/>
          </a:bodyPr>
          <a:lstStyle>
            <a:lvl1pPr marL="0" indent="0" algn="ctr">
              <a:buNone/>
              <a:defRPr lang="en-Z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3525" lvl="0" indent="-263525" algn="ctr"/>
            <a:r>
              <a:rPr lang="en-US" noProof="0" dirty="0"/>
              <a:t>Insert Photo or Drag &amp; Drop your Photo</a:t>
            </a:r>
          </a:p>
        </p:txBody>
      </p:sp>
      <p:grpSp>
        <p:nvGrpSpPr>
          <p:cNvPr id="33" name="Group 32" title="Paper Picture Frame">
            <a:extLst>
              <a:ext uri="{FF2B5EF4-FFF2-40B4-BE49-F238E27FC236}">
                <a16:creationId xmlns:a16="http://schemas.microsoft.com/office/drawing/2014/main" id="{8E420E19-DB68-48C3-A1A6-532E242347B9}"/>
              </a:ext>
            </a:extLst>
          </p:cNvPr>
          <p:cNvGrpSpPr/>
          <p:nvPr userDrawn="1"/>
        </p:nvGrpSpPr>
        <p:grpSpPr>
          <a:xfrm rot="182524">
            <a:off x="8625708" y="3010143"/>
            <a:ext cx="2699564" cy="3418505"/>
            <a:chOff x="8372395" y="-1103087"/>
            <a:chExt cx="2969520" cy="3760355"/>
          </a:xfrm>
        </p:grpSpPr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4995FC4C-C131-4103-8A8B-43882EF084F5}"/>
                </a:ext>
              </a:extLst>
            </p:cNvPr>
            <p:cNvSpPr/>
            <p:nvPr userDrawn="1"/>
          </p:nvSpPr>
          <p:spPr>
            <a:xfrm rot="16200000" flipH="1">
              <a:off x="8437722" y="-150836"/>
              <a:ext cx="2742777" cy="287343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196844A-D143-4ECC-8931-C09D2B29B259}"/>
                </a:ext>
              </a:extLst>
            </p:cNvPr>
            <p:cNvSpPr/>
            <p:nvPr userDrawn="1"/>
          </p:nvSpPr>
          <p:spPr>
            <a:xfrm>
              <a:off x="8599138" y="-1103087"/>
              <a:ext cx="2742777" cy="3330757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BC2FA13-02E5-4A0C-BA55-439D723E00C8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 rot="182524">
            <a:off x="9041958" y="3196542"/>
            <a:ext cx="2118605" cy="223011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>
            <a:noAutofit/>
          </a:bodyPr>
          <a:lstStyle>
            <a:lvl1pPr marL="0" indent="0" algn="ctr">
              <a:buNone/>
              <a:defRPr lang="en-Z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3525" lvl="0" indent="-263525" algn="ctr"/>
            <a:r>
              <a:rPr lang="en-US" noProof="0" dirty="0"/>
              <a:t>Insert Photo or Drag &amp; Drop your Photo</a:t>
            </a:r>
          </a:p>
        </p:txBody>
      </p:sp>
      <p:sp>
        <p:nvSpPr>
          <p:cNvPr id="25" name="Name">
            <a:extLst>
              <a:ext uri="{FF2B5EF4-FFF2-40B4-BE49-F238E27FC236}">
                <a16:creationId xmlns:a16="http://schemas.microsoft.com/office/drawing/2014/main" id="{6B60D353-C91D-47C2-9C4D-140E5522EE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4927" y="5628065"/>
            <a:ext cx="2965461" cy="252000"/>
          </a:xfrm>
        </p:spPr>
        <p:txBody>
          <a:bodyPr anchor="ctr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8" name="Email">
            <a:extLst>
              <a:ext uri="{FF2B5EF4-FFF2-40B4-BE49-F238E27FC236}">
                <a16:creationId xmlns:a16="http://schemas.microsoft.com/office/drawing/2014/main" id="{A6FBF5C8-50EA-413A-BC0B-6411846BA1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4927" y="6033525"/>
            <a:ext cx="2965461" cy="252000"/>
          </a:xfrm>
        </p:spPr>
        <p:txBody>
          <a:bodyPr anchor="ctr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7160798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96387-FC44-4E69-A1C1-1D9F8AE573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9213FC-924F-4744-B444-948AD4CCA8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40F61-F300-498E-BCFB-F5FC84B64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9B30B-137C-4788-ADED-DF457B4D0C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919B0-27E0-4CB4-91A8-F138B0207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728C9-CF42-4C44-AE1D-88D004F7F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C253C-AB72-4AC9-8DE6-3E63F0D890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6234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6F36F-FCF3-4079-9E64-448E8C46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9CA25-DACD-41D9-BB70-A6AC3F6DBD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676EC7-D977-4D8F-9C68-615E6E7CE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998C03-F90A-4760-9955-ADC827122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9B30B-137C-4788-ADED-DF457B4D0C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AA156F-742C-4D3A-B29F-757A657B3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91CEFC-3B72-4E74-84AB-176BE6449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C253C-AB72-4AC9-8DE6-3E63F0D890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3600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6F36F-FCF3-4079-9E64-448E8C46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9CA25-DACD-41D9-BB70-A6AC3F6DBD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676EC7-D977-4D8F-9C68-615E6E7CE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998C03-F90A-4760-9955-ADC827122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9B30B-137C-4788-ADED-DF457B4D0C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AA156F-742C-4D3A-B29F-757A657B3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91CEFC-3B72-4E74-84AB-176BE6449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C253C-AB72-4AC9-8DE6-3E63F0D890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3063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6F36F-FCF3-4079-9E64-448E8C46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9CA25-DACD-41D9-BB70-A6AC3F6DBD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676EC7-D977-4D8F-9C68-615E6E7CE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998C03-F90A-4760-9955-ADC827122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9B30B-137C-4788-ADED-DF457B4D0C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AA156F-742C-4D3A-B29F-757A657B3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91CEFC-3B72-4E74-84AB-176BE6449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C253C-AB72-4AC9-8DE6-3E63F0D890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5441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6F36F-FCF3-4079-9E64-448E8C46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9CA25-DACD-41D9-BB70-A6AC3F6DBD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676EC7-D977-4D8F-9C68-615E6E7CE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998C03-F90A-4760-9955-ADC827122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9B30B-137C-4788-ADED-DF457B4D0C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AA156F-742C-4D3A-B29F-757A657B3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91CEFC-3B72-4E74-84AB-176BE6449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C253C-AB72-4AC9-8DE6-3E63F0D890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3522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6F36F-FCF3-4079-9E64-448E8C46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9CA25-DACD-41D9-BB70-A6AC3F6DBD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676EC7-D977-4D8F-9C68-615E6E7CE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998C03-F90A-4760-9955-ADC827122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9B30B-137C-4788-ADED-DF457B4D0C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AA156F-742C-4D3A-B29F-757A657B3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91CEFC-3B72-4E74-84AB-176BE6449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C253C-AB72-4AC9-8DE6-3E63F0D890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9842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6F36F-FCF3-4079-9E64-448E8C46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9CA25-DACD-41D9-BB70-A6AC3F6DBD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676EC7-D977-4D8F-9C68-615E6E7CE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998C03-F90A-4760-9955-ADC827122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9B30B-137C-4788-ADED-DF457B4D0C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AA156F-742C-4D3A-B29F-757A657B3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91CEFC-3B72-4E74-84AB-176BE6449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C253C-AB72-4AC9-8DE6-3E63F0D890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402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6F36F-FCF3-4079-9E64-448E8C46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9CA25-DACD-41D9-BB70-A6AC3F6DBD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676EC7-D977-4D8F-9C68-615E6E7CE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998C03-F90A-4760-9955-ADC827122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9B30B-137C-4788-ADED-DF457B4D0C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AA156F-742C-4D3A-B29F-757A657B3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91CEFC-3B72-4E74-84AB-176BE6449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C253C-AB72-4AC9-8DE6-3E63F0D890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623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D6555-85BC-41A8-BD93-9901FF1F9B0D}" type="datetime1">
              <a:rPr lang="en-US" smtClean="0"/>
              <a:t>9/14/2020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6F36F-FCF3-4079-9E64-448E8C46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9CA25-DACD-41D9-BB70-A6AC3F6DBD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676EC7-D977-4D8F-9C68-615E6E7CE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998C03-F90A-4760-9955-ADC827122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9B30B-137C-4788-ADED-DF457B4D0C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AA156F-742C-4D3A-B29F-757A657B3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91CEFC-3B72-4E74-84AB-176BE6449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C253C-AB72-4AC9-8DE6-3E63F0D890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8064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6F36F-FCF3-4079-9E64-448E8C46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9CA25-DACD-41D9-BB70-A6AC3F6DBD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676EC7-D977-4D8F-9C68-615E6E7CE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998C03-F90A-4760-9955-ADC827122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9B30B-137C-4788-ADED-DF457B4D0C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AA156F-742C-4D3A-B29F-757A657B3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91CEFC-3B72-4E74-84AB-176BE6449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C253C-AB72-4AC9-8DE6-3E63F0D890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1832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6F36F-FCF3-4079-9E64-448E8C46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9CA25-DACD-41D9-BB70-A6AC3F6DBD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676EC7-D977-4D8F-9C68-615E6E7CE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998C03-F90A-4760-9955-ADC827122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9B30B-137C-4788-ADED-DF457B4D0C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AA156F-742C-4D3A-B29F-757A657B3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91CEFC-3B72-4E74-84AB-176BE6449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C253C-AB72-4AC9-8DE6-3E63F0D890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1289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6F36F-FCF3-4079-9E64-448E8C46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9CA25-DACD-41D9-BB70-A6AC3F6DBD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676EC7-D977-4D8F-9C68-615E6E7CE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998C03-F90A-4760-9955-ADC827122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9B30B-137C-4788-ADED-DF457B4D0C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AA156F-742C-4D3A-B29F-757A657B3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91CEFC-3B72-4E74-84AB-176BE6449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C253C-AB72-4AC9-8DE6-3E63F0D890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2493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6F36F-FCF3-4079-9E64-448E8C46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9CA25-DACD-41D9-BB70-A6AC3F6DBD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676EC7-D977-4D8F-9C68-615E6E7CE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998C03-F90A-4760-9955-ADC827122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9B30B-137C-4788-ADED-DF457B4D0C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AA156F-742C-4D3A-B29F-757A657B3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91CEFC-3B72-4E74-84AB-176BE6449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C253C-AB72-4AC9-8DE6-3E63F0D890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2403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6F36F-FCF3-4079-9E64-448E8C46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9CA25-DACD-41D9-BB70-A6AC3F6DBD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676EC7-D977-4D8F-9C68-615E6E7CE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998C03-F90A-4760-9955-ADC827122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9B30B-137C-4788-ADED-DF457B4D0C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AA156F-742C-4D3A-B29F-757A657B3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91CEFC-3B72-4E74-84AB-176BE6449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C253C-AB72-4AC9-8DE6-3E63F0D890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6243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A176E-7246-43A0-91E8-52D9E9391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C4D9D-B4D6-4B6E-9BC1-9E4949AE8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AE594-D74E-4638-A1A8-AC59BEFF2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9B30B-137C-4788-ADED-DF457B4D0C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8EEF9-413B-41D2-BA75-8D67EC71D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1DDA5C-FA14-4926-8AFC-A2FE15EB2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C253C-AB72-4AC9-8DE6-3E63F0D890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3404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85923" y="-32435"/>
            <a:ext cx="3020153" cy="923330"/>
          </a:xfrm>
        </p:spPr>
        <p:txBody>
          <a:bodyPr lIns="0" tIns="0" rIns="0" bIns="0"/>
          <a:lstStyle>
            <a:lvl1pPr>
              <a:defRPr sz="6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87855" y="2060483"/>
            <a:ext cx="8870527" cy="507831"/>
          </a:xfrm>
        </p:spPr>
        <p:txBody>
          <a:bodyPr lIns="0" tIns="0" rIns="0" bIns="0"/>
          <a:lstStyle>
            <a:lvl1pPr>
              <a:defRPr sz="3300" b="0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63520" y="4251960"/>
            <a:ext cx="2600960" cy="184666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06400" y="4251960"/>
            <a:ext cx="1869440" cy="184666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9/14/2020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852161" y="4251960"/>
            <a:ext cx="1869440" cy="184666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941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85923" y="-32435"/>
            <a:ext cx="3020153" cy="923330"/>
          </a:xfrm>
        </p:spPr>
        <p:txBody>
          <a:bodyPr lIns="0" tIns="0" rIns="0" bIns="0"/>
          <a:lstStyle>
            <a:lvl1pPr>
              <a:defRPr sz="6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2763520" y="4251960"/>
            <a:ext cx="2600960" cy="184666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06400" y="4251960"/>
            <a:ext cx="1869440" cy="184666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9/14/2020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5852161" y="4251960"/>
            <a:ext cx="1869440" cy="184666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50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2763520" y="4251960"/>
            <a:ext cx="2600960" cy="184666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06400" y="4251960"/>
            <a:ext cx="1869440" cy="184666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9/14/2020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5852161" y="4251960"/>
            <a:ext cx="1869440" cy="184666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132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DCDFB-7897-4ACE-98F9-A70C0E8E6D16}" type="datetime1">
              <a:rPr lang="en-US" smtClean="0"/>
              <a:t>9/14/2020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698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604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E074E-9B5D-4914-90AC-098A745E0446}" type="datetime1">
              <a:rPr lang="en-US" smtClean="0"/>
              <a:t>9/14/2020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F0FCF-AC51-4253-B996-12CDF0D844C0}" type="datetime1">
              <a:rPr lang="en-US" smtClean="0"/>
              <a:t>9/14/2020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F1BE3-A97A-4459-B66B-E8114A36BC07}" type="datetime1">
              <a:rPr lang="en-US" smtClean="0"/>
              <a:t>9/14/2020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C2C8D-5EF9-4701-83D2-60E64A4D785C}" type="datetime1">
              <a:rPr lang="en-US" smtClean="0"/>
              <a:t>9/14/2020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4169-9F2F-4362-9191-34749FF2301A}" type="datetime1">
              <a:rPr lang="en-US" smtClean="0"/>
              <a:t>9/14/2020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3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3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3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3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3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3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3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40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91D1B-9451-4FCD-B9A9-935B747A1335}" type="datetime1">
              <a:rPr lang="en-US" smtClean="0"/>
              <a:t>9/14/2020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  <p:sldLayoutId id="2147483669" r:id="rId17"/>
    <p:sldLayoutId id="2147483670" r:id="rId18"/>
    <p:sldLayoutId id="2147483671" r:id="rId19"/>
    <p:sldLayoutId id="2147483672" r:id="rId20"/>
    <p:sldLayoutId id="2147483673" r:id="rId2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068A8-C1FC-4A48-8941-559CFF4B5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50D56F-FEE9-494E-A31B-C3BB248CF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78187-90E1-4A0E-A93D-87A4BE5E6A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9B30B-137C-4788-ADED-DF457B4D0CFB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9E397-A47F-42D7-BAD1-CAA4BD27B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6C2F6-ACB3-4085-AAD6-FB2868FE8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C253C-AB72-4AC9-8DE6-3E63F0D89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34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068A8-C1FC-4A48-8941-559CFF4B5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50D56F-FEE9-494E-A31B-C3BB248CF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78187-90E1-4A0E-A93D-87A4BE5E6A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9B30B-137C-4788-ADED-DF457B4D0CFB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9E397-A47F-42D7-BAD1-CAA4BD27B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6C2F6-ACB3-4085-AAD6-FB2868FE8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C253C-AB72-4AC9-8DE6-3E63F0D89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3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068A8-C1FC-4A48-8941-559CFF4B5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50D56F-FEE9-494E-A31B-C3BB248CF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78187-90E1-4A0E-A93D-87A4BE5E6A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9B30B-137C-4788-ADED-DF457B4D0CFB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9E397-A47F-42D7-BAD1-CAA4BD27B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6C2F6-ACB3-4085-AAD6-FB2868FE8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C253C-AB72-4AC9-8DE6-3E63F0D89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08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068A8-C1FC-4A48-8941-559CFF4B5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50D56F-FEE9-494E-A31B-C3BB248CF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78187-90E1-4A0E-A93D-87A4BE5E6A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9B30B-137C-4788-ADED-DF457B4D0CFB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9E397-A47F-42D7-BAD1-CAA4BD27B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6C2F6-ACB3-4085-AAD6-FB2868FE8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C253C-AB72-4AC9-8DE6-3E63F0D89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16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068A8-C1FC-4A48-8941-559CFF4B5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50D56F-FEE9-494E-A31B-C3BB248CF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78187-90E1-4A0E-A93D-87A4BE5E6A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9B30B-137C-4788-ADED-DF457B4D0CFB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9E397-A47F-42D7-BAD1-CAA4BD27B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6C2F6-ACB3-4085-AAD6-FB2868FE8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C253C-AB72-4AC9-8DE6-3E63F0D89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06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068A8-C1FC-4A48-8941-559CFF4B5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50D56F-FEE9-494E-A31B-C3BB248CF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78187-90E1-4A0E-A93D-87A4BE5E6A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9B30B-137C-4788-ADED-DF457B4D0CFB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9E397-A47F-42D7-BAD1-CAA4BD27B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6C2F6-ACB3-4085-AAD6-FB2868FE8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C253C-AB72-4AC9-8DE6-3E63F0D89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46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068A8-C1FC-4A48-8941-559CFF4B5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50D56F-FEE9-494E-A31B-C3BB248CF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78187-90E1-4A0E-A93D-87A4BE5E6A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9B30B-137C-4788-ADED-DF457B4D0CFB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9E397-A47F-42D7-BAD1-CAA4BD27B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6C2F6-ACB3-4085-AAD6-FB2868FE8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C253C-AB72-4AC9-8DE6-3E63F0D89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99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85923" y="-32435"/>
            <a:ext cx="3020153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87855" y="2060483"/>
            <a:ext cx="8870527" cy="7617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0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6692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185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564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068A8-C1FC-4A48-8941-559CFF4B5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50D56F-FEE9-494E-A31B-C3BB248CF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78187-90E1-4A0E-A93D-87A4BE5E6A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9B30B-137C-4788-ADED-DF457B4D0CFB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9E397-A47F-42D7-BAD1-CAA4BD27B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6C2F6-ACB3-4085-AAD6-FB2868FE8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C253C-AB72-4AC9-8DE6-3E63F0D89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50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068A8-C1FC-4A48-8941-559CFF4B5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50D56F-FEE9-494E-A31B-C3BB248CF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78187-90E1-4A0E-A93D-87A4BE5E6A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9B30B-137C-4788-ADED-DF457B4D0CFB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9E397-A47F-42D7-BAD1-CAA4BD27B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6C2F6-ACB3-4085-AAD6-FB2868FE8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C253C-AB72-4AC9-8DE6-3E63F0D89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75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068A8-C1FC-4A48-8941-559CFF4B5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50D56F-FEE9-494E-A31B-C3BB248CF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78187-90E1-4A0E-A93D-87A4BE5E6A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9B30B-137C-4788-ADED-DF457B4D0CFB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9E397-A47F-42D7-BAD1-CAA4BD27B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6C2F6-ACB3-4085-AAD6-FB2868FE8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C253C-AB72-4AC9-8DE6-3E63F0D89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8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068A8-C1FC-4A48-8941-559CFF4B5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50D56F-FEE9-494E-A31B-C3BB248CF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78187-90E1-4A0E-A93D-87A4BE5E6A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9B30B-137C-4788-ADED-DF457B4D0CFB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9E397-A47F-42D7-BAD1-CAA4BD27B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6C2F6-ACB3-4085-AAD6-FB2868FE8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C253C-AB72-4AC9-8DE6-3E63F0D89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1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068A8-C1FC-4A48-8941-559CFF4B5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50D56F-FEE9-494E-A31B-C3BB248CF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78187-90E1-4A0E-A93D-87A4BE5E6A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9B30B-137C-4788-ADED-DF457B4D0CFB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9E397-A47F-42D7-BAD1-CAA4BD27B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6C2F6-ACB3-4085-AAD6-FB2868FE8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C253C-AB72-4AC9-8DE6-3E63F0D89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83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068A8-C1FC-4A48-8941-559CFF4B5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50D56F-FEE9-494E-A31B-C3BB248CF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78187-90E1-4A0E-A93D-87A4BE5E6A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9B30B-137C-4788-ADED-DF457B4D0CFB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9E397-A47F-42D7-BAD1-CAA4BD27B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6C2F6-ACB3-4085-AAD6-FB2868FE8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C253C-AB72-4AC9-8DE6-3E63F0D89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344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068A8-C1FC-4A48-8941-559CFF4B5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50D56F-FEE9-494E-A31B-C3BB248CF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78187-90E1-4A0E-A93D-87A4BE5E6A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9B30B-137C-4788-ADED-DF457B4D0CFB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9E397-A47F-42D7-BAD1-CAA4BD27B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6C2F6-ACB3-4085-AAD6-FB2868FE8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C253C-AB72-4AC9-8DE6-3E63F0D89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87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068A8-C1FC-4A48-8941-559CFF4B5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50D56F-FEE9-494E-A31B-C3BB248CF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78187-90E1-4A0E-A93D-87A4BE5E6A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9B30B-137C-4788-ADED-DF457B4D0CFB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9E397-A47F-42D7-BAD1-CAA4BD27B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6C2F6-ACB3-4085-AAD6-FB2868FE8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C253C-AB72-4AC9-8DE6-3E63F0D89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375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0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png"/><Relationship Id="rId5" Type="http://schemas.openxmlformats.org/officeDocument/2006/relationships/image" Target="../media/image22.jpeg"/><Relationship Id="rId10" Type="http://schemas.openxmlformats.org/officeDocument/2006/relationships/image" Target="../media/image25.jfif"/><Relationship Id="rId4" Type="http://schemas.openxmlformats.org/officeDocument/2006/relationships/image" Target="../media/image21.jpeg"/><Relationship Id="rId9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georgiainfo.galileo.usg.edu/topics/counties/hart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loor_plan" TargetMode="External"/><Relationship Id="rId3" Type="http://schemas.openxmlformats.org/officeDocument/2006/relationships/image" Target="../media/image29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jpg"/><Relationship Id="rId5" Type="http://schemas.microsoft.com/office/2007/relationships/hdphoto" Target="../media/hdphoto1.wdp"/><Relationship Id="rId10" Type="http://schemas.openxmlformats.org/officeDocument/2006/relationships/hyperlink" Target="https://commons.wikimedia.org/wiki/File:Sailors_lift_a_structural_wall_during_a_Habitat_for_Humanity_build_for_Houston_Navy_Week._(30411106696).jpg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3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40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6911" y="103091"/>
            <a:ext cx="5097463" cy="3840756"/>
          </a:xfrm>
        </p:spPr>
      </p:pic>
      <p:pic>
        <p:nvPicPr>
          <p:cNvPr id="6" name="Picture 5" descr="Image result for gich team logo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1798" y="5080883"/>
            <a:ext cx="3808675" cy="17771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439186" y="3943847"/>
            <a:ext cx="9080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Adel GICH Team Freshman Report-Back</a:t>
            </a:r>
            <a:endParaRPr lang="en-US" sz="3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39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5137312" cy="1320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5814645" cy="34934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646" y="3493476"/>
            <a:ext cx="6377354" cy="33645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40062" y="1422400"/>
            <a:ext cx="2594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Dilapidated Homes    on 1</a:t>
            </a:r>
            <a:r>
              <a:rPr lang="en-US" baseline="30000" dirty="0" smtClean="0"/>
              <a:t>st</a:t>
            </a:r>
            <a:r>
              <a:rPr lang="en-US" dirty="0" smtClean="0"/>
              <a:t> Street torn down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4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7227" y="3290276"/>
            <a:ext cx="2662187" cy="3329353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738" y="3227754"/>
            <a:ext cx="6127261" cy="363024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64738" cy="32277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05601" y="1438031"/>
            <a:ext cx="3079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Dilapidated Home on Debbie Drive Refurbished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97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6166338" cy="3720123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flipV="1">
            <a:off x="4228124" y="692200"/>
            <a:ext cx="1469291" cy="212835"/>
          </a:xfrm>
        </p:spPr>
        <p:txBody>
          <a:bodyPr>
            <a:noAutofit/>
          </a:bodyPr>
          <a:lstStyle/>
          <a:p>
            <a:endParaRPr lang="en-US" sz="2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6338" y="3720124"/>
            <a:ext cx="6025662" cy="31378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65108" y="1524000"/>
            <a:ext cx="2993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Dilapidated/Burnt Mobile Homes on W. 9</a:t>
            </a:r>
            <a:r>
              <a:rPr lang="en-US" baseline="30000" dirty="0" smtClean="0"/>
              <a:t>th</a:t>
            </a:r>
            <a:r>
              <a:rPr lang="en-US" dirty="0" smtClean="0"/>
              <a:t> Street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70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Target Area #1/CHIP Area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Total Homes in Area-  140          (12 Block Area)</a:t>
            </a:r>
          </a:p>
          <a:p>
            <a:r>
              <a:rPr lang="en-US" dirty="0" smtClean="0"/>
              <a:t>Single Family/MH Dilapidated-   41     (29%)</a:t>
            </a:r>
          </a:p>
          <a:p>
            <a:r>
              <a:rPr lang="en-US" dirty="0" smtClean="0"/>
              <a:t>Single Family/MH Deteriorated-  49     (35%)</a:t>
            </a:r>
          </a:p>
          <a:p>
            <a:endParaRPr lang="en-US" dirty="0"/>
          </a:p>
          <a:p>
            <a:r>
              <a:rPr lang="en-US" dirty="0" smtClean="0"/>
              <a:t>Boundaries:</a:t>
            </a:r>
          </a:p>
          <a:p>
            <a:r>
              <a:rPr lang="en-US" dirty="0" smtClean="0"/>
              <a:t>North- W. Meeting Street</a:t>
            </a:r>
          </a:p>
          <a:p>
            <a:r>
              <a:rPr lang="en-US" dirty="0" smtClean="0"/>
              <a:t>South- W. Third Street</a:t>
            </a:r>
          </a:p>
          <a:p>
            <a:r>
              <a:rPr lang="en-US" dirty="0" smtClean="0"/>
              <a:t>East- N. Popular Street</a:t>
            </a:r>
          </a:p>
          <a:p>
            <a:r>
              <a:rPr lang="en-US" dirty="0" smtClean="0"/>
              <a:t>West- N. Elm Street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743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941489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098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Target Area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Total Homes in Area-  120        (15 Block Area)</a:t>
            </a:r>
          </a:p>
          <a:p>
            <a:r>
              <a:rPr lang="en-US" dirty="0" smtClean="0"/>
              <a:t>Single Family/MH Dilapidated-  35      (29%)</a:t>
            </a:r>
          </a:p>
          <a:p>
            <a:r>
              <a:rPr lang="en-US" dirty="0" smtClean="0"/>
              <a:t>Single Family/MH Deteriorated- 43      (36%)</a:t>
            </a:r>
          </a:p>
          <a:p>
            <a:endParaRPr lang="en-US" dirty="0"/>
          </a:p>
          <a:p>
            <a:r>
              <a:rPr lang="en-US" dirty="0" smtClean="0"/>
              <a:t>Boundaries:</a:t>
            </a:r>
          </a:p>
          <a:p>
            <a:r>
              <a:rPr lang="en-US" dirty="0" smtClean="0"/>
              <a:t>North- W. Fifth Street</a:t>
            </a:r>
          </a:p>
          <a:p>
            <a:r>
              <a:rPr lang="en-US" dirty="0" smtClean="0"/>
              <a:t>South- W. Eighth Street</a:t>
            </a:r>
          </a:p>
          <a:p>
            <a:r>
              <a:rPr lang="en-US" dirty="0" smtClean="0"/>
              <a:t>East- S. Elm Street</a:t>
            </a:r>
          </a:p>
          <a:p>
            <a:r>
              <a:rPr lang="en-US" dirty="0" smtClean="0"/>
              <a:t>West- Railroad Tracks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128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689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Target Area #3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Total Homes in Area- 130           (12 Block Area)</a:t>
            </a:r>
          </a:p>
          <a:p>
            <a:r>
              <a:rPr lang="en-US" dirty="0" smtClean="0"/>
              <a:t>Single Family/MH Dilapidated-   45  (35%)</a:t>
            </a:r>
          </a:p>
          <a:p>
            <a:r>
              <a:rPr lang="en-US" dirty="0" smtClean="0"/>
              <a:t>Single Family/MH Deteriorated- 46   (35%)</a:t>
            </a:r>
          </a:p>
          <a:p>
            <a:endParaRPr lang="en-US" dirty="0"/>
          </a:p>
          <a:p>
            <a:r>
              <a:rPr lang="en-US" dirty="0" smtClean="0"/>
              <a:t>Boundaries:</a:t>
            </a:r>
          </a:p>
          <a:p>
            <a:r>
              <a:rPr lang="en-US" dirty="0" smtClean="0"/>
              <a:t>North- W. Fifth Street</a:t>
            </a:r>
          </a:p>
          <a:p>
            <a:r>
              <a:rPr lang="en-US" dirty="0" smtClean="0"/>
              <a:t>South- Railroad tracks</a:t>
            </a:r>
          </a:p>
          <a:p>
            <a:r>
              <a:rPr lang="en-US" dirty="0" smtClean="0"/>
              <a:t>East- Railroad tracks</a:t>
            </a:r>
          </a:p>
          <a:p>
            <a:r>
              <a:rPr lang="en-US" dirty="0" smtClean="0"/>
              <a:t>West- Martin Luther King Jr. Drive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839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91763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034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Total of all three Target Areas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The 3 Target Areas consists of 39 Square Blocks</a:t>
            </a:r>
          </a:p>
          <a:p>
            <a:r>
              <a:rPr lang="en-US" sz="2000" dirty="0" smtClean="0"/>
              <a:t>Total Housing Units- 390</a:t>
            </a:r>
          </a:p>
          <a:p>
            <a:r>
              <a:rPr lang="en-US" sz="2000" dirty="0" smtClean="0"/>
              <a:t>Single family/MH Good Condition- 131    (34%)</a:t>
            </a:r>
          </a:p>
          <a:p>
            <a:r>
              <a:rPr lang="en-US" sz="2000" dirty="0" smtClean="0"/>
              <a:t>Single Family/MH Dilapidated-       121    (31%)</a:t>
            </a:r>
          </a:p>
          <a:p>
            <a:r>
              <a:rPr lang="en-US" sz="2000" dirty="0" smtClean="0"/>
              <a:t>Single Family/MH Deteriorated-     138    (35%)</a:t>
            </a:r>
          </a:p>
          <a:p>
            <a:endParaRPr lang="en-US" sz="2000" dirty="0"/>
          </a:p>
          <a:p>
            <a:r>
              <a:rPr lang="en-US" sz="2000" dirty="0" smtClean="0"/>
              <a:t>Total Housing stock in Adel-             2,353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948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chemeClr val="accent2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Adel GICH Team Mission Statement</a:t>
            </a:r>
            <a:r>
              <a:rPr lang="en-US" dirty="0">
                <a:solidFill>
                  <a:schemeClr val="accent2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700" dirty="0">
                <a:solidFill>
                  <a:schemeClr val="tx1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develop and implement creative community-based strategies to enhance economic opportunity, build strong neighborhoods, and ensure a framework for quality growth and development.</a:t>
            </a:r>
            <a:r>
              <a:rPr lang="en-US" sz="2700" b="1" u="sng" dirty="0">
                <a:solidFill>
                  <a:schemeClr val="tx1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u="sng" dirty="0">
                <a:solidFill>
                  <a:schemeClr val="accent2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b="1" u="sng" dirty="0">
                <a:solidFill>
                  <a:schemeClr val="accent2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u="sng" dirty="0">
                <a:solidFill>
                  <a:schemeClr val="accent2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b="1" u="sng" dirty="0">
                <a:solidFill>
                  <a:schemeClr val="accent2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chemeClr val="accent2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Adel GICH Team Vision Statement: </a:t>
            </a:r>
            <a: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700" dirty="0">
                <a:solidFill>
                  <a:schemeClr val="tx1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foster a vibrant, prosperous and growing City through community development.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18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</a:t>
            </a:r>
            <a:r>
              <a:rPr lang="en-US" b="1" dirty="0" smtClean="0"/>
              <a:t>Challenges for our GICH Team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10748" y="1407382"/>
            <a:ext cx="7085565" cy="54506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1. Heir Property- Unable to submit a CDBG-Housing in 2020 due to Heir Property  problems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2. 67.5% of homes in Adel were built before 1979   (Lead Paint)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3. Code Enforcement was never considered a priority by city or the citizens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Code enforcement was complaint driven prior to full-time City Marshal position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Now City Marshal patrols the city being pro-active and people are noticing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4. Covid-19/Close Down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248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dirty="0" smtClean="0"/>
              <a:t>     </a:t>
            </a:r>
            <a:r>
              <a:rPr lang="en-US" sz="8000" b="1" dirty="0" smtClean="0"/>
              <a:t>QUESTIONS?</a:t>
            </a:r>
            <a:br>
              <a:rPr lang="en-US" sz="8000" b="1" dirty="0" smtClean="0"/>
            </a:br>
            <a:r>
              <a:rPr lang="en-US" sz="8000" b="1" dirty="0"/>
              <a:t/>
            </a:r>
            <a:br>
              <a:rPr lang="en-US" sz="8000" b="1" dirty="0"/>
            </a:br>
            <a:r>
              <a:rPr lang="en-US" sz="8000" b="1" dirty="0" smtClean="0"/>
              <a:t> </a:t>
            </a:r>
            <a:r>
              <a:rPr lang="en-US" sz="4400" b="1" dirty="0" smtClean="0">
                <a:solidFill>
                  <a:schemeClr val="tx1"/>
                </a:solidFill>
              </a:rPr>
              <a:t>Adel GICH Team- 229-237-8983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118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64D1BF-A06E-4FF1-A6F2-DDA5CFC837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Hartwell </a:t>
            </a:r>
            <a:br>
              <a:rPr lang="en-US" dirty="0"/>
            </a:br>
            <a:r>
              <a:rPr lang="en-US" dirty="0"/>
              <a:t>GICH Team</a:t>
            </a:r>
          </a:p>
        </p:txBody>
      </p:sp>
      <p:pic>
        <p:nvPicPr>
          <p:cNvPr id="49" name="Picture Placeholder 48" descr="Two people at a table, one playing on a computer">
            <a:extLst>
              <a:ext uri="{FF2B5EF4-FFF2-40B4-BE49-F238E27FC236}">
                <a16:creationId xmlns:a16="http://schemas.microsoft.com/office/drawing/2014/main" id="{9C5BB672-00D3-4055-9610-28E17F7DE64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" r="152"/>
          <a:stretch/>
        </p:blipFill>
        <p:spPr/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4236A4D9-DCA0-4D15-8774-34A9499775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2020 Housing in COVID time-Patience and progress</a:t>
            </a:r>
            <a:endParaRPr lang="en-US" noProof="1"/>
          </a:p>
        </p:txBody>
      </p:sp>
      <p:pic>
        <p:nvPicPr>
          <p:cNvPr id="25" name="Picture Placeholder 24" descr="woman posing with hands on her head">
            <a:extLst>
              <a:ext uri="{FF2B5EF4-FFF2-40B4-BE49-F238E27FC236}">
                <a16:creationId xmlns:a16="http://schemas.microsoft.com/office/drawing/2014/main" id="{2F9D0333-4628-40A7-9000-00224ED81D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" r="2"/>
          <a:stretch/>
        </p:blipFill>
        <p:spPr/>
      </p:pic>
      <p:pic>
        <p:nvPicPr>
          <p:cNvPr id="37" name="Picture Placeholder 36" descr="man posing in front of mountains&#10;">
            <a:extLst>
              <a:ext uri="{FF2B5EF4-FFF2-40B4-BE49-F238E27FC236}">
                <a16:creationId xmlns:a16="http://schemas.microsoft.com/office/drawing/2014/main" id="{57C22A51-0881-468C-A7D5-C4CC0640B26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" r="36"/>
          <a:stretch/>
        </p:blipFill>
        <p:spPr/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6B1D40C-7E92-4FF3-A3DE-A858E37F3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8294018" y="401177"/>
            <a:ext cx="2847409" cy="3554872"/>
            <a:chOff x="12781483" y="-1318991"/>
            <a:chExt cx="3132150" cy="3910359"/>
          </a:xfrm>
        </p:grpSpPr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E3463503-E42B-437B-A892-C13AB4A175E5}"/>
                </a:ext>
              </a:extLst>
            </p:cNvPr>
            <p:cNvSpPr/>
            <p:nvPr userDrawn="1"/>
          </p:nvSpPr>
          <p:spPr>
            <a:xfrm rot="5400000">
              <a:off x="12941422" y="-380844"/>
              <a:ext cx="2903066" cy="3041357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: Rounded Corners 19" descr="Photo frame">
              <a:extLst>
                <a:ext uri="{FF2B5EF4-FFF2-40B4-BE49-F238E27FC236}">
                  <a16:creationId xmlns:a16="http://schemas.microsoft.com/office/drawing/2014/main" id="{0EF8A4BF-A43E-4569-9286-DE035DF7EE4B}"/>
                </a:ext>
              </a:extLst>
            </p:cNvPr>
            <p:cNvSpPr/>
            <p:nvPr userDrawn="1"/>
          </p:nvSpPr>
          <p:spPr>
            <a:xfrm>
              <a:off x="12781483" y="-1318991"/>
              <a:ext cx="2903066" cy="3525408"/>
            </a:xfrm>
            <a:prstGeom prst="roundRect">
              <a:avLst>
                <a:gd name="adj" fmla="val 454"/>
              </a:avLst>
            </a:prstGeom>
            <a:blipFill dpi="0"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BB77C0C-1042-44F9-A00C-9DEE176AE4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rot="21295767">
            <a:off x="5213054" y="1125704"/>
            <a:ext cx="3474160" cy="4337342"/>
            <a:chOff x="4636201" y="-1745975"/>
            <a:chExt cx="3474160" cy="4337342"/>
          </a:xfrm>
        </p:grpSpPr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269610D6-7006-4BA5-A69B-3C7A4ED489FF}"/>
                </a:ext>
              </a:extLst>
            </p:cNvPr>
            <p:cNvSpPr/>
            <p:nvPr userDrawn="1"/>
          </p:nvSpPr>
          <p:spPr>
            <a:xfrm rot="5400000">
              <a:off x="4813604" y="-705389"/>
              <a:ext cx="3220061" cy="337345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: Rounded Corners 16" descr="Photo frame">
              <a:extLst>
                <a:ext uri="{FF2B5EF4-FFF2-40B4-BE49-F238E27FC236}">
                  <a16:creationId xmlns:a16="http://schemas.microsoft.com/office/drawing/2014/main" id="{796A7B23-46FE-43D7-A493-FB56337C450D}"/>
                </a:ext>
              </a:extLst>
            </p:cNvPr>
            <p:cNvSpPr/>
            <p:nvPr userDrawn="1"/>
          </p:nvSpPr>
          <p:spPr>
            <a:xfrm>
              <a:off x="4636201" y="-1745975"/>
              <a:ext cx="3220061" cy="3910358"/>
            </a:xfrm>
            <a:prstGeom prst="roundRect">
              <a:avLst>
                <a:gd name="adj" fmla="val 454"/>
              </a:avLst>
            </a:prstGeom>
            <a:blipFill dpi="0"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0AD151C-9F8B-457A-B87A-CA2E5927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rot="182524">
            <a:off x="8526799" y="3007517"/>
            <a:ext cx="2794721" cy="3562386"/>
            <a:chOff x="8267722" y="-1103087"/>
            <a:chExt cx="3074193" cy="3918624"/>
          </a:xfrm>
        </p:grpSpPr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E507910B-BCDF-4B2E-B3A2-47A0AAB13151}"/>
                </a:ext>
              </a:extLst>
            </p:cNvPr>
            <p:cNvSpPr/>
            <p:nvPr userDrawn="1"/>
          </p:nvSpPr>
          <p:spPr>
            <a:xfrm rot="16200000" flipH="1">
              <a:off x="8437722" y="-150836"/>
              <a:ext cx="2742777" cy="287343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: Rounded Corners 22" descr="Photo frame">
              <a:extLst>
                <a:ext uri="{FF2B5EF4-FFF2-40B4-BE49-F238E27FC236}">
                  <a16:creationId xmlns:a16="http://schemas.microsoft.com/office/drawing/2014/main" id="{E991952B-2BE5-44A2-84BD-A9364DF019BB}"/>
                </a:ext>
              </a:extLst>
            </p:cNvPr>
            <p:cNvSpPr/>
            <p:nvPr userDrawn="1"/>
          </p:nvSpPr>
          <p:spPr>
            <a:xfrm>
              <a:off x="8267722" y="-1103087"/>
              <a:ext cx="3074193" cy="3918624"/>
            </a:xfrm>
            <a:prstGeom prst="roundRect">
              <a:avLst>
                <a:gd name="adj" fmla="val 454"/>
              </a:avLst>
            </a:prstGeom>
            <a:blipFill dpi="0"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B893E7-2D9C-445D-8C3C-B056DC61CD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4073757" y="5313321"/>
            <a:ext cx="0" cy="896157"/>
          </a:xfrm>
          <a:prstGeom prst="line">
            <a:avLst/>
          </a:prstGeom>
          <a:ln w="3810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A1C6D3B0-8BB1-4274-B672-04023B8D474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/>
          <a:srcRect t="14694" b="14694"/>
          <a:stretch>
            <a:fillRect/>
          </a:stretch>
        </p:blipFill>
        <p:spPr/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6CD666-0A4D-42E2-849B-4C5E6E39444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7437">
            <a:off x="5198649" y="1369725"/>
            <a:ext cx="3241001" cy="373113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80DF87D-BBC0-42F5-A251-AB1A9097D0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34032">
            <a:off x="8566845" y="2797164"/>
            <a:ext cx="2740357" cy="384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62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E3F8F18-957A-43DB-85F4-6EFECDE27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3718560" y="307571"/>
            <a:ext cx="4754880" cy="578565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25B0F1F-396E-408E-9562-3FCE29BC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3178561" cy="5470430"/>
          </a:xfrm>
        </p:spPr>
        <p:txBody>
          <a:bodyPr/>
          <a:lstStyle/>
          <a:p>
            <a:r>
              <a:rPr lang="en-US" dirty="0"/>
              <a:t>Timeline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1400" dirty="0"/>
              <a:t> - June 2017 – Housing task force formed through Archway</a:t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- June 2018 – City postpones application to GICH</a:t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- June 2019 – City approves application to GICH, fundraising begins, team recruitment begins</a:t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 - October 2019 – Accepted into GICH</a:t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 - January 2020 – First team meeting</a:t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 - February 2020 – First Retreat</a:t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 - March 2020 – COVID…..</a:t>
            </a:r>
          </a:p>
        </p:txBody>
      </p:sp>
    </p:spTree>
    <p:extLst>
      <p:ext uri="{BB962C8B-B14F-4D97-AF65-F5344CB8AC3E}">
        <p14:creationId xmlns:p14="http://schemas.microsoft.com/office/powerpoint/2010/main" val="2801803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fireworks over the city skyline" title="fireworks over the city skyline">
            <a:extLst>
              <a:ext uri="{FF2B5EF4-FFF2-40B4-BE49-F238E27FC236}">
                <a16:creationId xmlns:a16="http://schemas.microsoft.com/office/drawing/2014/main" id="{7AA56293-C06A-4110-BC45-A405169ACC3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3946F59-68F3-43E2-90E9-788F66223D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F0363B-FB5E-4712-AF18-3519FD180D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noProof="1"/>
              <a:t>reel in a developer!</a:t>
            </a:r>
          </a:p>
        </p:txBody>
      </p:sp>
      <p:sp>
        <p:nvSpPr>
          <p:cNvPr id="19" name="Title 18" hidden="1">
            <a:extLst>
              <a:ext uri="{FF2B5EF4-FFF2-40B4-BE49-F238E27FC236}">
                <a16:creationId xmlns:a16="http://schemas.microsoft.com/office/drawing/2014/main" id="{215B47F4-21D5-40B5-8422-2AAB1CFA6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image</a:t>
            </a:r>
          </a:p>
        </p:txBody>
      </p:sp>
    </p:spTree>
    <p:extLst>
      <p:ext uri="{BB962C8B-B14F-4D97-AF65-F5344CB8AC3E}">
        <p14:creationId xmlns:p14="http://schemas.microsoft.com/office/powerpoint/2010/main" val="1722489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2D9D03-4F90-48A7-907F-9E5ADA6729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B68276-DC42-472A-81D0-23B79DF8A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3028700" cy="2098426"/>
          </a:xfrm>
        </p:spPr>
        <p:txBody>
          <a:bodyPr/>
          <a:lstStyle/>
          <a:p>
            <a:r>
              <a:rPr lang="en-US" sz="1800" dirty="0"/>
              <a:t>From the 1</a:t>
            </a:r>
            <a:r>
              <a:rPr lang="en-US" sz="1800" baseline="30000" dirty="0"/>
              <a:t>st</a:t>
            </a:r>
            <a:r>
              <a:rPr lang="en-US" sz="1800" dirty="0"/>
              <a:t> retreat:</a:t>
            </a:r>
            <a:br>
              <a:rPr lang="en-US" sz="1800" dirty="0"/>
            </a:br>
            <a:r>
              <a:rPr lang="en-US" sz="1800" dirty="0"/>
              <a:t>The Vantage Group from Alabama comes to visit, selects a site, executes a contract, we assist with application to DCA…..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2D293A-6BEA-4A07-A59D-867F770BF66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And now we wait for DCA’s announcement in December……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CCC125-67B9-43CD-AF88-2D9C12335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228" y="1733551"/>
            <a:ext cx="4118209" cy="130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892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052000" cy="5403600"/>
          </a:xfrm>
        </p:spPr>
        <p:txBody>
          <a:bodyPr/>
          <a:lstStyle/>
          <a:p>
            <a:r>
              <a:rPr lang="en-US" dirty="0"/>
              <a:t>From the first retreat…..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1. We develop our plan of action – 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F2E65ED-B5AA-4F50-9594-D235C625AC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802814"/>
              </p:ext>
            </p:extLst>
          </p:nvPr>
        </p:nvGraphicFramePr>
        <p:xfrm>
          <a:off x="1498964" y="2312126"/>
          <a:ext cx="9613900" cy="397601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701945">
                  <a:extLst>
                    <a:ext uri="{9D8B030D-6E8A-4147-A177-3AD203B41FA5}">
                      <a16:colId xmlns:a16="http://schemas.microsoft.com/office/drawing/2014/main" val="2298127860"/>
                    </a:ext>
                  </a:extLst>
                </a:gridCol>
                <a:gridCol w="6911955">
                  <a:extLst>
                    <a:ext uri="{9D8B030D-6E8A-4147-A177-3AD203B41FA5}">
                      <a16:colId xmlns:a16="http://schemas.microsoft.com/office/drawing/2014/main" val="828646253"/>
                    </a:ext>
                  </a:extLst>
                </a:gridCol>
              </a:tblGrid>
              <a:tr h="1048426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Organizational Development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Batang" panose="020B0503020000020004" pitchFamily="18" charset="-127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 algn="l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171450" algn="l"/>
                          <a:tab pos="800100" algn="l"/>
                        </a:tabLst>
                      </a:pPr>
                      <a:r>
                        <a:rPr lang="en-US" sz="1400" dirty="0">
                          <a:effectLst/>
                        </a:rPr>
                        <a:t>Develop mission, vision, and brand/tagline</a:t>
                      </a:r>
                    </a:p>
                    <a:p>
                      <a:pPr marL="342900" marR="0" lvl="0" indent="-342900" algn="l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171450" algn="l"/>
                          <a:tab pos="800100" algn="l"/>
                        </a:tabLst>
                      </a:pPr>
                      <a:r>
                        <a:rPr lang="en-US" sz="1400" dirty="0">
                          <a:effectLst/>
                        </a:rPr>
                        <a:t>Establish subcommittees</a:t>
                      </a:r>
                    </a:p>
                    <a:p>
                      <a:pPr marL="342900" marR="0" lvl="0" indent="-342900" algn="l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171450" algn="l"/>
                          <a:tab pos="800100" algn="l"/>
                        </a:tabLst>
                      </a:pPr>
                      <a:r>
                        <a:rPr lang="en-US" sz="1400" dirty="0">
                          <a:effectLst/>
                        </a:rPr>
                        <a:t>Expand GICH Team</a:t>
                      </a:r>
                    </a:p>
                    <a:p>
                      <a:pPr marL="342900" marR="0" lvl="0" indent="-342900" algn="l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171450" algn="l"/>
                          <a:tab pos="800100" algn="l"/>
                        </a:tabLst>
                      </a:pPr>
                      <a:r>
                        <a:rPr lang="en-US" sz="1400" dirty="0">
                          <a:effectLst/>
                        </a:rPr>
                        <a:t>Increase awareness of GICH Team </a:t>
                      </a:r>
                    </a:p>
                    <a:p>
                      <a:pPr marL="0" marR="0" algn="l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485900" algn="l"/>
                        </a:tabLs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Batang" panose="020B0503020000020004" pitchFamily="18" charset="-127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2192069"/>
                  </a:ext>
                </a:extLst>
              </a:tr>
              <a:tr h="838740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Comprehensive Code Enforcement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Batang" panose="020B0503020000020004" pitchFamily="18" charset="-127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 algn="l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171450" algn="l"/>
                          <a:tab pos="800100" algn="l"/>
                        </a:tabLst>
                      </a:pPr>
                      <a:r>
                        <a:rPr lang="en-US" sz="1400" dirty="0">
                          <a:effectLst/>
                        </a:rPr>
                        <a:t>Establish a Land Bank</a:t>
                      </a:r>
                    </a:p>
                    <a:p>
                      <a:pPr marL="342900" marR="0" lvl="0" indent="-342900" algn="l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171450" algn="l"/>
                          <a:tab pos="800100" algn="l"/>
                        </a:tabLst>
                      </a:pPr>
                      <a:r>
                        <a:rPr lang="en-US" sz="1400" dirty="0">
                          <a:effectLst/>
                        </a:rPr>
                        <a:t>Conduct city-wide housing assessment</a:t>
                      </a:r>
                    </a:p>
                    <a:p>
                      <a:pPr marL="342900" marR="0" lvl="0" indent="-342900" algn="l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171450" algn="l"/>
                          <a:tab pos="800100" algn="l"/>
                        </a:tabLst>
                      </a:pPr>
                      <a:r>
                        <a:rPr lang="en-US" sz="1400" dirty="0">
                          <a:effectLst/>
                        </a:rPr>
                        <a:t>Update local codes</a:t>
                      </a:r>
                    </a:p>
                    <a:p>
                      <a:pPr marL="228600" marR="0" algn="l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  <a:tab pos="800100" algn="l"/>
                        </a:tabLs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Batang" panose="020B0503020000020004" pitchFamily="18" charset="-127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3874523"/>
                  </a:ext>
                </a:extLst>
              </a:tr>
              <a:tr h="629056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Improve Existing Housing Stock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Batang" panose="020B0503020000020004" pitchFamily="18" charset="-127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 algn="l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171450" algn="l"/>
                          <a:tab pos="800100" algn="l"/>
                        </a:tabLst>
                      </a:pPr>
                      <a:r>
                        <a:rPr lang="en-US" sz="1400" dirty="0">
                          <a:effectLst/>
                        </a:rPr>
                        <a:t>Revitalize </a:t>
                      </a:r>
                      <a:r>
                        <a:rPr lang="en-US" sz="1400" dirty="0" err="1">
                          <a:effectLst/>
                        </a:rPr>
                        <a:t>Leard</a:t>
                      </a:r>
                      <a:r>
                        <a:rPr lang="en-US" sz="1400" dirty="0">
                          <a:effectLst/>
                        </a:rPr>
                        <a:t> St./Richardson St.</a:t>
                      </a:r>
                    </a:p>
                    <a:p>
                      <a:pPr marL="342900" marR="0" lvl="0" indent="-342900" algn="just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171450" algn="l"/>
                          <a:tab pos="800100" algn="l"/>
                        </a:tabLst>
                      </a:pPr>
                      <a:r>
                        <a:rPr lang="en-US" sz="1400" dirty="0">
                          <a:effectLst/>
                        </a:rPr>
                        <a:t>Revitalize Rome St.</a:t>
                      </a:r>
                    </a:p>
                    <a:p>
                      <a:pPr marL="228600" marR="0" algn="l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  <a:tab pos="800100" algn="l"/>
                        </a:tabLs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Batang" panose="020B0503020000020004" pitchFamily="18" charset="-127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0833102"/>
                  </a:ext>
                </a:extLst>
              </a:tr>
              <a:tr h="1415698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Access to Housing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Batang" panose="020B0503020000020004" pitchFamily="18" charset="-127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 algn="l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171450" algn="l"/>
                          <a:tab pos="800100" algn="l"/>
                        </a:tabLst>
                      </a:pPr>
                      <a:r>
                        <a:rPr lang="en-US" sz="1400" dirty="0">
                          <a:effectLst/>
                        </a:rPr>
                        <a:t>Attract developers, contractors, subcontractors</a:t>
                      </a:r>
                    </a:p>
                    <a:p>
                      <a:pPr marL="228600" marR="0" algn="l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  <a:tab pos="800100" algn="l"/>
                        </a:tabLs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Batang" panose="020B0503020000020004" pitchFamily="18" charset="-127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32218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491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C654D4-0879-42A0-81F3-3F2BA3FFF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Then COVID-19 happens………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15A853-80EB-4B7C-94C7-0B0CBD967462}"/>
              </a:ext>
            </a:extLst>
          </p:cNvPr>
          <p:cNvSpPr txBox="1"/>
          <p:nvPr/>
        </p:nvSpPr>
        <p:spPr>
          <a:xfrm>
            <a:off x="648000" y="1497106"/>
            <a:ext cx="105578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 we sign up for Zoom and start trying to wade through the unknown. </a:t>
            </a:r>
          </a:p>
          <a:p>
            <a:endParaRPr lang="en-US" dirty="0"/>
          </a:p>
          <a:p>
            <a:r>
              <a:rPr lang="en-US" dirty="0"/>
              <a:t>	1. Mission is developed in small group – </a:t>
            </a:r>
          </a:p>
          <a:p>
            <a:endParaRPr lang="en-US" dirty="0"/>
          </a:p>
          <a:p>
            <a:r>
              <a:rPr lang="en-US" dirty="0"/>
              <a:t>		</a:t>
            </a:r>
            <a:r>
              <a:rPr lang="en-US" sz="2400" dirty="0">
                <a:latin typeface="Bahnschrift SemiBold Condensed" panose="020B0502040204020203" pitchFamily="34" charset="0"/>
              </a:rPr>
              <a:t>The Hartwell GICH team will plan and advocate for life-long housing options</a:t>
            </a:r>
          </a:p>
          <a:p>
            <a:endParaRPr lang="en-US" dirty="0"/>
          </a:p>
          <a:p>
            <a:r>
              <a:rPr lang="en-US" dirty="0"/>
              <a:t>	2. Our plan to inventory the housing stock is on hold. </a:t>
            </a:r>
          </a:p>
          <a:p>
            <a:r>
              <a:rPr lang="en-US" dirty="0"/>
              <a:t>		Currently working with UGA to develop training program and implementation with other 		community groups.</a:t>
            </a:r>
          </a:p>
          <a:p>
            <a:endParaRPr lang="en-US" dirty="0"/>
          </a:p>
          <a:p>
            <a:r>
              <a:rPr lang="en-US" dirty="0"/>
              <a:t>	3. Additions to committee – 	County water authority member is added along with another local 					builder, Chamber incoming Chairman</a:t>
            </a:r>
          </a:p>
          <a:p>
            <a:endParaRPr lang="en-US" dirty="0"/>
          </a:p>
          <a:p>
            <a:r>
              <a:rPr lang="en-US" dirty="0"/>
              <a:t>	4. City updates several housing codes, more review is underway</a:t>
            </a:r>
          </a:p>
          <a:p>
            <a:endParaRPr lang="en-US" dirty="0"/>
          </a:p>
          <a:p>
            <a:r>
              <a:rPr lang="en-US" dirty="0"/>
              <a:t>	</a:t>
            </a:r>
          </a:p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89980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C654D4-0879-42A0-81F3-3F2BA3FFF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Continued….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15A853-80EB-4B7C-94C7-0B0CBD967462}"/>
              </a:ext>
            </a:extLst>
          </p:cNvPr>
          <p:cNvSpPr txBox="1"/>
          <p:nvPr/>
        </p:nvSpPr>
        <p:spPr>
          <a:xfrm>
            <a:off x="648000" y="1497106"/>
            <a:ext cx="105578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	5. Rome/Richardson/</a:t>
            </a:r>
            <a:r>
              <a:rPr lang="en-US" dirty="0" err="1"/>
              <a:t>Leard</a:t>
            </a:r>
            <a:r>
              <a:rPr lang="en-US" dirty="0"/>
              <a:t> Street program – Community planning underway</a:t>
            </a:r>
          </a:p>
          <a:p>
            <a:r>
              <a:rPr lang="en-US" dirty="0"/>
              <a:t>		Beginning to plan small group meetings instead of the large one envisioned.</a:t>
            </a:r>
          </a:p>
          <a:p>
            <a:r>
              <a:rPr lang="en-US" dirty="0"/>
              <a:t>		Through census work, potential local leaders are identified and a sub-committee is formed</a:t>
            </a:r>
          </a:p>
          <a:p>
            <a:r>
              <a:rPr lang="en-US" dirty="0"/>
              <a:t>		 for this project.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9565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C654D4-0879-42A0-81F3-3F2BA3FFF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A lot of work is ahead, but we continue to face the challenges……..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8800" dirty="0">
                <a:latin typeface="Britannic Bold" panose="020B0903060703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45734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</a:t>
            </a:r>
            <a:r>
              <a:rPr lang="en-US" dirty="0" smtClean="0">
                <a:solidFill>
                  <a:schemeClr val="accent2"/>
                </a:solidFill>
              </a:rPr>
              <a:t>Adel GICH Team Members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99430"/>
            <a:ext cx="8596668" cy="52081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Councilperson Vivian Sharpe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Councilperson Jody Green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Mrs. Altheia Paige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Heather Greene- Director Adel-Cook County Chamber of Commerce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Commissioner Audie Rowe- Cook County Commissioner, District 4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Brandie Dame- Main Street Director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Dr. Joi Williams, Cook Board of Education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Colonel Ron &amp; Gloria Mitchell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Katrina Laurel- UGA Extension/4-H Youth Cook County Extension Agent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Mike Fox- </a:t>
            </a:r>
            <a:r>
              <a:rPr lang="en-US" sz="2000" dirty="0" smtClean="0">
                <a:solidFill>
                  <a:schemeClr val="tx1"/>
                </a:solidFill>
              </a:rPr>
              <a:t>Adel City </a:t>
            </a:r>
            <a:r>
              <a:rPr lang="en-US" sz="2000" dirty="0">
                <a:solidFill>
                  <a:schemeClr val="tx1"/>
                </a:solidFill>
              </a:rPr>
              <a:t>Marshal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Randy Lane- Community Development Director/GICH Team Leader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38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64D1BF-A06E-4FF1-A6F2-DDA5CFC837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4F5E0F-2FE9-44E5-B7FB-A07B81159F2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62175" y="6033525"/>
            <a:ext cx="2965461" cy="252000"/>
          </a:xfrm>
        </p:spPr>
        <p:txBody>
          <a:bodyPr>
            <a:normAutofit fontScale="77500" lnSpcReduction="20000"/>
          </a:bodyPr>
          <a:lstStyle/>
          <a:p>
            <a:r>
              <a:rPr lang="en-US" noProof="1"/>
              <a:t>porteryork@yahoo.com</a:t>
            </a:r>
          </a:p>
        </p:txBody>
      </p:sp>
      <p:pic>
        <p:nvPicPr>
          <p:cNvPr id="9" name="Picture Placeholder 8" descr="blurred image of the city backdrop" title="blurred image of the city backdrop">
            <a:extLst>
              <a:ext uri="{FF2B5EF4-FFF2-40B4-BE49-F238E27FC236}">
                <a16:creationId xmlns:a16="http://schemas.microsoft.com/office/drawing/2014/main" id="{3B897A90-2F7D-477C-8B8B-4243359555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BB77C0C-1042-44F9-A00C-9DEE176AE4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rot="21295767">
            <a:off x="5213054" y="1125704"/>
            <a:ext cx="3474160" cy="4337342"/>
            <a:chOff x="4636201" y="-1745975"/>
            <a:chExt cx="3474160" cy="4337342"/>
          </a:xfrm>
        </p:grpSpPr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269610D6-7006-4BA5-A69B-3C7A4ED489FF}"/>
                </a:ext>
              </a:extLst>
            </p:cNvPr>
            <p:cNvSpPr/>
            <p:nvPr userDrawn="1"/>
          </p:nvSpPr>
          <p:spPr>
            <a:xfrm rot="5400000">
              <a:off x="4813604" y="-705389"/>
              <a:ext cx="3220061" cy="337345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: Rounded Corners 16" descr="Paper Picture Frame">
              <a:extLst>
                <a:ext uri="{FF2B5EF4-FFF2-40B4-BE49-F238E27FC236}">
                  <a16:creationId xmlns:a16="http://schemas.microsoft.com/office/drawing/2014/main" id="{796A7B23-46FE-43D7-A493-FB56337C450D}"/>
                </a:ext>
              </a:extLst>
            </p:cNvPr>
            <p:cNvSpPr/>
            <p:nvPr userDrawn="1"/>
          </p:nvSpPr>
          <p:spPr>
            <a:xfrm>
              <a:off x="4636201" y="-1745975"/>
              <a:ext cx="3220061" cy="3910358"/>
            </a:xfrm>
            <a:prstGeom prst="roundRect">
              <a:avLst>
                <a:gd name="adj" fmla="val 454"/>
              </a:avLst>
            </a:prstGeom>
            <a:blipFill dpi="0" rotWithShape="1"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B1D40C-7E92-4FF3-A3DE-A858E37F3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8294018" y="401177"/>
            <a:ext cx="2847409" cy="3554872"/>
            <a:chOff x="12781483" y="-1318991"/>
            <a:chExt cx="3132150" cy="3910359"/>
          </a:xfrm>
        </p:grpSpPr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E3463503-E42B-437B-A892-C13AB4A175E5}"/>
                </a:ext>
              </a:extLst>
            </p:cNvPr>
            <p:cNvSpPr/>
            <p:nvPr userDrawn="1"/>
          </p:nvSpPr>
          <p:spPr>
            <a:xfrm rot="5400000">
              <a:off x="12941422" y="-380844"/>
              <a:ext cx="2903066" cy="3041357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: Rounded Corners 19" descr="Paper Picture Frame">
              <a:extLst>
                <a:ext uri="{FF2B5EF4-FFF2-40B4-BE49-F238E27FC236}">
                  <a16:creationId xmlns:a16="http://schemas.microsoft.com/office/drawing/2014/main" id="{0EF8A4BF-A43E-4569-9286-DE035DF7EE4B}"/>
                </a:ext>
              </a:extLst>
            </p:cNvPr>
            <p:cNvSpPr/>
            <p:nvPr userDrawn="1"/>
          </p:nvSpPr>
          <p:spPr>
            <a:xfrm>
              <a:off x="12781483" y="-1318991"/>
              <a:ext cx="2903066" cy="3525408"/>
            </a:xfrm>
            <a:prstGeom prst="roundRect">
              <a:avLst>
                <a:gd name="adj" fmla="val 454"/>
              </a:avLst>
            </a:prstGeom>
            <a:blipFill dpi="0" rotWithShape="1"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0AD151C-9F8B-457A-B87A-CA2E5927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rot="182524">
            <a:off x="8625708" y="3010143"/>
            <a:ext cx="2699564" cy="3418505"/>
            <a:chOff x="8372395" y="-1103087"/>
            <a:chExt cx="2969520" cy="3760355"/>
          </a:xfrm>
        </p:grpSpPr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E507910B-BCDF-4B2E-B3A2-47A0AAB13151}"/>
                </a:ext>
              </a:extLst>
            </p:cNvPr>
            <p:cNvSpPr/>
            <p:nvPr userDrawn="1"/>
          </p:nvSpPr>
          <p:spPr>
            <a:xfrm rot="16200000" flipH="1">
              <a:off x="8437722" y="-150836"/>
              <a:ext cx="2742777" cy="287343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: Rounded Corners 22" descr="Paper Picture Frame">
              <a:extLst>
                <a:ext uri="{FF2B5EF4-FFF2-40B4-BE49-F238E27FC236}">
                  <a16:creationId xmlns:a16="http://schemas.microsoft.com/office/drawing/2014/main" id="{E991952B-2BE5-44A2-84BD-A9364DF019BB}"/>
                </a:ext>
              </a:extLst>
            </p:cNvPr>
            <p:cNvSpPr/>
            <p:nvPr userDrawn="1"/>
          </p:nvSpPr>
          <p:spPr>
            <a:xfrm>
              <a:off x="8599138" y="-1103087"/>
              <a:ext cx="2742777" cy="3330757"/>
            </a:xfrm>
            <a:prstGeom prst="roundRect">
              <a:avLst>
                <a:gd name="adj" fmla="val 454"/>
              </a:avLst>
            </a:prstGeom>
            <a:blipFill dpi="0" rotWithShape="1"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B893E7-2D9C-445D-8C3C-B056DC61CD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3635607" y="5628065"/>
            <a:ext cx="0" cy="637049"/>
          </a:xfrm>
          <a:prstGeom prst="line">
            <a:avLst/>
          </a:prstGeom>
          <a:ln w="3810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0476E8-2559-4931-85FD-2A3B071C4F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7829" y="5628065"/>
            <a:ext cx="2722559" cy="2520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Hartwell GICH Team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5484BF92-8DF5-4CEB-8F25-0BA05C74D4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l="13084" r="13084"/>
          <a:stretch>
            <a:fillRect/>
          </a:stretch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E121A315-4314-4328-AF60-8000069448A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 l="17888" r="17888"/>
          <a:stretch>
            <a:fillRect/>
          </a:stretch>
        </p:blipFill>
        <p:spPr/>
      </p:pic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93F9EA86-12CE-43A8-8DE9-F13BBE73D2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rcRect l="16068" r="160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3722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9C898F85-4225-4931-9F2F-17B4AF8BAE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482F598-370A-4FB1-90C8-763462A65B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F3035F-443C-4C62-AC3E-AB70FA7E95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7244" y="928048"/>
            <a:ext cx="4221512" cy="2938727"/>
          </a:xfrm>
        </p:spPr>
        <p:txBody>
          <a:bodyPr anchor="b">
            <a:normAutofit/>
          </a:bodyPr>
          <a:lstStyle/>
          <a:p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Ocilla GICH Report Back</a:t>
            </a:r>
            <a:br>
              <a:rPr lang="en-US" sz="3200" b="1" dirty="0">
                <a:solidFill>
                  <a:schemeClr val="bg1">
                    <a:alpha val="60000"/>
                  </a:schemeClr>
                </a:solidFill>
              </a:rPr>
            </a:br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Fall Retreat 2020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3EEB21-25D8-49A2-8888-E135E29B3B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8928" y="4356845"/>
            <a:ext cx="3638144" cy="1475113"/>
          </a:xfrm>
        </p:spPr>
        <p:txBody>
          <a:bodyPr anchor="t">
            <a:norm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Home of the 2019 Class A HS Football Champions</a:t>
            </a:r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423B8F02-103D-40A7-9F8F-19D1CF1CD53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7864648" y="2103717"/>
            <a:ext cx="2622454" cy="262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370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DFCEE9-A24B-41ED-90B7-784414056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448253"/>
            <a:ext cx="105207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3154D-70F3-4EC4-B699-1CA0A04F8A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91807"/>
            <a:ext cx="4936067" cy="398515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/>
              <a:t>Who we are</a:t>
            </a:r>
          </a:p>
          <a:p>
            <a:r>
              <a:rPr lang="en-US" sz="3200" dirty="0"/>
              <a:t>Where we were</a:t>
            </a:r>
          </a:p>
          <a:p>
            <a:r>
              <a:rPr lang="en-US" sz="3200" dirty="0"/>
              <a:t>Where we are</a:t>
            </a:r>
          </a:p>
          <a:p>
            <a:r>
              <a:rPr lang="en-US" sz="3200" dirty="0"/>
              <a:t>What’s Ahead</a:t>
            </a:r>
          </a:p>
        </p:txBody>
      </p:sp>
      <p:pic>
        <p:nvPicPr>
          <p:cNvPr id="1026" name="Picture 2" descr="Image result for ocilla downtown photos">
            <a:extLst>
              <a:ext uri="{FF2B5EF4-FFF2-40B4-BE49-F238E27FC236}">
                <a16:creationId xmlns:a16="http://schemas.microsoft.com/office/drawing/2014/main" id="{B35477A7-DCB3-40E5-A726-3B472114C94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17734" y="2201183"/>
            <a:ext cx="4935970" cy="396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261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6544A3-DAA0-4C4D-8048-B51F44E5D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b="1" dirty="0">
                <a:solidFill>
                  <a:schemeClr val="bg1"/>
                </a:solidFill>
              </a:rPr>
              <a:t>Who We Are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10DDB-9CEC-4ABF-8D66-49FC74920C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Population of 3,595</a:t>
            </a:r>
          </a:p>
          <a:p>
            <a:r>
              <a:rPr lang="en-US" sz="3200" dirty="0">
                <a:solidFill>
                  <a:schemeClr val="bg1"/>
                </a:solidFill>
              </a:rPr>
              <a:t>Median income of $21,850</a:t>
            </a:r>
          </a:p>
          <a:p>
            <a:r>
              <a:rPr lang="en-US" sz="3200" dirty="0">
                <a:solidFill>
                  <a:schemeClr val="bg1"/>
                </a:solidFill>
              </a:rPr>
              <a:t>Total housing units 1205 </a:t>
            </a:r>
          </a:p>
          <a:p>
            <a:r>
              <a:rPr lang="en-US" sz="3200" dirty="0">
                <a:solidFill>
                  <a:schemeClr val="bg1"/>
                </a:solidFill>
              </a:rPr>
              <a:t>City limits roughly 2.5 square miles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19B46D02-2DF0-4209-A2B2-E36C21E802D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31" r="-3" b="-3"/>
          <a:stretch/>
        </p:blipFill>
        <p:spPr bwMode="auto">
          <a:xfrm>
            <a:off x="6525453" y="10"/>
            <a:ext cx="566654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2814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picture containing outdoor, transport, rock, standing&#10;&#10;Description automatically generated">
            <a:extLst>
              <a:ext uri="{FF2B5EF4-FFF2-40B4-BE49-F238E27FC236}">
                <a16:creationId xmlns:a16="http://schemas.microsoft.com/office/drawing/2014/main" id="{2C7CB662-F5AB-4765-B67D-AD52B89000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189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D2EA0C-6F41-4187-BB99-EB85304EA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645459"/>
            <a:ext cx="3438144" cy="110739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/>
              <a:t>Where We Were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A6C5B-4EA1-4CBC-865D-4ECFBBF27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094" y="1950931"/>
            <a:ext cx="3438906" cy="426161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/>
              <a:t>CDBG  Recipient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2017</a:t>
            </a:r>
          </a:p>
          <a:p>
            <a:pPr lvl="2"/>
            <a:r>
              <a:rPr lang="en-US" sz="2400" dirty="0"/>
              <a:t>Replace water &amp; sewer lines</a:t>
            </a:r>
          </a:p>
          <a:p>
            <a:pPr lvl="2"/>
            <a:r>
              <a:rPr lang="en-US" sz="2400" dirty="0"/>
              <a:t>New water meters</a:t>
            </a:r>
          </a:p>
          <a:p>
            <a:pPr lvl="1"/>
            <a:r>
              <a:rPr lang="en-US" dirty="0"/>
              <a:t>2018</a:t>
            </a:r>
          </a:p>
          <a:p>
            <a:pPr lvl="2"/>
            <a:r>
              <a:rPr lang="en-US" sz="2400" dirty="0"/>
              <a:t>Sewer lines</a:t>
            </a:r>
          </a:p>
          <a:p>
            <a:pPr lvl="2"/>
            <a:r>
              <a:rPr lang="en-US" sz="2400" dirty="0"/>
              <a:t>Storm water drainage</a:t>
            </a:r>
          </a:p>
        </p:txBody>
      </p:sp>
    </p:spTree>
    <p:extLst>
      <p:ext uri="{BB962C8B-B14F-4D97-AF65-F5344CB8AC3E}">
        <p14:creationId xmlns:p14="http://schemas.microsoft.com/office/powerpoint/2010/main" val="3789974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8F6F9-DCF1-47EC-8221-6399E4D17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/>
              <a:t>Where We Were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C7FA0-E52F-44B9-9DCE-EF5C0911CA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Established Community Day</a:t>
            </a:r>
          </a:p>
          <a:p>
            <a:pPr lvl="1"/>
            <a:r>
              <a:rPr lang="en-US" sz="3200" dirty="0"/>
              <a:t>Litter control and beautification</a:t>
            </a:r>
          </a:p>
          <a:p>
            <a:r>
              <a:rPr lang="en-US" sz="3200" dirty="0"/>
              <a:t>Part-time code enforcement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CD935358-45DF-48EB-9C0B-12EB4CA723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26" r="-1" b="-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0231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4E6EC-C44B-426F-8CDC-C4B560805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Where We 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2F476-A1BF-460B-906C-A888BD2D01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CHIP </a:t>
            </a:r>
          </a:p>
          <a:p>
            <a:r>
              <a:rPr lang="en-US" sz="3200" dirty="0"/>
              <a:t>Land Bank </a:t>
            </a:r>
          </a:p>
          <a:p>
            <a:r>
              <a:rPr lang="en-US" sz="3200" dirty="0"/>
              <a:t>Historic Preservation </a:t>
            </a:r>
          </a:p>
          <a:p>
            <a:r>
              <a:rPr lang="en-US" sz="3200" dirty="0"/>
              <a:t>Community Day</a:t>
            </a:r>
          </a:p>
          <a:p>
            <a:r>
              <a:rPr lang="en-US" sz="3200" dirty="0"/>
              <a:t>GICH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house that has a sign on the side of a road&#10;&#10;Description automatically generated">
            <a:extLst>
              <a:ext uri="{FF2B5EF4-FFF2-40B4-BE49-F238E27FC236}">
                <a16:creationId xmlns:a16="http://schemas.microsoft.com/office/drawing/2014/main" id="{937F03BE-40AF-412D-8F7E-2AD74F203A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68" r="2" b="2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629926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7F389-C266-4FC8-B685-47D08124E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/>
              <a:t>What The Future Holds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126F3-ECAB-4DDB-B9AA-9610C40BF2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GICH</a:t>
            </a:r>
          </a:p>
          <a:p>
            <a:pPr lvl="1"/>
            <a:r>
              <a:rPr lang="en-US" sz="2800" dirty="0"/>
              <a:t>Comprehensive Plan</a:t>
            </a:r>
          </a:p>
          <a:p>
            <a:pPr lvl="1"/>
            <a:r>
              <a:rPr lang="en-US" sz="2800" dirty="0"/>
              <a:t>Housing Assessment</a:t>
            </a:r>
          </a:p>
          <a:p>
            <a:pPr lvl="1"/>
            <a:r>
              <a:rPr lang="en-US" sz="2800" dirty="0"/>
              <a:t>Land Bank</a:t>
            </a:r>
          </a:p>
          <a:p>
            <a:pPr lvl="1"/>
            <a:r>
              <a:rPr lang="en-US" sz="2800" dirty="0"/>
              <a:t>Historic Preservation </a:t>
            </a:r>
          </a:p>
          <a:p>
            <a:pPr lvl="1"/>
            <a:r>
              <a:rPr lang="en-US" sz="2800" dirty="0"/>
              <a:t>Stronger code enforcement </a:t>
            </a:r>
          </a:p>
          <a:p>
            <a:pPr lvl="1"/>
            <a:r>
              <a:rPr lang="en-US" sz="2800" dirty="0"/>
              <a:t>Diversity of housing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picture containing outdoor, grass, road, sidewalk&#10;&#10;Description automatically generated">
            <a:extLst>
              <a:ext uri="{FF2B5EF4-FFF2-40B4-BE49-F238E27FC236}">
                <a16:creationId xmlns:a16="http://schemas.microsoft.com/office/drawing/2014/main" id="{774E25C9-BA25-4491-8499-304982AB96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25" r="6100" b="-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34864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7F389-C266-4FC8-B685-47D08124E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/>
              <a:t>What The Future Holds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126F3-ECAB-4DDB-B9AA-9610C40BF2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Other Activities</a:t>
            </a:r>
          </a:p>
          <a:p>
            <a:pPr lvl="1"/>
            <a:r>
              <a:rPr lang="en-US" sz="2800" dirty="0"/>
              <a:t>Community Day an annual event</a:t>
            </a:r>
          </a:p>
          <a:p>
            <a:pPr lvl="1"/>
            <a:r>
              <a:rPr lang="en-US" sz="2800" dirty="0"/>
              <a:t>Dave Prater birthday celebration and festival</a:t>
            </a:r>
          </a:p>
          <a:p>
            <a:pPr lvl="1"/>
            <a:r>
              <a:rPr lang="en-US" sz="2800" dirty="0"/>
              <a:t>Convert old drive through into an event center downtown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7" descr="A group of people in a park&#10;&#10;Description automatically generated">
            <a:extLst>
              <a:ext uri="{FF2B5EF4-FFF2-40B4-BE49-F238E27FC236}">
                <a16:creationId xmlns:a16="http://schemas.microsoft.com/office/drawing/2014/main" id="{E7640C06-C642-43D7-B7B5-DB643E4781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9067" y="604887"/>
            <a:ext cx="4546599" cy="3476045"/>
          </a:xfrm>
        </p:spPr>
      </p:pic>
    </p:spTree>
    <p:extLst>
      <p:ext uri="{BB962C8B-B14F-4D97-AF65-F5344CB8AC3E}">
        <p14:creationId xmlns:p14="http://schemas.microsoft.com/office/powerpoint/2010/main" val="2117133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5529F1-B783-4735-B424-FF380609B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What The Future Holds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3697A-2CE2-4F16-A574-1FCC00E92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Comprehensive Plan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Consolidating efforts under the umbrella of GICH</a:t>
            </a:r>
          </a:p>
          <a:p>
            <a:r>
              <a:rPr lang="en-US" dirty="0">
                <a:solidFill>
                  <a:schemeClr val="bg1"/>
                </a:solidFill>
              </a:rPr>
              <a:t>Completing a housing assessment-Fall 2020</a:t>
            </a:r>
          </a:p>
          <a:p>
            <a:r>
              <a:rPr lang="en-US" dirty="0">
                <a:solidFill>
                  <a:schemeClr val="bg1"/>
                </a:solidFill>
              </a:rPr>
              <a:t>Land Bank more active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9432B9-B8D3-4245-9408-D978014E035F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08" r="16722"/>
          <a:stretch/>
        </p:blipFill>
        <p:spPr bwMode="auto">
          <a:xfrm rot="10800000">
            <a:off x="6525453" y="10"/>
            <a:ext cx="5666547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573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</a:t>
            </a:r>
            <a:r>
              <a:rPr lang="en-US" dirty="0" smtClean="0">
                <a:solidFill>
                  <a:schemeClr val="accent2"/>
                </a:solidFill>
              </a:rPr>
              <a:t>2019 Housing Study Information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411096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1,588 of the 2,353 housing units in Adel were built before 1979 (67.5%)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13 housing units in Adel use wood or no fuel for heating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41.5% of houses with mortgages have a monthly owner cost of over 30% of their income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17% of houses in Adel do not have adequate kitchen areas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55 year old and older group will dramatically increase in the future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Median Household income in Adel is $29,601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63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42B36-90C0-43F2-B65D-E43BDBC9B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What The Future Holds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45D0B-7140-40C0-9B20-39460665F9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Historic Preservation </a:t>
            </a:r>
          </a:p>
          <a:p>
            <a:pPr lvl="1"/>
            <a:r>
              <a:rPr lang="en-US" sz="3200" dirty="0"/>
              <a:t>Preserve our heritage</a:t>
            </a:r>
          </a:p>
          <a:p>
            <a:r>
              <a:rPr lang="en-US" sz="3200" dirty="0"/>
              <a:t>Housing assessment</a:t>
            </a:r>
          </a:p>
          <a:p>
            <a:pPr lvl="1"/>
            <a:r>
              <a:rPr lang="en-US" sz="3200" dirty="0"/>
              <a:t>Completed in Fall 2020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ocilla georgia images - Google Search Love People, Small Towns, Black History, Georgia, Mansions, Google Search, House Styles, Image, Mansion Houses">
            <a:extLst>
              <a:ext uri="{FF2B5EF4-FFF2-40B4-BE49-F238E27FC236}">
                <a16:creationId xmlns:a16="http://schemas.microsoft.com/office/drawing/2014/main" id="{8E662CDF-6F02-40EF-B748-C37A094A431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80" r="26490"/>
          <a:stretch/>
        </p:blipFill>
        <p:spPr bwMode="auto"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301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42B36-90C0-43F2-B65D-E43BDBC9B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What The Future Holds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45D0B-7140-40C0-9B20-39460665F9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Stronger code enforcement</a:t>
            </a:r>
          </a:p>
          <a:p>
            <a:r>
              <a:rPr lang="en-US" sz="3200" dirty="0"/>
              <a:t>Diversity of housing</a:t>
            </a:r>
          </a:p>
          <a:p>
            <a:pPr lvl="1"/>
            <a:r>
              <a:rPr lang="en-US" dirty="0"/>
              <a:t>More multifamily housing</a:t>
            </a:r>
          </a:p>
          <a:p>
            <a:endParaRPr lang="en-US" sz="3200" dirty="0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tree in a forest&#10;&#10;Description automatically generated">
            <a:extLst>
              <a:ext uri="{FF2B5EF4-FFF2-40B4-BE49-F238E27FC236}">
                <a16:creationId xmlns:a16="http://schemas.microsoft.com/office/drawing/2014/main" id="{31DDF37D-38EA-4D6A-882F-E9C77A557E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355390" y="604888"/>
            <a:ext cx="4064000" cy="3048000"/>
          </a:xfrm>
        </p:spPr>
      </p:pic>
    </p:spTree>
    <p:extLst>
      <p:ext uri="{BB962C8B-B14F-4D97-AF65-F5344CB8AC3E}">
        <p14:creationId xmlns:p14="http://schemas.microsoft.com/office/powerpoint/2010/main" val="3992077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group of people walking down a dirt road&#10;&#10;Description automatically generated">
            <a:extLst>
              <a:ext uri="{FF2B5EF4-FFF2-40B4-BE49-F238E27FC236}">
                <a16:creationId xmlns:a16="http://schemas.microsoft.com/office/drawing/2014/main" id="{6BDF6B8E-111B-457F-ACB9-FE995C32CD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00" y="1752600"/>
            <a:ext cx="5613400" cy="4191000"/>
          </a:xfrm>
        </p:spPr>
      </p:pic>
      <p:pic>
        <p:nvPicPr>
          <p:cNvPr id="8" name="Content Placeholder 7" descr="A group of people standing in a parking lot&#10;&#10;Description automatically generated">
            <a:extLst>
              <a:ext uri="{FF2B5EF4-FFF2-40B4-BE49-F238E27FC236}">
                <a16:creationId xmlns:a16="http://schemas.microsoft.com/office/drawing/2014/main" id="{7AB871F2-62E4-4A37-B14F-A27ACB6D51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1752600"/>
            <a:ext cx="5194300" cy="4191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F42B36-90C0-43F2-B65D-E43BDBC9B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 The Future Holds</a:t>
            </a:r>
          </a:p>
        </p:txBody>
      </p:sp>
    </p:spTree>
    <p:extLst>
      <p:ext uri="{BB962C8B-B14F-4D97-AF65-F5344CB8AC3E}">
        <p14:creationId xmlns:p14="http://schemas.microsoft.com/office/powerpoint/2010/main" val="37361996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42B36-90C0-43F2-B65D-E43BDBC9B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007335"/>
            <a:ext cx="6455833" cy="149799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The Future Holds</a:t>
            </a:r>
          </a:p>
        </p:txBody>
      </p:sp>
      <p:sp>
        <p:nvSpPr>
          <p:cNvPr id="199" name="Freeform: Shape 198">
            <a:extLst>
              <a:ext uri="{FF2B5EF4-FFF2-40B4-BE49-F238E27FC236}">
                <a16:creationId xmlns:a16="http://schemas.microsoft.com/office/drawing/2014/main" id="{E26B9EF5-5D92-4AC7-BC55-FC5C4C98ED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1" name="Freeform: Shape 200">
            <a:extLst>
              <a:ext uri="{FF2B5EF4-FFF2-40B4-BE49-F238E27FC236}">
                <a16:creationId xmlns:a16="http://schemas.microsoft.com/office/drawing/2014/main" id="{F05C5575-0F07-43D0-AE78-81EAA8E671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Image result for dave prater">
            <a:extLst>
              <a:ext uri="{FF2B5EF4-FFF2-40B4-BE49-F238E27FC236}">
                <a16:creationId xmlns:a16="http://schemas.microsoft.com/office/drawing/2014/main" id="{A1F97DD6-A276-4393-9B4B-080A65978F8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37" r="-2" b="32810"/>
          <a:stretch/>
        </p:blipFill>
        <p:spPr bwMode="auto">
          <a:xfrm>
            <a:off x="3639395" y="10"/>
            <a:ext cx="4023360" cy="2980230"/>
          </a:xfrm>
          <a:custGeom>
            <a:avLst/>
            <a:gdLst/>
            <a:ahLst/>
            <a:cxnLst/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0586FFF-69D9-4598-AA8F-0EB3D3CFBBE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85" r="9350" b="-2"/>
          <a:stretch/>
        </p:blipFill>
        <p:spPr bwMode="auto">
          <a:xfrm>
            <a:off x="7816897" y="1584494"/>
            <a:ext cx="4375105" cy="5273507"/>
          </a:xfrm>
          <a:custGeom>
            <a:avLst/>
            <a:gdLst/>
            <a:ahLst/>
            <a:cxnLst/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770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42B36-90C0-43F2-B65D-E43BDBC9B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What The Future Holds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45D0B-7140-40C0-9B20-39460665F9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Convert drive through</a:t>
            </a:r>
          </a:p>
          <a:p>
            <a:pPr lvl="1"/>
            <a:r>
              <a:rPr lang="en-US" dirty="0"/>
              <a:t>Downtown event center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view of a building&#10;&#10;Description automatically generated">
            <a:extLst>
              <a:ext uri="{FF2B5EF4-FFF2-40B4-BE49-F238E27FC236}">
                <a16:creationId xmlns:a16="http://schemas.microsoft.com/office/drawing/2014/main" id="{882E6750-8439-4C12-ADB9-E99397EFD9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1333" y="803325"/>
            <a:ext cx="4529667" cy="3785608"/>
          </a:xfrm>
        </p:spPr>
      </p:pic>
    </p:spTree>
    <p:extLst>
      <p:ext uri="{BB962C8B-B14F-4D97-AF65-F5344CB8AC3E}">
        <p14:creationId xmlns:p14="http://schemas.microsoft.com/office/powerpoint/2010/main" val="192206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B6FC64F-BE55-46D8-8E8E-A43FA8B57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445494"/>
            <a:ext cx="3616856" cy="4376572"/>
          </a:xfrm>
        </p:spPr>
        <p:txBody>
          <a:bodyPr anchor="ctr">
            <a:normAutofit/>
          </a:bodyPr>
          <a:lstStyle/>
          <a:p>
            <a:r>
              <a:rPr lang="en-US" sz="4800" dirty="0"/>
              <a:t>Conclusion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636" y="0"/>
            <a:ext cx="7281316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9558" y="0"/>
            <a:ext cx="6999394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F70E70-4BCD-4E6C-8F7A-5E6E227DC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99032"/>
            <a:ext cx="5501834" cy="4471416"/>
          </a:xfrm>
        </p:spPr>
        <p:txBody>
          <a:bodyPr anchor="ctr">
            <a:normAutofit/>
          </a:bodyPr>
          <a:lstStyle/>
          <a:p>
            <a:r>
              <a:rPr lang="en-US" sz="3600" dirty="0"/>
              <a:t>We’ve come a long way</a:t>
            </a:r>
          </a:p>
          <a:p>
            <a:r>
              <a:rPr lang="en-US" sz="3600" dirty="0"/>
              <a:t>With GICH as our catalyst we’ll meet our goals</a:t>
            </a:r>
          </a:p>
        </p:txBody>
      </p:sp>
    </p:spTree>
    <p:extLst>
      <p:ext uri="{BB962C8B-B14F-4D97-AF65-F5344CB8AC3E}">
        <p14:creationId xmlns:p14="http://schemas.microsoft.com/office/powerpoint/2010/main" val="1081908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302567"/>
            <a:ext cx="9070763" cy="2548467"/>
            <a:chOff x="0" y="6453851"/>
            <a:chExt cx="13606144" cy="3822700"/>
          </a:xfrm>
        </p:grpSpPr>
        <p:sp>
          <p:nvSpPr>
            <p:cNvPr id="3" name="object 3"/>
            <p:cNvSpPr/>
            <p:nvPr/>
          </p:nvSpPr>
          <p:spPr>
            <a:xfrm>
              <a:off x="0" y="7639926"/>
              <a:ext cx="13606144" cy="2119630"/>
            </a:xfrm>
            <a:custGeom>
              <a:avLst/>
              <a:gdLst/>
              <a:ahLst/>
              <a:cxnLst/>
              <a:rect l="l" t="t" r="r" b="b"/>
              <a:pathLst>
                <a:path w="13606144" h="2119629">
                  <a:moveTo>
                    <a:pt x="13605548" y="0"/>
                  </a:moveTo>
                  <a:lnTo>
                    <a:pt x="13487692" y="0"/>
                  </a:lnTo>
                  <a:lnTo>
                    <a:pt x="13487476" y="0"/>
                  </a:lnTo>
                  <a:lnTo>
                    <a:pt x="0" y="0"/>
                  </a:lnTo>
                  <a:lnTo>
                    <a:pt x="0" y="118084"/>
                  </a:lnTo>
                  <a:lnTo>
                    <a:pt x="13487476" y="118084"/>
                  </a:lnTo>
                  <a:lnTo>
                    <a:pt x="13487476" y="2001456"/>
                  </a:lnTo>
                  <a:lnTo>
                    <a:pt x="469" y="2001456"/>
                  </a:lnTo>
                  <a:lnTo>
                    <a:pt x="469" y="2119541"/>
                  </a:lnTo>
                  <a:lnTo>
                    <a:pt x="13487476" y="2119541"/>
                  </a:lnTo>
                  <a:lnTo>
                    <a:pt x="13605548" y="2119541"/>
                  </a:lnTo>
                  <a:lnTo>
                    <a:pt x="13605548" y="0"/>
                  </a:lnTo>
                  <a:close/>
                </a:path>
              </a:pathLst>
            </a:custGeom>
            <a:solidFill>
              <a:srgbClr val="1CA0A3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6453851"/>
              <a:ext cx="3748404" cy="3822700"/>
            </a:xfrm>
            <a:custGeom>
              <a:avLst/>
              <a:gdLst/>
              <a:ahLst/>
              <a:cxnLst/>
              <a:rect l="l" t="t" r="r" b="b"/>
              <a:pathLst>
                <a:path w="3748404" h="3822700">
                  <a:moveTo>
                    <a:pt x="1749285" y="12700"/>
                  </a:moveTo>
                  <a:lnTo>
                    <a:pt x="1254034" y="12700"/>
                  </a:lnTo>
                  <a:lnTo>
                    <a:pt x="1281457" y="0"/>
                  </a:lnTo>
                  <a:lnTo>
                    <a:pt x="1721862" y="0"/>
                  </a:lnTo>
                  <a:lnTo>
                    <a:pt x="1749285" y="12700"/>
                  </a:lnTo>
                  <a:close/>
                </a:path>
                <a:path w="3748404" h="3822700">
                  <a:moveTo>
                    <a:pt x="1858555" y="25400"/>
                  </a:moveTo>
                  <a:lnTo>
                    <a:pt x="1144764" y="25400"/>
                  </a:lnTo>
                  <a:lnTo>
                    <a:pt x="1172012" y="12700"/>
                  </a:lnTo>
                  <a:lnTo>
                    <a:pt x="1831308" y="12700"/>
                  </a:lnTo>
                  <a:lnTo>
                    <a:pt x="1858555" y="25400"/>
                  </a:lnTo>
                  <a:close/>
                </a:path>
                <a:path w="3748404" h="3822700">
                  <a:moveTo>
                    <a:pt x="1939953" y="38100"/>
                  </a:moveTo>
                  <a:lnTo>
                    <a:pt x="1063366" y="38100"/>
                  </a:lnTo>
                  <a:lnTo>
                    <a:pt x="1090442" y="25400"/>
                  </a:lnTo>
                  <a:lnTo>
                    <a:pt x="1912878" y="25400"/>
                  </a:lnTo>
                  <a:lnTo>
                    <a:pt x="1939953" y="38100"/>
                  </a:lnTo>
                  <a:close/>
                </a:path>
                <a:path w="3748404" h="3822700">
                  <a:moveTo>
                    <a:pt x="1993891" y="50800"/>
                  </a:moveTo>
                  <a:lnTo>
                    <a:pt x="1009429" y="50800"/>
                  </a:lnTo>
                  <a:lnTo>
                    <a:pt x="1036362" y="38100"/>
                  </a:lnTo>
                  <a:lnTo>
                    <a:pt x="1966958" y="38100"/>
                  </a:lnTo>
                  <a:lnTo>
                    <a:pt x="1993891" y="50800"/>
                  </a:lnTo>
                  <a:close/>
                </a:path>
                <a:path w="3748404" h="3822700">
                  <a:moveTo>
                    <a:pt x="2047539" y="63500"/>
                  </a:moveTo>
                  <a:lnTo>
                    <a:pt x="955781" y="63500"/>
                  </a:lnTo>
                  <a:lnTo>
                    <a:pt x="982568" y="50800"/>
                  </a:lnTo>
                  <a:lnTo>
                    <a:pt x="2020751" y="50800"/>
                  </a:lnTo>
                  <a:lnTo>
                    <a:pt x="2047539" y="63500"/>
                  </a:lnTo>
                  <a:close/>
                </a:path>
                <a:path w="3748404" h="3822700">
                  <a:moveTo>
                    <a:pt x="2100857" y="76200"/>
                  </a:moveTo>
                  <a:lnTo>
                    <a:pt x="902462" y="76200"/>
                  </a:lnTo>
                  <a:lnTo>
                    <a:pt x="929076" y="63500"/>
                  </a:lnTo>
                  <a:lnTo>
                    <a:pt x="2074243" y="63500"/>
                  </a:lnTo>
                  <a:lnTo>
                    <a:pt x="2100857" y="76200"/>
                  </a:lnTo>
                  <a:close/>
                </a:path>
                <a:path w="3748404" h="3822700">
                  <a:moveTo>
                    <a:pt x="2180146" y="101600"/>
                  </a:moveTo>
                  <a:lnTo>
                    <a:pt x="823174" y="101600"/>
                  </a:lnTo>
                  <a:lnTo>
                    <a:pt x="875940" y="76200"/>
                  </a:lnTo>
                  <a:lnTo>
                    <a:pt x="2127380" y="76200"/>
                  </a:lnTo>
                  <a:lnTo>
                    <a:pt x="2180146" y="101600"/>
                  </a:lnTo>
                  <a:close/>
                </a:path>
                <a:path w="3748404" h="3822700">
                  <a:moveTo>
                    <a:pt x="2284419" y="139700"/>
                  </a:moveTo>
                  <a:lnTo>
                    <a:pt x="718901" y="139700"/>
                  </a:lnTo>
                  <a:lnTo>
                    <a:pt x="796945" y="101600"/>
                  </a:lnTo>
                  <a:lnTo>
                    <a:pt x="2206374" y="101600"/>
                  </a:lnTo>
                  <a:lnTo>
                    <a:pt x="2284419" y="139700"/>
                  </a:lnTo>
                  <a:close/>
                </a:path>
                <a:path w="3748404" h="3822700">
                  <a:moveTo>
                    <a:pt x="2437209" y="203200"/>
                  </a:moveTo>
                  <a:lnTo>
                    <a:pt x="566111" y="203200"/>
                  </a:lnTo>
                  <a:lnTo>
                    <a:pt x="693119" y="139700"/>
                  </a:lnTo>
                  <a:lnTo>
                    <a:pt x="2310201" y="139700"/>
                  </a:lnTo>
                  <a:lnTo>
                    <a:pt x="2437209" y="203200"/>
                  </a:lnTo>
                  <a:close/>
                </a:path>
                <a:path w="3748404" h="3822700">
                  <a:moveTo>
                    <a:pt x="3092264" y="3822700"/>
                  </a:moveTo>
                  <a:lnTo>
                    <a:pt x="0" y="3822700"/>
                  </a:lnTo>
                  <a:lnTo>
                    <a:pt x="0" y="571500"/>
                  </a:lnTo>
                  <a:lnTo>
                    <a:pt x="13478" y="558800"/>
                  </a:lnTo>
                  <a:lnTo>
                    <a:pt x="34242" y="533400"/>
                  </a:lnTo>
                  <a:lnTo>
                    <a:pt x="76435" y="508000"/>
                  </a:lnTo>
                  <a:lnTo>
                    <a:pt x="97852" y="482600"/>
                  </a:lnTo>
                  <a:lnTo>
                    <a:pt x="141316" y="457200"/>
                  </a:lnTo>
                  <a:lnTo>
                    <a:pt x="163360" y="431800"/>
                  </a:lnTo>
                  <a:lnTo>
                    <a:pt x="230684" y="393700"/>
                  </a:lnTo>
                  <a:lnTo>
                    <a:pt x="253512" y="368300"/>
                  </a:lnTo>
                  <a:lnTo>
                    <a:pt x="276531" y="355600"/>
                  </a:lnTo>
                  <a:lnTo>
                    <a:pt x="370412" y="304800"/>
                  </a:lnTo>
                  <a:lnTo>
                    <a:pt x="394314" y="279400"/>
                  </a:lnTo>
                  <a:lnTo>
                    <a:pt x="418383" y="266700"/>
                  </a:lnTo>
                  <a:lnTo>
                    <a:pt x="541112" y="203200"/>
                  </a:lnTo>
                  <a:lnTo>
                    <a:pt x="2462207" y="203200"/>
                  </a:lnTo>
                  <a:lnTo>
                    <a:pt x="2584933" y="266700"/>
                  </a:lnTo>
                  <a:lnTo>
                    <a:pt x="2609002" y="279400"/>
                  </a:lnTo>
                  <a:lnTo>
                    <a:pt x="2632906" y="304800"/>
                  </a:lnTo>
                  <a:lnTo>
                    <a:pt x="2726788" y="355600"/>
                  </a:lnTo>
                  <a:lnTo>
                    <a:pt x="2749808" y="368300"/>
                  </a:lnTo>
                  <a:lnTo>
                    <a:pt x="2772635" y="393700"/>
                  </a:lnTo>
                  <a:lnTo>
                    <a:pt x="2839959" y="431800"/>
                  </a:lnTo>
                  <a:lnTo>
                    <a:pt x="2862003" y="457200"/>
                  </a:lnTo>
                  <a:lnTo>
                    <a:pt x="2905468" y="482600"/>
                  </a:lnTo>
                  <a:lnTo>
                    <a:pt x="2926885" y="508000"/>
                  </a:lnTo>
                  <a:lnTo>
                    <a:pt x="2969077" y="533400"/>
                  </a:lnTo>
                  <a:lnTo>
                    <a:pt x="2989842" y="558800"/>
                  </a:lnTo>
                  <a:lnTo>
                    <a:pt x="3010386" y="571500"/>
                  </a:lnTo>
                  <a:lnTo>
                    <a:pt x="3030700" y="596900"/>
                  </a:lnTo>
                  <a:lnTo>
                    <a:pt x="3050782" y="609600"/>
                  </a:lnTo>
                  <a:lnTo>
                    <a:pt x="3070633" y="635000"/>
                  </a:lnTo>
                  <a:lnTo>
                    <a:pt x="3090249" y="647700"/>
                  </a:lnTo>
                  <a:lnTo>
                    <a:pt x="3109624" y="673100"/>
                  </a:lnTo>
                  <a:lnTo>
                    <a:pt x="3128754" y="685800"/>
                  </a:lnTo>
                  <a:lnTo>
                    <a:pt x="3147640" y="711200"/>
                  </a:lnTo>
                  <a:lnTo>
                    <a:pt x="3166282" y="736600"/>
                  </a:lnTo>
                  <a:lnTo>
                    <a:pt x="3184670" y="749300"/>
                  </a:lnTo>
                  <a:lnTo>
                    <a:pt x="3202804" y="774700"/>
                  </a:lnTo>
                  <a:lnTo>
                    <a:pt x="3220684" y="800100"/>
                  </a:lnTo>
                  <a:lnTo>
                    <a:pt x="3238308" y="812800"/>
                  </a:lnTo>
                  <a:lnTo>
                    <a:pt x="3255667" y="838200"/>
                  </a:lnTo>
                  <a:lnTo>
                    <a:pt x="3272760" y="863600"/>
                  </a:lnTo>
                  <a:lnTo>
                    <a:pt x="3289587" y="876300"/>
                  </a:lnTo>
                  <a:lnTo>
                    <a:pt x="3306147" y="901700"/>
                  </a:lnTo>
                  <a:lnTo>
                    <a:pt x="3322433" y="927100"/>
                  </a:lnTo>
                  <a:lnTo>
                    <a:pt x="3338444" y="952500"/>
                  </a:lnTo>
                  <a:lnTo>
                    <a:pt x="3354178" y="965200"/>
                  </a:lnTo>
                  <a:lnTo>
                    <a:pt x="3369636" y="990600"/>
                  </a:lnTo>
                  <a:lnTo>
                    <a:pt x="3384813" y="1016000"/>
                  </a:lnTo>
                  <a:lnTo>
                    <a:pt x="3399706" y="1041400"/>
                  </a:lnTo>
                  <a:lnTo>
                    <a:pt x="3414313" y="1066800"/>
                  </a:lnTo>
                  <a:lnTo>
                    <a:pt x="3428631" y="1079500"/>
                  </a:lnTo>
                  <a:lnTo>
                    <a:pt x="3456396" y="1130300"/>
                  </a:lnTo>
                  <a:lnTo>
                    <a:pt x="3482981" y="1181100"/>
                  </a:lnTo>
                  <a:lnTo>
                    <a:pt x="3508377" y="1231900"/>
                  </a:lnTo>
                  <a:lnTo>
                    <a:pt x="3532559" y="1282700"/>
                  </a:lnTo>
                  <a:lnTo>
                    <a:pt x="3555524" y="1333500"/>
                  </a:lnTo>
                  <a:lnTo>
                    <a:pt x="3577248" y="1384300"/>
                  </a:lnTo>
                  <a:lnTo>
                    <a:pt x="3597721" y="1435100"/>
                  </a:lnTo>
                  <a:lnTo>
                    <a:pt x="3616932" y="1485900"/>
                  </a:lnTo>
                  <a:lnTo>
                    <a:pt x="3634867" y="1536700"/>
                  </a:lnTo>
                  <a:lnTo>
                    <a:pt x="3651521" y="1587500"/>
                  </a:lnTo>
                  <a:lnTo>
                    <a:pt x="3666881" y="1638300"/>
                  </a:lnTo>
                  <a:lnTo>
                    <a:pt x="3680934" y="1689100"/>
                  </a:lnTo>
                  <a:lnTo>
                    <a:pt x="3687468" y="1727200"/>
                  </a:lnTo>
                  <a:lnTo>
                    <a:pt x="3693672" y="1752600"/>
                  </a:lnTo>
                  <a:lnTo>
                    <a:pt x="3705089" y="1803400"/>
                  </a:lnTo>
                  <a:lnTo>
                    <a:pt x="3715183" y="1854200"/>
                  </a:lnTo>
                  <a:lnTo>
                    <a:pt x="3723942" y="1905000"/>
                  </a:lnTo>
                  <a:lnTo>
                    <a:pt x="3727819" y="1943100"/>
                  </a:lnTo>
                  <a:lnTo>
                    <a:pt x="3731362" y="1968500"/>
                  </a:lnTo>
                  <a:lnTo>
                    <a:pt x="3737440" y="2019300"/>
                  </a:lnTo>
                  <a:lnTo>
                    <a:pt x="3742171" y="2070100"/>
                  </a:lnTo>
                  <a:lnTo>
                    <a:pt x="3744032" y="2108200"/>
                  </a:lnTo>
                  <a:lnTo>
                    <a:pt x="3745555" y="2133600"/>
                  </a:lnTo>
                  <a:lnTo>
                    <a:pt x="3746739" y="2159000"/>
                  </a:lnTo>
                  <a:lnTo>
                    <a:pt x="3747585" y="2184400"/>
                  </a:lnTo>
                  <a:lnTo>
                    <a:pt x="3748091" y="2209800"/>
                  </a:lnTo>
                  <a:lnTo>
                    <a:pt x="3748260" y="2235200"/>
                  </a:lnTo>
                  <a:lnTo>
                    <a:pt x="3748091" y="2273300"/>
                  </a:lnTo>
                  <a:lnTo>
                    <a:pt x="3746739" y="2324100"/>
                  </a:lnTo>
                  <a:lnTo>
                    <a:pt x="3744032" y="2374900"/>
                  </a:lnTo>
                  <a:lnTo>
                    <a:pt x="3742171" y="2400300"/>
                  </a:lnTo>
                  <a:lnTo>
                    <a:pt x="3739974" y="2438400"/>
                  </a:lnTo>
                  <a:lnTo>
                    <a:pt x="3734569" y="2489200"/>
                  </a:lnTo>
                  <a:lnTo>
                    <a:pt x="3727819" y="2540000"/>
                  </a:lnTo>
                  <a:lnTo>
                    <a:pt x="3719730" y="2590800"/>
                  </a:lnTo>
                  <a:lnTo>
                    <a:pt x="3715183" y="2628900"/>
                  </a:lnTo>
                  <a:lnTo>
                    <a:pt x="3705089" y="2679700"/>
                  </a:lnTo>
                  <a:lnTo>
                    <a:pt x="3693672" y="2730500"/>
                  </a:lnTo>
                  <a:lnTo>
                    <a:pt x="3680934" y="2781300"/>
                  </a:lnTo>
                  <a:lnTo>
                    <a:pt x="3674071" y="2806700"/>
                  </a:lnTo>
                  <a:lnTo>
                    <a:pt x="3666881" y="2844800"/>
                  </a:lnTo>
                  <a:lnTo>
                    <a:pt x="3651521" y="2895600"/>
                  </a:lnTo>
                  <a:lnTo>
                    <a:pt x="3634867" y="2946400"/>
                  </a:lnTo>
                  <a:lnTo>
                    <a:pt x="3616932" y="2997200"/>
                  </a:lnTo>
                  <a:lnTo>
                    <a:pt x="3597724" y="3048000"/>
                  </a:lnTo>
                  <a:lnTo>
                    <a:pt x="3577248" y="3098800"/>
                  </a:lnTo>
                  <a:lnTo>
                    <a:pt x="3555524" y="3149600"/>
                  </a:lnTo>
                  <a:lnTo>
                    <a:pt x="3532559" y="3200400"/>
                  </a:lnTo>
                  <a:lnTo>
                    <a:pt x="3508377" y="3251200"/>
                  </a:lnTo>
                  <a:lnTo>
                    <a:pt x="3482981" y="3302000"/>
                  </a:lnTo>
                  <a:lnTo>
                    <a:pt x="3456396" y="3352800"/>
                  </a:lnTo>
                  <a:lnTo>
                    <a:pt x="3442660" y="3365500"/>
                  </a:lnTo>
                  <a:lnTo>
                    <a:pt x="3428631" y="3390900"/>
                  </a:lnTo>
                  <a:lnTo>
                    <a:pt x="3399706" y="3441700"/>
                  </a:lnTo>
                  <a:lnTo>
                    <a:pt x="3369636" y="3492500"/>
                  </a:lnTo>
                  <a:lnTo>
                    <a:pt x="3354178" y="3505200"/>
                  </a:lnTo>
                  <a:lnTo>
                    <a:pt x="3338444" y="3530600"/>
                  </a:lnTo>
                  <a:lnTo>
                    <a:pt x="3322433" y="3556000"/>
                  </a:lnTo>
                  <a:lnTo>
                    <a:pt x="3306147" y="3581400"/>
                  </a:lnTo>
                  <a:lnTo>
                    <a:pt x="3289587" y="3606800"/>
                  </a:lnTo>
                  <a:lnTo>
                    <a:pt x="3272760" y="3619500"/>
                  </a:lnTo>
                  <a:lnTo>
                    <a:pt x="3255667" y="3644900"/>
                  </a:lnTo>
                  <a:lnTo>
                    <a:pt x="3238308" y="3670300"/>
                  </a:lnTo>
                  <a:lnTo>
                    <a:pt x="3220684" y="3683000"/>
                  </a:lnTo>
                  <a:lnTo>
                    <a:pt x="3202804" y="3708400"/>
                  </a:lnTo>
                  <a:lnTo>
                    <a:pt x="3184670" y="3733800"/>
                  </a:lnTo>
                  <a:lnTo>
                    <a:pt x="3166282" y="3746500"/>
                  </a:lnTo>
                  <a:lnTo>
                    <a:pt x="3147640" y="3771900"/>
                  </a:lnTo>
                  <a:lnTo>
                    <a:pt x="3128754" y="3784600"/>
                  </a:lnTo>
                  <a:lnTo>
                    <a:pt x="3109624" y="3810000"/>
                  </a:lnTo>
                  <a:lnTo>
                    <a:pt x="3092264" y="3822700"/>
                  </a:lnTo>
                  <a:close/>
                </a:path>
              </a:pathLst>
            </a:custGeom>
            <a:solidFill>
              <a:srgbClr val="FACA5E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8321" y="5220009"/>
            <a:ext cx="8243993" cy="999590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69993" marR="3387" indent="-861950">
              <a:lnSpc>
                <a:spcPct val="115100"/>
              </a:lnSpc>
              <a:spcBef>
                <a:spcPts val="67"/>
              </a:spcBef>
              <a:tabLst>
                <a:tab pos="526230" algn="l"/>
                <a:tab pos="3319946" algn="l"/>
                <a:tab pos="4767394" algn="l"/>
                <a:tab pos="7640702" algn="l"/>
              </a:tabLst>
            </a:pPr>
            <a:r>
              <a:rPr sz="2800" b="1" spc="497" dirty="0">
                <a:latin typeface="Calibri"/>
                <a:cs typeface="Calibri"/>
              </a:rPr>
              <a:t>A	</a:t>
            </a:r>
            <a:r>
              <a:rPr sz="2800" b="1" spc="623" dirty="0">
                <a:latin typeface="Calibri"/>
                <a:cs typeface="Calibri"/>
              </a:rPr>
              <a:t>C</a:t>
            </a:r>
            <a:r>
              <a:rPr sz="2800" b="1" spc="-76" dirty="0">
                <a:latin typeface="Calibri"/>
                <a:cs typeface="Calibri"/>
              </a:rPr>
              <a:t> </a:t>
            </a:r>
            <a:r>
              <a:rPr sz="2800" b="1" spc="560" dirty="0">
                <a:latin typeface="Calibri"/>
                <a:cs typeface="Calibri"/>
              </a:rPr>
              <a:t>O</a:t>
            </a:r>
            <a:r>
              <a:rPr sz="2800" b="1" spc="-73" dirty="0">
                <a:latin typeface="Calibri"/>
                <a:cs typeface="Calibri"/>
              </a:rPr>
              <a:t> </a:t>
            </a:r>
            <a:r>
              <a:rPr sz="2800" b="1" spc="397" dirty="0">
                <a:latin typeface="Calibri"/>
                <a:cs typeface="Calibri"/>
              </a:rPr>
              <a:t>L</a:t>
            </a:r>
            <a:r>
              <a:rPr sz="2800" b="1" spc="-70" dirty="0">
                <a:latin typeface="Calibri"/>
                <a:cs typeface="Calibri"/>
              </a:rPr>
              <a:t> </a:t>
            </a:r>
            <a:r>
              <a:rPr sz="2800" b="1" spc="397" dirty="0">
                <a:latin typeface="Calibri"/>
                <a:cs typeface="Calibri"/>
              </a:rPr>
              <a:t>L</a:t>
            </a:r>
            <a:r>
              <a:rPr sz="2800" b="1" spc="-73" dirty="0">
                <a:latin typeface="Calibri"/>
                <a:cs typeface="Calibri"/>
              </a:rPr>
              <a:t> </a:t>
            </a:r>
            <a:r>
              <a:rPr sz="2800" b="1" spc="497" dirty="0">
                <a:latin typeface="Calibri"/>
                <a:cs typeface="Calibri"/>
              </a:rPr>
              <a:t>A</a:t>
            </a:r>
            <a:r>
              <a:rPr sz="2800" b="1" spc="-73" dirty="0">
                <a:latin typeface="Calibri"/>
                <a:cs typeface="Calibri"/>
              </a:rPr>
              <a:t> </a:t>
            </a:r>
            <a:r>
              <a:rPr sz="2800" b="1" spc="293" dirty="0">
                <a:latin typeface="Calibri"/>
                <a:cs typeface="Calibri"/>
              </a:rPr>
              <a:t>B</a:t>
            </a:r>
            <a:r>
              <a:rPr sz="2800" b="1" spc="-70" dirty="0">
                <a:latin typeface="Calibri"/>
                <a:cs typeface="Calibri"/>
              </a:rPr>
              <a:t> </a:t>
            </a:r>
            <a:r>
              <a:rPr sz="2800" b="1" spc="560" dirty="0">
                <a:latin typeface="Calibri"/>
                <a:cs typeface="Calibri"/>
              </a:rPr>
              <a:t>O</a:t>
            </a:r>
            <a:r>
              <a:rPr sz="2800" b="1" spc="-76" dirty="0">
                <a:latin typeface="Calibri"/>
                <a:cs typeface="Calibri"/>
              </a:rPr>
              <a:t> </a:t>
            </a:r>
            <a:r>
              <a:rPr sz="2800" b="1" spc="427" dirty="0">
                <a:latin typeface="Calibri"/>
                <a:cs typeface="Calibri"/>
              </a:rPr>
              <a:t>R</a:t>
            </a:r>
            <a:r>
              <a:rPr sz="2800" b="1" spc="-73" dirty="0">
                <a:latin typeface="Calibri"/>
                <a:cs typeface="Calibri"/>
              </a:rPr>
              <a:t> </a:t>
            </a:r>
            <a:r>
              <a:rPr sz="2800" b="1" spc="497" dirty="0">
                <a:latin typeface="Calibri"/>
                <a:cs typeface="Calibri"/>
              </a:rPr>
              <a:t>A</a:t>
            </a:r>
            <a:r>
              <a:rPr sz="2800" b="1" spc="-73" dirty="0">
                <a:latin typeface="Calibri"/>
                <a:cs typeface="Calibri"/>
              </a:rPr>
              <a:t> </a:t>
            </a:r>
            <a:r>
              <a:rPr sz="2800" b="1" spc="280" dirty="0">
                <a:latin typeface="Calibri"/>
                <a:cs typeface="Calibri"/>
              </a:rPr>
              <a:t>T</a:t>
            </a:r>
            <a:r>
              <a:rPr sz="2800" b="1" spc="-73" dirty="0">
                <a:latin typeface="Calibri"/>
                <a:cs typeface="Calibri"/>
              </a:rPr>
              <a:t> </a:t>
            </a:r>
            <a:r>
              <a:rPr sz="2800" b="1" spc="113" dirty="0">
                <a:latin typeface="Calibri"/>
                <a:cs typeface="Calibri"/>
              </a:rPr>
              <a:t>I</a:t>
            </a:r>
            <a:r>
              <a:rPr sz="2800" b="1" spc="-70" dirty="0">
                <a:latin typeface="Calibri"/>
                <a:cs typeface="Calibri"/>
              </a:rPr>
              <a:t> </a:t>
            </a:r>
            <a:r>
              <a:rPr sz="2800" b="1" spc="537" dirty="0">
                <a:latin typeface="Calibri"/>
                <a:cs typeface="Calibri"/>
              </a:rPr>
              <a:t>V</a:t>
            </a:r>
            <a:r>
              <a:rPr sz="2800" b="1" spc="-73" dirty="0">
                <a:latin typeface="Calibri"/>
                <a:cs typeface="Calibri"/>
              </a:rPr>
              <a:t> </a:t>
            </a:r>
            <a:r>
              <a:rPr sz="2800" b="1" spc="257" dirty="0">
                <a:latin typeface="Calibri"/>
                <a:cs typeface="Calibri"/>
              </a:rPr>
              <a:t>E	</a:t>
            </a:r>
            <a:r>
              <a:rPr sz="2800" b="1" spc="497" dirty="0">
                <a:latin typeface="Calibri"/>
                <a:cs typeface="Calibri"/>
              </a:rPr>
              <a:t>A</a:t>
            </a:r>
            <a:r>
              <a:rPr sz="2800" b="1" spc="-76" dirty="0">
                <a:latin typeface="Calibri"/>
                <a:cs typeface="Calibri"/>
              </a:rPr>
              <a:t> </a:t>
            </a:r>
            <a:r>
              <a:rPr sz="2800" b="1" spc="373" dirty="0">
                <a:latin typeface="Calibri"/>
                <a:cs typeface="Calibri"/>
              </a:rPr>
              <a:t>P</a:t>
            </a:r>
            <a:r>
              <a:rPr sz="2800" b="1" spc="-73" dirty="0">
                <a:latin typeface="Calibri"/>
                <a:cs typeface="Calibri"/>
              </a:rPr>
              <a:t> </a:t>
            </a:r>
            <a:r>
              <a:rPr sz="2800" b="1" spc="373" dirty="0">
                <a:latin typeface="Calibri"/>
                <a:cs typeface="Calibri"/>
              </a:rPr>
              <a:t>P</a:t>
            </a:r>
            <a:r>
              <a:rPr sz="2800" b="1" spc="-70" dirty="0">
                <a:latin typeface="Calibri"/>
                <a:cs typeface="Calibri"/>
              </a:rPr>
              <a:t> </a:t>
            </a:r>
            <a:r>
              <a:rPr sz="2800" b="1" spc="427" dirty="0">
                <a:latin typeface="Calibri"/>
                <a:cs typeface="Calibri"/>
              </a:rPr>
              <a:t>R</a:t>
            </a:r>
            <a:r>
              <a:rPr sz="2800" b="1" spc="-76" dirty="0">
                <a:latin typeface="Calibri"/>
                <a:cs typeface="Calibri"/>
              </a:rPr>
              <a:t> </a:t>
            </a:r>
            <a:r>
              <a:rPr sz="2800" b="1" spc="560" dirty="0">
                <a:latin typeface="Calibri"/>
                <a:cs typeface="Calibri"/>
              </a:rPr>
              <a:t>O</a:t>
            </a:r>
            <a:r>
              <a:rPr sz="2800" b="1" spc="-73" dirty="0">
                <a:latin typeface="Calibri"/>
                <a:cs typeface="Calibri"/>
              </a:rPr>
              <a:t> </a:t>
            </a:r>
            <a:r>
              <a:rPr sz="2800" b="1" spc="497" dirty="0">
                <a:latin typeface="Calibri"/>
                <a:cs typeface="Calibri"/>
              </a:rPr>
              <a:t>A</a:t>
            </a:r>
            <a:r>
              <a:rPr sz="2800" b="1" spc="-76" dirty="0">
                <a:latin typeface="Calibri"/>
                <a:cs typeface="Calibri"/>
              </a:rPr>
              <a:t> </a:t>
            </a:r>
            <a:r>
              <a:rPr sz="2800" b="1" spc="623" dirty="0">
                <a:latin typeface="Calibri"/>
                <a:cs typeface="Calibri"/>
              </a:rPr>
              <a:t>C</a:t>
            </a:r>
            <a:r>
              <a:rPr sz="2800" b="1" spc="-76" dirty="0">
                <a:latin typeface="Calibri"/>
                <a:cs typeface="Calibri"/>
              </a:rPr>
              <a:t> </a:t>
            </a:r>
            <a:r>
              <a:rPr sz="2800" b="1" spc="367" dirty="0">
                <a:latin typeface="Calibri"/>
                <a:cs typeface="Calibri"/>
              </a:rPr>
              <a:t>H	</a:t>
            </a:r>
            <a:r>
              <a:rPr sz="2800" b="1" spc="280" dirty="0">
                <a:latin typeface="Calibri"/>
                <a:cs typeface="Calibri"/>
              </a:rPr>
              <a:t>T</a:t>
            </a:r>
            <a:r>
              <a:rPr sz="2800" b="1" spc="-133" dirty="0">
                <a:latin typeface="Calibri"/>
                <a:cs typeface="Calibri"/>
              </a:rPr>
              <a:t> </a:t>
            </a:r>
            <a:r>
              <a:rPr sz="2800" b="1" spc="560" dirty="0">
                <a:latin typeface="Calibri"/>
                <a:cs typeface="Calibri"/>
              </a:rPr>
              <a:t>O  </a:t>
            </a:r>
            <a:r>
              <a:rPr sz="2800" b="1" spc="367" dirty="0">
                <a:latin typeface="Calibri"/>
                <a:cs typeface="Calibri"/>
              </a:rPr>
              <a:t>H</a:t>
            </a:r>
            <a:r>
              <a:rPr sz="2800" b="1" spc="-76" dirty="0">
                <a:latin typeface="Calibri"/>
                <a:cs typeface="Calibri"/>
              </a:rPr>
              <a:t> </a:t>
            </a:r>
            <a:r>
              <a:rPr sz="2800" b="1" spc="560" dirty="0">
                <a:latin typeface="Calibri"/>
                <a:cs typeface="Calibri"/>
              </a:rPr>
              <a:t>O</a:t>
            </a:r>
            <a:r>
              <a:rPr sz="2800" b="1" spc="-76" dirty="0">
                <a:latin typeface="Calibri"/>
                <a:cs typeface="Calibri"/>
              </a:rPr>
              <a:t> </a:t>
            </a:r>
            <a:r>
              <a:rPr sz="2800" b="1" spc="253" dirty="0">
                <a:latin typeface="Calibri"/>
                <a:cs typeface="Calibri"/>
              </a:rPr>
              <a:t>U</a:t>
            </a:r>
            <a:r>
              <a:rPr sz="2800" b="1" spc="-73" dirty="0">
                <a:latin typeface="Calibri"/>
                <a:cs typeface="Calibri"/>
              </a:rPr>
              <a:t> </a:t>
            </a:r>
            <a:r>
              <a:rPr sz="2800" b="1" spc="557" dirty="0">
                <a:latin typeface="Calibri"/>
                <a:cs typeface="Calibri"/>
              </a:rPr>
              <a:t>S</a:t>
            </a:r>
            <a:r>
              <a:rPr sz="2800" b="1" spc="-73" dirty="0">
                <a:latin typeface="Calibri"/>
                <a:cs typeface="Calibri"/>
              </a:rPr>
              <a:t> </a:t>
            </a:r>
            <a:r>
              <a:rPr sz="2800" b="1" spc="113" dirty="0">
                <a:latin typeface="Calibri"/>
                <a:cs typeface="Calibri"/>
              </a:rPr>
              <a:t>I</a:t>
            </a:r>
            <a:r>
              <a:rPr sz="2800" b="1" spc="-73" dirty="0">
                <a:latin typeface="Calibri"/>
                <a:cs typeface="Calibri"/>
              </a:rPr>
              <a:t> </a:t>
            </a:r>
            <a:r>
              <a:rPr sz="2800" b="1" spc="467" dirty="0">
                <a:latin typeface="Calibri"/>
                <a:cs typeface="Calibri"/>
              </a:rPr>
              <a:t>N</a:t>
            </a:r>
            <a:r>
              <a:rPr sz="2800" b="1" spc="-73" dirty="0">
                <a:latin typeface="Calibri"/>
                <a:cs typeface="Calibri"/>
              </a:rPr>
              <a:t> </a:t>
            </a:r>
            <a:r>
              <a:rPr sz="2800" b="1" spc="537" dirty="0">
                <a:latin typeface="Calibri"/>
                <a:cs typeface="Calibri"/>
              </a:rPr>
              <a:t>G	</a:t>
            </a:r>
            <a:r>
              <a:rPr sz="2800" b="1" spc="427" dirty="0">
                <a:latin typeface="Calibri"/>
                <a:cs typeface="Calibri"/>
              </a:rPr>
              <a:t>R</a:t>
            </a:r>
            <a:r>
              <a:rPr sz="2800" b="1" spc="-80" dirty="0">
                <a:latin typeface="Calibri"/>
                <a:cs typeface="Calibri"/>
              </a:rPr>
              <a:t> </a:t>
            </a:r>
            <a:r>
              <a:rPr sz="2800" b="1" spc="257" dirty="0">
                <a:latin typeface="Calibri"/>
                <a:cs typeface="Calibri"/>
              </a:rPr>
              <a:t>E</a:t>
            </a:r>
            <a:r>
              <a:rPr sz="2800" b="1" spc="-73" dirty="0">
                <a:latin typeface="Calibri"/>
                <a:cs typeface="Calibri"/>
              </a:rPr>
              <a:t> </a:t>
            </a:r>
            <a:r>
              <a:rPr sz="2800" b="1" spc="537" dirty="0">
                <a:latin typeface="Calibri"/>
                <a:cs typeface="Calibri"/>
              </a:rPr>
              <a:t>V</a:t>
            </a:r>
            <a:r>
              <a:rPr sz="2800" b="1" spc="-80" dirty="0">
                <a:latin typeface="Calibri"/>
                <a:cs typeface="Calibri"/>
              </a:rPr>
              <a:t> </a:t>
            </a:r>
            <a:r>
              <a:rPr sz="2800" b="1" spc="113" dirty="0">
                <a:latin typeface="Calibri"/>
                <a:cs typeface="Calibri"/>
              </a:rPr>
              <a:t>I</a:t>
            </a:r>
            <a:r>
              <a:rPr sz="2800" b="1" spc="-73" dirty="0">
                <a:latin typeface="Calibri"/>
                <a:cs typeface="Calibri"/>
              </a:rPr>
              <a:t> </a:t>
            </a:r>
            <a:r>
              <a:rPr sz="2800" b="1" spc="280" dirty="0">
                <a:latin typeface="Calibri"/>
                <a:cs typeface="Calibri"/>
              </a:rPr>
              <a:t>T</a:t>
            </a:r>
            <a:r>
              <a:rPr sz="2800" b="1" spc="-76" dirty="0">
                <a:latin typeface="Calibri"/>
                <a:cs typeface="Calibri"/>
              </a:rPr>
              <a:t> </a:t>
            </a:r>
            <a:r>
              <a:rPr sz="2800" b="1" spc="497" dirty="0">
                <a:latin typeface="Calibri"/>
                <a:cs typeface="Calibri"/>
              </a:rPr>
              <a:t>A</a:t>
            </a:r>
            <a:r>
              <a:rPr sz="2800" b="1" spc="-76" dirty="0">
                <a:latin typeface="Calibri"/>
                <a:cs typeface="Calibri"/>
              </a:rPr>
              <a:t> </a:t>
            </a:r>
            <a:r>
              <a:rPr sz="2800" b="1" spc="397" dirty="0">
                <a:latin typeface="Calibri"/>
                <a:cs typeface="Calibri"/>
              </a:rPr>
              <a:t>L</a:t>
            </a:r>
            <a:r>
              <a:rPr sz="2800" b="1" spc="-73" dirty="0">
                <a:latin typeface="Calibri"/>
                <a:cs typeface="Calibri"/>
              </a:rPr>
              <a:t> </a:t>
            </a:r>
            <a:r>
              <a:rPr sz="2800" b="1" spc="113" dirty="0">
                <a:latin typeface="Calibri"/>
                <a:cs typeface="Calibri"/>
              </a:rPr>
              <a:t>I</a:t>
            </a:r>
            <a:r>
              <a:rPr sz="2800" b="1" spc="-76" dirty="0">
                <a:latin typeface="Calibri"/>
                <a:cs typeface="Calibri"/>
              </a:rPr>
              <a:t> </a:t>
            </a:r>
            <a:r>
              <a:rPr sz="2800" b="1" spc="813" dirty="0">
                <a:latin typeface="Calibri"/>
                <a:cs typeface="Calibri"/>
              </a:rPr>
              <a:t>Z</a:t>
            </a:r>
            <a:r>
              <a:rPr sz="2800" b="1" spc="-76" dirty="0">
                <a:latin typeface="Calibri"/>
                <a:cs typeface="Calibri"/>
              </a:rPr>
              <a:t> </a:t>
            </a:r>
            <a:r>
              <a:rPr sz="2800" b="1" spc="497" dirty="0">
                <a:latin typeface="Calibri"/>
                <a:cs typeface="Calibri"/>
              </a:rPr>
              <a:t>A</a:t>
            </a:r>
            <a:r>
              <a:rPr sz="2800" b="1" spc="-80" dirty="0">
                <a:latin typeface="Calibri"/>
                <a:cs typeface="Calibri"/>
              </a:rPr>
              <a:t> </a:t>
            </a:r>
            <a:r>
              <a:rPr sz="2800" b="1" spc="280" dirty="0">
                <a:latin typeface="Calibri"/>
                <a:cs typeface="Calibri"/>
              </a:rPr>
              <a:t>T</a:t>
            </a:r>
            <a:r>
              <a:rPr sz="2800" b="1" spc="-73" dirty="0">
                <a:latin typeface="Calibri"/>
                <a:cs typeface="Calibri"/>
              </a:rPr>
              <a:t> </a:t>
            </a:r>
            <a:r>
              <a:rPr sz="2800" b="1" spc="113" dirty="0">
                <a:latin typeface="Calibri"/>
                <a:cs typeface="Calibri"/>
              </a:rPr>
              <a:t>I</a:t>
            </a:r>
            <a:r>
              <a:rPr sz="2800" b="1" spc="-76" dirty="0">
                <a:latin typeface="Calibri"/>
                <a:cs typeface="Calibri"/>
              </a:rPr>
              <a:t> </a:t>
            </a:r>
            <a:r>
              <a:rPr sz="2800" b="1" spc="560" dirty="0">
                <a:latin typeface="Calibri"/>
                <a:cs typeface="Calibri"/>
              </a:rPr>
              <a:t>O</a:t>
            </a:r>
            <a:r>
              <a:rPr sz="2800" b="1" spc="-76" dirty="0">
                <a:latin typeface="Calibri"/>
                <a:cs typeface="Calibri"/>
              </a:rPr>
              <a:t> </a:t>
            </a:r>
            <a:r>
              <a:rPr sz="2800" b="1" spc="467" dirty="0">
                <a:latin typeface="Calibri"/>
                <a:cs typeface="Calibri"/>
              </a:rPr>
              <a:t>N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12192000" cy="4455160"/>
            <a:chOff x="0" y="0"/>
            <a:chExt cx="18288000" cy="6682740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18064480" cy="6682740"/>
            </a:xfrm>
            <a:custGeom>
              <a:avLst/>
              <a:gdLst/>
              <a:ahLst/>
              <a:cxnLst/>
              <a:rect l="l" t="t" r="r" b="b"/>
              <a:pathLst>
                <a:path w="18064480" h="6682740">
                  <a:moveTo>
                    <a:pt x="0" y="6682569"/>
                  </a:moveTo>
                  <a:lnTo>
                    <a:pt x="0" y="0"/>
                  </a:lnTo>
                  <a:lnTo>
                    <a:pt x="18064378" y="0"/>
                  </a:lnTo>
                  <a:lnTo>
                    <a:pt x="18064378" y="6682569"/>
                  </a:lnTo>
                  <a:lnTo>
                    <a:pt x="0" y="6682569"/>
                  </a:lnTo>
                  <a:close/>
                </a:path>
              </a:pathLst>
            </a:custGeom>
            <a:solidFill>
              <a:srgbClr val="F9F8F8">
                <a:alpha val="24708"/>
              </a:srgbClr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8" name="object 8"/>
            <p:cNvSpPr/>
            <p:nvPr/>
          </p:nvSpPr>
          <p:spPr>
            <a:xfrm>
              <a:off x="11064600" y="0"/>
              <a:ext cx="7223759" cy="5524500"/>
            </a:xfrm>
            <a:custGeom>
              <a:avLst/>
              <a:gdLst/>
              <a:ahLst/>
              <a:cxnLst/>
              <a:rect l="l" t="t" r="r" b="b"/>
              <a:pathLst>
                <a:path w="7223759" h="5524500">
                  <a:moveTo>
                    <a:pt x="4690314" y="5435600"/>
                  </a:moveTo>
                  <a:lnTo>
                    <a:pt x="3004398" y="5435600"/>
                  </a:lnTo>
                  <a:lnTo>
                    <a:pt x="2595780" y="5321300"/>
                  </a:lnTo>
                  <a:lnTo>
                    <a:pt x="2551228" y="5295900"/>
                  </a:lnTo>
                  <a:lnTo>
                    <a:pt x="2462710" y="5270500"/>
                  </a:lnTo>
                  <a:lnTo>
                    <a:pt x="2418768" y="5245100"/>
                  </a:lnTo>
                  <a:lnTo>
                    <a:pt x="2375034" y="5232400"/>
                  </a:lnTo>
                  <a:lnTo>
                    <a:pt x="2331523" y="5207000"/>
                  </a:lnTo>
                  <a:lnTo>
                    <a:pt x="2288248" y="5194300"/>
                  </a:lnTo>
                  <a:lnTo>
                    <a:pt x="2245206" y="5168900"/>
                  </a:lnTo>
                  <a:lnTo>
                    <a:pt x="2202396" y="5156200"/>
                  </a:lnTo>
                  <a:lnTo>
                    <a:pt x="2159841" y="5130800"/>
                  </a:lnTo>
                  <a:lnTo>
                    <a:pt x="2117542" y="5118100"/>
                  </a:lnTo>
                  <a:lnTo>
                    <a:pt x="1992219" y="5041900"/>
                  </a:lnTo>
                  <a:lnTo>
                    <a:pt x="1951000" y="5029200"/>
                  </a:lnTo>
                  <a:lnTo>
                    <a:pt x="1869415" y="4978400"/>
                  </a:lnTo>
                  <a:lnTo>
                    <a:pt x="1709873" y="4876800"/>
                  </a:lnTo>
                  <a:lnTo>
                    <a:pt x="1593583" y="4800600"/>
                  </a:lnTo>
                  <a:lnTo>
                    <a:pt x="1555486" y="4762500"/>
                  </a:lnTo>
                  <a:lnTo>
                    <a:pt x="1443301" y="4686300"/>
                  </a:lnTo>
                  <a:lnTo>
                    <a:pt x="1406624" y="4648200"/>
                  </a:lnTo>
                  <a:lnTo>
                    <a:pt x="1370307" y="4622800"/>
                  </a:lnTo>
                  <a:lnTo>
                    <a:pt x="1334369" y="4584700"/>
                  </a:lnTo>
                  <a:lnTo>
                    <a:pt x="1263625" y="4533900"/>
                  </a:lnTo>
                  <a:lnTo>
                    <a:pt x="1228838" y="4495800"/>
                  </a:lnTo>
                  <a:lnTo>
                    <a:pt x="1194446" y="4457700"/>
                  </a:lnTo>
                  <a:lnTo>
                    <a:pt x="1160452" y="4432300"/>
                  </a:lnTo>
                  <a:lnTo>
                    <a:pt x="1126860" y="4394200"/>
                  </a:lnTo>
                  <a:lnTo>
                    <a:pt x="1093679" y="4368800"/>
                  </a:lnTo>
                  <a:lnTo>
                    <a:pt x="1060918" y="4330700"/>
                  </a:lnTo>
                  <a:lnTo>
                    <a:pt x="1028575" y="4292600"/>
                  </a:lnTo>
                  <a:lnTo>
                    <a:pt x="996650" y="4267200"/>
                  </a:lnTo>
                  <a:lnTo>
                    <a:pt x="965160" y="4229100"/>
                  </a:lnTo>
                  <a:lnTo>
                    <a:pt x="934105" y="4191000"/>
                  </a:lnTo>
                  <a:lnTo>
                    <a:pt x="903486" y="4152900"/>
                  </a:lnTo>
                  <a:lnTo>
                    <a:pt x="873303" y="4114800"/>
                  </a:lnTo>
                  <a:lnTo>
                    <a:pt x="843577" y="4076700"/>
                  </a:lnTo>
                  <a:lnTo>
                    <a:pt x="814304" y="4038600"/>
                  </a:lnTo>
                  <a:lnTo>
                    <a:pt x="785487" y="4000500"/>
                  </a:lnTo>
                  <a:lnTo>
                    <a:pt x="757129" y="3975100"/>
                  </a:lnTo>
                  <a:lnTo>
                    <a:pt x="729237" y="3937000"/>
                  </a:lnTo>
                  <a:lnTo>
                    <a:pt x="701819" y="3886200"/>
                  </a:lnTo>
                  <a:lnTo>
                    <a:pt x="674874" y="3848100"/>
                  </a:lnTo>
                  <a:lnTo>
                    <a:pt x="648402" y="3810000"/>
                  </a:lnTo>
                  <a:lnTo>
                    <a:pt x="622403" y="3771900"/>
                  </a:lnTo>
                  <a:lnTo>
                    <a:pt x="596900" y="3733800"/>
                  </a:lnTo>
                  <a:lnTo>
                    <a:pt x="571889" y="3695700"/>
                  </a:lnTo>
                  <a:lnTo>
                    <a:pt x="547371" y="3657600"/>
                  </a:lnTo>
                  <a:lnTo>
                    <a:pt x="523340" y="3619500"/>
                  </a:lnTo>
                  <a:lnTo>
                    <a:pt x="499817" y="3568700"/>
                  </a:lnTo>
                  <a:lnTo>
                    <a:pt x="476802" y="3530600"/>
                  </a:lnTo>
                  <a:lnTo>
                    <a:pt x="454295" y="3492500"/>
                  </a:lnTo>
                  <a:lnTo>
                    <a:pt x="432290" y="3454400"/>
                  </a:lnTo>
                  <a:lnTo>
                    <a:pt x="410805" y="3403600"/>
                  </a:lnTo>
                  <a:lnTo>
                    <a:pt x="389839" y="3365500"/>
                  </a:lnTo>
                  <a:lnTo>
                    <a:pt x="369392" y="3327400"/>
                  </a:lnTo>
                  <a:lnTo>
                    <a:pt x="349461" y="3276600"/>
                  </a:lnTo>
                  <a:lnTo>
                    <a:pt x="330064" y="3238500"/>
                  </a:lnTo>
                  <a:lnTo>
                    <a:pt x="311198" y="3187700"/>
                  </a:lnTo>
                  <a:lnTo>
                    <a:pt x="292860" y="3149600"/>
                  </a:lnTo>
                  <a:lnTo>
                    <a:pt x="275057" y="3111500"/>
                  </a:lnTo>
                  <a:lnTo>
                    <a:pt x="257795" y="3060700"/>
                  </a:lnTo>
                  <a:lnTo>
                    <a:pt x="241077" y="3022600"/>
                  </a:lnTo>
                  <a:lnTo>
                    <a:pt x="224901" y="2971800"/>
                  </a:lnTo>
                  <a:lnTo>
                    <a:pt x="209270" y="2933700"/>
                  </a:lnTo>
                  <a:lnTo>
                    <a:pt x="194187" y="2882900"/>
                  </a:lnTo>
                  <a:lnTo>
                    <a:pt x="179653" y="2844800"/>
                  </a:lnTo>
                  <a:lnTo>
                    <a:pt x="165667" y="2794000"/>
                  </a:lnTo>
                  <a:lnTo>
                    <a:pt x="152235" y="2743200"/>
                  </a:lnTo>
                  <a:lnTo>
                    <a:pt x="139362" y="2705100"/>
                  </a:lnTo>
                  <a:lnTo>
                    <a:pt x="127050" y="2654300"/>
                  </a:lnTo>
                  <a:lnTo>
                    <a:pt x="115297" y="2616200"/>
                  </a:lnTo>
                  <a:lnTo>
                    <a:pt x="104107" y="2565400"/>
                  </a:lnTo>
                  <a:lnTo>
                    <a:pt x="93483" y="2514600"/>
                  </a:lnTo>
                  <a:lnTo>
                    <a:pt x="83424" y="2476500"/>
                  </a:lnTo>
                  <a:lnTo>
                    <a:pt x="73930" y="2425700"/>
                  </a:lnTo>
                  <a:lnTo>
                    <a:pt x="64997" y="2387600"/>
                  </a:lnTo>
                  <a:lnTo>
                    <a:pt x="56638" y="2336800"/>
                  </a:lnTo>
                  <a:lnTo>
                    <a:pt x="48854" y="2286000"/>
                  </a:lnTo>
                  <a:lnTo>
                    <a:pt x="41643" y="2247900"/>
                  </a:lnTo>
                  <a:lnTo>
                    <a:pt x="35004" y="2197100"/>
                  </a:lnTo>
                  <a:lnTo>
                    <a:pt x="28937" y="2146300"/>
                  </a:lnTo>
                  <a:lnTo>
                    <a:pt x="23445" y="2095500"/>
                  </a:lnTo>
                  <a:lnTo>
                    <a:pt x="18528" y="2057400"/>
                  </a:lnTo>
                  <a:lnTo>
                    <a:pt x="14189" y="2006600"/>
                  </a:lnTo>
                  <a:lnTo>
                    <a:pt x="10426" y="1955800"/>
                  </a:lnTo>
                  <a:lnTo>
                    <a:pt x="7240" y="1917700"/>
                  </a:lnTo>
                  <a:lnTo>
                    <a:pt x="4632" y="1866900"/>
                  </a:lnTo>
                  <a:lnTo>
                    <a:pt x="2603" y="1816100"/>
                  </a:lnTo>
                  <a:lnTo>
                    <a:pt x="1156" y="1765300"/>
                  </a:lnTo>
                  <a:lnTo>
                    <a:pt x="288" y="1727200"/>
                  </a:lnTo>
                  <a:lnTo>
                    <a:pt x="0" y="1676400"/>
                  </a:lnTo>
                  <a:lnTo>
                    <a:pt x="288" y="1625600"/>
                  </a:lnTo>
                  <a:lnTo>
                    <a:pt x="1156" y="1587500"/>
                  </a:lnTo>
                  <a:lnTo>
                    <a:pt x="2603" y="1536700"/>
                  </a:lnTo>
                  <a:lnTo>
                    <a:pt x="4632" y="1485900"/>
                  </a:lnTo>
                  <a:lnTo>
                    <a:pt x="7240" y="1435100"/>
                  </a:lnTo>
                  <a:lnTo>
                    <a:pt x="10426" y="1397000"/>
                  </a:lnTo>
                  <a:lnTo>
                    <a:pt x="14189" y="1346200"/>
                  </a:lnTo>
                  <a:lnTo>
                    <a:pt x="18528" y="1295400"/>
                  </a:lnTo>
                  <a:lnTo>
                    <a:pt x="23445" y="1257300"/>
                  </a:lnTo>
                  <a:lnTo>
                    <a:pt x="28937" y="1206500"/>
                  </a:lnTo>
                  <a:lnTo>
                    <a:pt x="35004" y="1155700"/>
                  </a:lnTo>
                  <a:lnTo>
                    <a:pt x="41643" y="1117600"/>
                  </a:lnTo>
                  <a:lnTo>
                    <a:pt x="48854" y="1066800"/>
                  </a:lnTo>
                  <a:lnTo>
                    <a:pt x="56638" y="1016000"/>
                  </a:lnTo>
                  <a:lnTo>
                    <a:pt x="64997" y="977900"/>
                  </a:lnTo>
                  <a:lnTo>
                    <a:pt x="73930" y="927100"/>
                  </a:lnTo>
                  <a:lnTo>
                    <a:pt x="83424" y="876300"/>
                  </a:lnTo>
                  <a:lnTo>
                    <a:pt x="93483" y="838200"/>
                  </a:lnTo>
                  <a:lnTo>
                    <a:pt x="104107" y="787400"/>
                  </a:lnTo>
                  <a:lnTo>
                    <a:pt x="115297" y="736600"/>
                  </a:lnTo>
                  <a:lnTo>
                    <a:pt x="127050" y="698500"/>
                  </a:lnTo>
                  <a:lnTo>
                    <a:pt x="139362" y="647700"/>
                  </a:lnTo>
                  <a:lnTo>
                    <a:pt x="152235" y="609600"/>
                  </a:lnTo>
                  <a:lnTo>
                    <a:pt x="165667" y="558800"/>
                  </a:lnTo>
                  <a:lnTo>
                    <a:pt x="179653" y="520700"/>
                  </a:lnTo>
                  <a:lnTo>
                    <a:pt x="194187" y="469900"/>
                  </a:lnTo>
                  <a:lnTo>
                    <a:pt x="209270" y="431800"/>
                  </a:lnTo>
                  <a:lnTo>
                    <a:pt x="224901" y="381000"/>
                  </a:lnTo>
                  <a:lnTo>
                    <a:pt x="241077" y="342900"/>
                  </a:lnTo>
                  <a:lnTo>
                    <a:pt x="257795" y="292100"/>
                  </a:lnTo>
                  <a:lnTo>
                    <a:pt x="275057" y="254000"/>
                  </a:lnTo>
                  <a:lnTo>
                    <a:pt x="292860" y="203200"/>
                  </a:lnTo>
                  <a:lnTo>
                    <a:pt x="311198" y="165100"/>
                  </a:lnTo>
                  <a:lnTo>
                    <a:pt x="330064" y="114300"/>
                  </a:lnTo>
                  <a:lnTo>
                    <a:pt x="349461" y="76200"/>
                  </a:lnTo>
                  <a:lnTo>
                    <a:pt x="369392" y="38100"/>
                  </a:lnTo>
                  <a:lnTo>
                    <a:pt x="387899" y="0"/>
                  </a:lnTo>
                  <a:lnTo>
                    <a:pt x="7223397" y="0"/>
                  </a:lnTo>
                  <a:lnTo>
                    <a:pt x="7223397" y="3517900"/>
                  </a:lnTo>
                  <a:lnTo>
                    <a:pt x="7217908" y="3530600"/>
                  </a:lnTo>
                  <a:lnTo>
                    <a:pt x="7194889" y="3568700"/>
                  </a:lnTo>
                  <a:lnTo>
                    <a:pt x="7171366" y="3619500"/>
                  </a:lnTo>
                  <a:lnTo>
                    <a:pt x="7147342" y="3657600"/>
                  </a:lnTo>
                  <a:lnTo>
                    <a:pt x="7122821" y="3695700"/>
                  </a:lnTo>
                  <a:lnTo>
                    <a:pt x="7097807" y="3733800"/>
                  </a:lnTo>
                  <a:lnTo>
                    <a:pt x="7072302" y="3771900"/>
                  </a:lnTo>
                  <a:lnTo>
                    <a:pt x="7046310" y="3810000"/>
                  </a:lnTo>
                  <a:lnTo>
                    <a:pt x="7019838" y="3848100"/>
                  </a:lnTo>
                  <a:lnTo>
                    <a:pt x="6992894" y="3886200"/>
                  </a:lnTo>
                  <a:lnTo>
                    <a:pt x="6965475" y="3937000"/>
                  </a:lnTo>
                  <a:lnTo>
                    <a:pt x="6937584" y="3975100"/>
                  </a:lnTo>
                  <a:lnTo>
                    <a:pt x="6909226" y="4000500"/>
                  </a:lnTo>
                  <a:lnTo>
                    <a:pt x="6880408" y="4038600"/>
                  </a:lnTo>
                  <a:lnTo>
                    <a:pt x="6851135" y="4076700"/>
                  </a:lnTo>
                  <a:lnTo>
                    <a:pt x="6821409" y="4114800"/>
                  </a:lnTo>
                  <a:lnTo>
                    <a:pt x="6791227" y="4152900"/>
                  </a:lnTo>
                  <a:lnTo>
                    <a:pt x="6760607" y="4191000"/>
                  </a:lnTo>
                  <a:lnTo>
                    <a:pt x="6729552" y="4229100"/>
                  </a:lnTo>
                  <a:lnTo>
                    <a:pt x="6698063" y="4267200"/>
                  </a:lnTo>
                  <a:lnTo>
                    <a:pt x="6666137" y="4292600"/>
                  </a:lnTo>
                  <a:lnTo>
                    <a:pt x="6633795" y="4330700"/>
                  </a:lnTo>
                  <a:lnTo>
                    <a:pt x="6601034" y="4368800"/>
                  </a:lnTo>
                  <a:lnTo>
                    <a:pt x="6567853" y="4394200"/>
                  </a:lnTo>
                  <a:lnTo>
                    <a:pt x="6534260" y="4432300"/>
                  </a:lnTo>
                  <a:lnTo>
                    <a:pt x="6500266" y="4457700"/>
                  </a:lnTo>
                  <a:lnTo>
                    <a:pt x="6465874" y="4495800"/>
                  </a:lnTo>
                  <a:lnTo>
                    <a:pt x="6431087" y="4533900"/>
                  </a:lnTo>
                  <a:lnTo>
                    <a:pt x="6360344" y="4584700"/>
                  </a:lnTo>
                  <a:lnTo>
                    <a:pt x="6324406" y="4622800"/>
                  </a:lnTo>
                  <a:lnTo>
                    <a:pt x="6288089" y="4648200"/>
                  </a:lnTo>
                  <a:lnTo>
                    <a:pt x="6251411" y="4686300"/>
                  </a:lnTo>
                  <a:lnTo>
                    <a:pt x="6139227" y="4762500"/>
                  </a:lnTo>
                  <a:lnTo>
                    <a:pt x="6101130" y="4800600"/>
                  </a:lnTo>
                  <a:lnTo>
                    <a:pt x="5984840" y="4876800"/>
                  </a:lnTo>
                  <a:lnTo>
                    <a:pt x="5825298" y="4978400"/>
                  </a:lnTo>
                  <a:lnTo>
                    <a:pt x="5743707" y="5029200"/>
                  </a:lnTo>
                  <a:lnTo>
                    <a:pt x="5702487" y="5041900"/>
                  </a:lnTo>
                  <a:lnTo>
                    <a:pt x="5577170" y="5118100"/>
                  </a:lnTo>
                  <a:lnTo>
                    <a:pt x="5534872" y="5130800"/>
                  </a:lnTo>
                  <a:lnTo>
                    <a:pt x="5492317" y="5156200"/>
                  </a:lnTo>
                  <a:lnTo>
                    <a:pt x="5449507" y="5168900"/>
                  </a:lnTo>
                  <a:lnTo>
                    <a:pt x="5406465" y="5194300"/>
                  </a:lnTo>
                  <a:lnTo>
                    <a:pt x="5363189" y="5207000"/>
                  </a:lnTo>
                  <a:lnTo>
                    <a:pt x="5319678" y="5232400"/>
                  </a:lnTo>
                  <a:lnTo>
                    <a:pt x="5275945" y="5245100"/>
                  </a:lnTo>
                  <a:lnTo>
                    <a:pt x="5232003" y="5270500"/>
                  </a:lnTo>
                  <a:lnTo>
                    <a:pt x="5143485" y="5295900"/>
                  </a:lnTo>
                  <a:lnTo>
                    <a:pt x="5098932" y="5321300"/>
                  </a:lnTo>
                  <a:lnTo>
                    <a:pt x="4690314" y="5435600"/>
                  </a:lnTo>
                  <a:close/>
                </a:path>
                <a:path w="7223759" h="5524500">
                  <a:moveTo>
                    <a:pt x="4505112" y="5473700"/>
                  </a:moveTo>
                  <a:lnTo>
                    <a:pt x="3189601" y="5473700"/>
                  </a:lnTo>
                  <a:lnTo>
                    <a:pt x="3050522" y="5435600"/>
                  </a:lnTo>
                  <a:lnTo>
                    <a:pt x="4644191" y="5435600"/>
                  </a:lnTo>
                  <a:lnTo>
                    <a:pt x="4505112" y="5473700"/>
                  </a:lnTo>
                  <a:close/>
                </a:path>
                <a:path w="7223759" h="5524500">
                  <a:moveTo>
                    <a:pt x="4411887" y="5486400"/>
                  </a:moveTo>
                  <a:lnTo>
                    <a:pt x="3282826" y="5486400"/>
                  </a:lnTo>
                  <a:lnTo>
                    <a:pt x="3236164" y="5473700"/>
                  </a:lnTo>
                  <a:lnTo>
                    <a:pt x="4458548" y="5473700"/>
                  </a:lnTo>
                  <a:lnTo>
                    <a:pt x="4411887" y="5486400"/>
                  </a:lnTo>
                  <a:close/>
                </a:path>
                <a:path w="7223759" h="5524500">
                  <a:moveTo>
                    <a:pt x="4318311" y="5499100"/>
                  </a:moveTo>
                  <a:lnTo>
                    <a:pt x="3376401" y="5499100"/>
                  </a:lnTo>
                  <a:lnTo>
                    <a:pt x="3329580" y="5486400"/>
                  </a:lnTo>
                  <a:lnTo>
                    <a:pt x="4365132" y="5486400"/>
                  </a:lnTo>
                  <a:lnTo>
                    <a:pt x="4318311" y="5499100"/>
                  </a:lnTo>
                  <a:close/>
                </a:path>
                <a:path w="7223759" h="5524500">
                  <a:moveTo>
                    <a:pt x="4224459" y="5511800"/>
                  </a:moveTo>
                  <a:lnTo>
                    <a:pt x="3470254" y="5511800"/>
                  </a:lnTo>
                  <a:lnTo>
                    <a:pt x="3423291" y="5499100"/>
                  </a:lnTo>
                  <a:lnTo>
                    <a:pt x="4271421" y="5499100"/>
                  </a:lnTo>
                  <a:lnTo>
                    <a:pt x="4224459" y="5511800"/>
                  </a:lnTo>
                  <a:close/>
                </a:path>
                <a:path w="7223759" h="5524500">
                  <a:moveTo>
                    <a:pt x="4036138" y="5524500"/>
                  </a:moveTo>
                  <a:lnTo>
                    <a:pt x="3658574" y="5524500"/>
                  </a:lnTo>
                  <a:lnTo>
                    <a:pt x="3611431" y="5511800"/>
                  </a:lnTo>
                  <a:lnTo>
                    <a:pt x="4083281" y="5511800"/>
                  </a:lnTo>
                  <a:lnTo>
                    <a:pt x="4036138" y="5524500"/>
                  </a:lnTo>
                  <a:close/>
                </a:path>
              </a:pathLst>
            </a:custGeom>
            <a:solidFill>
              <a:srgbClr val="FACA5E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902462" y="70265"/>
            <a:ext cx="3781637" cy="2174526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11431" algn="ctr">
              <a:spcBef>
                <a:spcPts val="76"/>
              </a:spcBef>
            </a:pPr>
            <a:r>
              <a:rPr sz="6734" spc="1403" dirty="0">
                <a:latin typeface="Arial"/>
                <a:cs typeface="Arial"/>
              </a:rPr>
              <a:t>GICH</a:t>
            </a:r>
            <a:endParaRPr sz="6734">
              <a:latin typeface="Arial"/>
              <a:cs typeface="Arial"/>
            </a:endParaRPr>
          </a:p>
          <a:p>
            <a:pPr marL="8467" marR="3387" algn="ctr">
              <a:spcBef>
                <a:spcPts val="4364"/>
              </a:spcBef>
            </a:pPr>
            <a:r>
              <a:rPr sz="1833" spc="53" dirty="0">
                <a:latin typeface="Lucida Sans Unicode"/>
                <a:cs typeface="Lucida Sans Unicode"/>
              </a:rPr>
              <a:t>Georgia </a:t>
            </a:r>
            <a:r>
              <a:rPr sz="1833" spc="23" dirty="0">
                <a:latin typeface="Lucida Sans Unicode"/>
                <a:cs typeface="Lucida Sans Unicode"/>
              </a:rPr>
              <a:t>Initiative </a:t>
            </a:r>
            <a:r>
              <a:rPr sz="1833" spc="-30" dirty="0">
                <a:latin typeface="Lucida Sans Unicode"/>
                <a:cs typeface="Lucida Sans Unicode"/>
              </a:rPr>
              <a:t>For</a:t>
            </a:r>
            <a:r>
              <a:rPr sz="1833" spc="-163" dirty="0">
                <a:latin typeface="Lucida Sans Unicode"/>
                <a:cs typeface="Lucida Sans Unicode"/>
              </a:rPr>
              <a:t> </a:t>
            </a:r>
            <a:r>
              <a:rPr sz="1833" spc="-30" dirty="0">
                <a:latin typeface="Lucida Sans Unicode"/>
                <a:cs typeface="Lucida Sans Unicode"/>
              </a:rPr>
              <a:t>Community  Housing</a:t>
            </a:r>
            <a:endParaRPr sz="1833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57718" y="2490580"/>
            <a:ext cx="2335953" cy="290186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>
              <a:spcBef>
                <a:spcPts val="63"/>
              </a:spcBef>
              <a:tabLst>
                <a:tab pos="206597" algn="l"/>
                <a:tab pos="2264523" algn="l"/>
              </a:tabLst>
            </a:pPr>
            <a:r>
              <a:rPr sz="1833" spc="-193" dirty="0">
                <a:latin typeface="Lucida Sans Unicode"/>
                <a:cs typeface="Lucida Sans Unicode"/>
              </a:rPr>
              <a:t>|	</a:t>
            </a:r>
            <a:r>
              <a:rPr sz="1833" spc="-10" dirty="0">
                <a:latin typeface="Lucida Sans Unicode"/>
                <a:cs typeface="Lucida Sans Unicode"/>
              </a:rPr>
              <a:t>F</a:t>
            </a:r>
            <a:r>
              <a:rPr sz="1833" spc="163" dirty="0">
                <a:latin typeface="Lucida Sans Unicode"/>
                <a:cs typeface="Lucida Sans Unicode"/>
              </a:rPr>
              <a:t>a</a:t>
            </a:r>
            <a:r>
              <a:rPr sz="1833" spc="13" dirty="0">
                <a:latin typeface="Lucida Sans Unicode"/>
                <a:cs typeface="Lucida Sans Unicode"/>
              </a:rPr>
              <a:t>l</a:t>
            </a:r>
            <a:r>
              <a:rPr sz="1833" spc="-37" dirty="0">
                <a:latin typeface="Lucida Sans Unicode"/>
                <a:cs typeface="Lucida Sans Unicode"/>
              </a:rPr>
              <a:t>l</a:t>
            </a:r>
            <a:r>
              <a:rPr sz="1833" spc="-20" dirty="0">
                <a:latin typeface="Lucida Sans Unicode"/>
                <a:cs typeface="Lucida Sans Unicode"/>
              </a:rPr>
              <a:t> </a:t>
            </a:r>
            <a:r>
              <a:rPr sz="1833" spc="-100" dirty="0">
                <a:latin typeface="Lucida Sans Unicode"/>
                <a:cs typeface="Lucida Sans Unicode"/>
              </a:rPr>
              <a:t>R</a:t>
            </a:r>
            <a:r>
              <a:rPr sz="1833" spc="73" dirty="0">
                <a:latin typeface="Lucida Sans Unicode"/>
                <a:cs typeface="Lucida Sans Unicode"/>
              </a:rPr>
              <a:t>e</a:t>
            </a:r>
            <a:r>
              <a:rPr sz="1833" spc="3" dirty="0">
                <a:latin typeface="Lucida Sans Unicode"/>
                <a:cs typeface="Lucida Sans Unicode"/>
              </a:rPr>
              <a:t>t</a:t>
            </a:r>
            <a:r>
              <a:rPr sz="1833" spc="-3" dirty="0">
                <a:latin typeface="Lucida Sans Unicode"/>
                <a:cs typeface="Lucida Sans Unicode"/>
              </a:rPr>
              <a:t>r</a:t>
            </a:r>
            <a:r>
              <a:rPr sz="1833" spc="73" dirty="0">
                <a:latin typeface="Lucida Sans Unicode"/>
                <a:cs typeface="Lucida Sans Unicode"/>
              </a:rPr>
              <a:t>e</a:t>
            </a:r>
            <a:r>
              <a:rPr sz="1833" spc="163" dirty="0">
                <a:latin typeface="Lucida Sans Unicode"/>
                <a:cs typeface="Lucida Sans Unicode"/>
              </a:rPr>
              <a:t>a</a:t>
            </a:r>
            <a:r>
              <a:rPr sz="1833" spc="-47" dirty="0">
                <a:latin typeface="Lucida Sans Unicode"/>
                <a:cs typeface="Lucida Sans Unicode"/>
              </a:rPr>
              <a:t>t</a:t>
            </a:r>
            <a:r>
              <a:rPr sz="1833" spc="-20" dirty="0">
                <a:latin typeface="Lucida Sans Unicode"/>
                <a:cs typeface="Lucida Sans Unicode"/>
              </a:rPr>
              <a:t> </a:t>
            </a:r>
            <a:r>
              <a:rPr sz="1833" spc="-163" dirty="0">
                <a:latin typeface="Lucida Sans Unicode"/>
                <a:cs typeface="Lucida Sans Unicode"/>
              </a:rPr>
              <a:t>2</a:t>
            </a:r>
            <a:r>
              <a:rPr sz="1833" spc="17" dirty="0">
                <a:latin typeface="Lucida Sans Unicode"/>
                <a:cs typeface="Lucida Sans Unicode"/>
              </a:rPr>
              <a:t>0</a:t>
            </a:r>
            <a:r>
              <a:rPr sz="1833" spc="-163" dirty="0">
                <a:latin typeface="Lucida Sans Unicode"/>
                <a:cs typeface="Lucida Sans Unicode"/>
              </a:rPr>
              <a:t>2</a:t>
            </a:r>
            <a:r>
              <a:rPr sz="1833" spc="-33" dirty="0">
                <a:latin typeface="Lucida Sans Unicode"/>
                <a:cs typeface="Lucida Sans Unicode"/>
              </a:rPr>
              <a:t>0</a:t>
            </a:r>
            <a:r>
              <a:rPr sz="1833" dirty="0">
                <a:latin typeface="Lucida Sans Unicode"/>
                <a:cs typeface="Lucida Sans Unicode"/>
              </a:rPr>
              <a:t>	</a:t>
            </a:r>
            <a:r>
              <a:rPr sz="1833" spc="-193" dirty="0">
                <a:latin typeface="Lucida Sans Unicode"/>
                <a:cs typeface="Lucida Sans Unicode"/>
              </a:rPr>
              <a:t>|</a:t>
            </a:r>
            <a:endParaRPr sz="1833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829191" y="3049454"/>
            <a:ext cx="1928283" cy="290186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>
              <a:spcBef>
                <a:spcPts val="63"/>
              </a:spcBef>
            </a:pPr>
            <a:r>
              <a:rPr sz="1833" spc="-7" dirty="0">
                <a:latin typeface="Lucida Sans Unicode"/>
                <a:cs typeface="Lucida Sans Unicode"/>
              </a:rPr>
              <a:t>Freshman</a:t>
            </a:r>
            <a:r>
              <a:rPr sz="1833" spc="-60" dirty="0">
                <a:latin typeface="Lucida Sans Unicode"/>
                <a:cs typeface="Lucida Sans Unicode"/>
              </a:rPr>
              <a:t> </a:t>
            </a:r>
            <a:r>
              <a:rPr sz="1833" spc="-13" dirty="0">
                <a:latin typeface="Lucida Sans Unicode"/>
                <a:cs typeface="Lucida Sans Unicode"/>
              </a:rPr>
              <a:t>Report</a:t>
            </a:r>
            <a:endParaRPr sz="1833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0"/>
            <a:ext cx="1546013" cy="1622213"/>
          </a:xfrm>
          <a:custGeom>
            <a:avLst/>
            <a:gdLst/>
            <a:ahLst/>
            <a:cxnLst/>
            <a:rect l="l" t="t" r="r" b="b"/>
            <a:pathLst>
              <a:path w="2319020" h="2433320">
                <a:moveTo>
                  <a:pt x="129219" y="2433204"/>
                </a:moveTo>
                <a:lnTo>
                  <a:pt x="75492" y="2432547"/>
                </a:lnTo>
                <a:lnTo>
                  <a:pt x="21792" y="2430568"/>
                </a:lnTo>
                <a:lnTo>
                  <a:pt x="0" y="2429363"/>
                </a:lnTo>
                <a:lnTo>
                  <a:pt x="0" y="0"/>
                </a:lnTo>
                <a:lnTo>
                  <a:pt x="2304932" y="0"/>
                </a:lnTo>
                <a:lnTo>
                  <a:pt x="2305229" y="2537"/>
                </a:lnTo>
                <a:lnTo>
                  <a:pt x="2310496" y="56014"/>
                </a:lnTo>
                <a:lnTo>
                  <a:pt x="2314450" y="109598"/>
                </a:lnTo>
                <a:lnTo>
                  <a:pt x="2317089" y="163272"/>
                </a:lnTo>
                <a:lnTo>
                  <a:pt x="2318406" y="216986"/>
                </a:lnTo>
                <a:lnTo>
                  <a:pt x="2318571" y="243852"/>
                </a:lnTo>
                <a:lnTo>
                  <a:pt x="2318406" y="270719"/>
                </a:lnTo>
                <a:lnTo>
                  <a:pt x="2317089" y="324433"/>
                </a:lnTo>
                <a:lnTo>
                  <a:pt x="2314450" y="378106"/>
                </a:lnTo>
                <a:lnTo>
                  <a:pt x="2310496" y="431691"/>
                </a:lnTo>
                <a:lnTo>
                  <a:pt x="2305229" y="485168"/>
                </a:lnTo>
                <a:lnTo>
                  <a:pt x="2298651" y="538495"/>
                </a:lnTo>
                <a:lnTo>
                  <a:pt x="2290768" y="591653"/>
                </a:lnTo>
                <a:lnTo>
                  <a:pt x="2281580" y="644592"/>
                </a:lnTo>
                <a:lnTo>
                  <a:pt x="2271098" y="697294"/>
                </a:lnTo>
                <a:lnTo>
                  <a:pt x="2259328" y="749717"/>
                </a:lnTo>
                <a:lnTo>
                  <a:pt x="2246272" y="801845"/>
                </a:lnTo>
                <a:lnTo>
                  <a:pt x="2231941" y="853628"/>
                </a:lnTo>
                <a:lnTo>
                  <a:pt x="2216338" y="905049"/>
                </a:lnTo>
                <a:lnTo>
                  <a:pt x="2199485" y="956066"/>
                </a:lnTo>
                <a:lnTo>
                  <a:pt x="2181385" y="1006665"/>
                </a:lnTo>
                <a:lnTo>
                  <a:pt x="2162049" y="1056796"/>
                </a:lnTo>
                <a:lnTo>
                  <a:pt x="2141482" y="1106442"/>
                </a:lnTo>
                <a:lnTo>
                  <a:pt x="2119708" y="1155562"/>
                </a:lnTo>
                <a:lnTo>
                  <a:pt x="2096731" y="1204139"/>
                </a:lnTo>
                <a:lnTo>
                  <a:pt x="2072574" y="1252131"/>
                </a:lnTo>
                <a:lnTo>
                  <a:pt x="2047243" y="1299521"/>
                </a:lnTo>
                <a:lnTo>
                  <a:pt x="2020758" y="1346273"/>
                </a:lnTo>
                <a:lnTo>
                  <a:pt x="1993134" y="1392367"/>
                </a:lnTo>
                <a:lnTo>
                  <a:pt x="1964386" y="1437762"/>
                </a:lnTo>
                <a:lnTo>
                  <a:pt x="1934531" y="1482441"/>
                </a:lnTo>
                <a:lnTo>
                  <a:pt x="1903596" y="1526370"/>
                </a:lnTo>
                <a:lnTo>
                  <a:pt x="1871586" y="1569532"/>
                </a:lnTo>
                <a:lnTo>
                  <a:pt x="1838530" y="1611888"/>
                </a:lnTo>
                <a:lnTo>
                  <a:pt x="1804439" y="1653426"/>
                </a:lnTo>
                <a:lnTo>
                  <a:pt x="1769343" y="1694112"/>
                </a:lnTo>
                <a:lnTo>
                  <a:pt x="1733256" y="1733929"/>
                </a:lnTo>
                <a:lnTo>
                  <a:pt x="1696209" y="1772845"/>
                </a:lnTo>
                <a:lnTo>
                  <a:pt x="1658211" y="1810842"/>
                </a:lnTo>
                <a:lnTo>
                  <a:pt x="1619296" y="1847890"/>
                </a:lnTo>
                <a:lnTo>
                  <a:pt x="1579479" y="1883976"/>
                </a:lnTo>
                <a:lnTo>
                  <a:pt x="1538793" y="1919072"/>
                </a:lnTo>
                <a:lnTo>
                  <a:pt x="1497255" y="1953164"/>
                </a:lnTo>
                <a:lnTo>
                  <a:pt x="1454898" y="1986220"/>
                </a:lnTo>
                <a:lnTo>
                  <a:pt x="1411737" y="2018229"/>
                </a:lnTo>
                <a:lnTo>
                  <a:pt x="1367807" y="2049165"/>
                </a:lnTo>
                <a:lnTo>
                  <a:pt x="1323128" y="2079020"/>
                </a:lnTo>
                <a:lnTo>
                  <a:pt x="1277734" y="2107767"/>
                </a:lnTo>
                <a:lnTo>
                  <a:pt x="1231639" y="2135392"/>
                </a:lnTo>
                <a:lnTo>
                  <a:pt x="1184888" y="2161877"/>
                </a:lnTo>
                <a:lnTo>
                  <a:pt x="1137498" y="2187208"/>
                </a:lnTo>
                <a:lnTo>
                  <a:pt x="1089506" y="2211365"/>
                </a:lnTo>
                <a:lnTo>
                  <a:pt x="1040928" y="2234342"/>
                </a:lnTo>
                <a:lnTo>
                  <a:pt x="991809" y="2256116"/>
                </a:lnTo>
                <a:lnTo>
                  <a:pt x="942162" y="2276678"/>
                </a:lnTo>
                <a:lnTo>
                  <a:pt x="892031" y="2296017"/>
                </a:lnTo>
                <a:lnTo>
                  <a:pt x="841433" y="2314118"/>
                </a:lnTo>
                <a:lnTo>
                  <a:pt x="790416" y="2330972"/>
                </a:lnTo>
                <a:lnTo>
                  <a:pt x="738994" y="2346575"/>
                </a:lnTo>
                <a:lnTo>
                  <a:pt x="687212" y="2360906"/>
                </a:lnTo>
                <a:lnTo>
                  <a:pt x="635083" y="2373962"/>
                </a:lnTo>
                <a:lnTo>
                  <a:pt x="582660" y="2385732"/>
                </a:lnTo>
                <a:lnTo>
                  <a:pt x="529958" y="2396214"/>
                </a:lnTo>
                <a:lnTo>
                  <a:pt x="477020" y="2405402"/>
                </a:lnTo>
                <a:lnTo>
                  <a:pt x="423861" y="2413285"/>
                </a:lnTo>
                <a:lnTo>
                  <a:pt x="370534" y="2419863"/>
                </a:lnTo>
                <a:lnTo>
                  <a:pt x="317057" y="2425130"/>
                </a:lnTo>
                <a:lnTo>
                  <a:pt x="263473" y="2429084"/>
                </a:lnTo>
                <a:lnTo>
                  <a:pt x="209799" y="2431723"/>
                </a:lnTo>
                <a:lnTo>
                  <a:pt x="156086" y="2433040"/>
                </a:lnTo>
                <a:lnTo>
                  <a:pt x="129219" y="2433204"/>
                </a:lnTo>
                <a:close/>
              </a:path>
            </a:pathLst>
          </a:custGeom>
          <a:solidFill>
            <a:srgbClr val="FACA5E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497925" y="63292"/>
            <a:ext cx="3557693" cy="753326"/>
          </a:xfrm>
          <a:prstGeom prst="rect">
            <a:avLst/>
          </a:prstGeom>
        </p:spPr>
        <p:txBody>
          <a:bodyPr vert="horz" wrap="square" lIns="0" tIns="9313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73"/>
              </a:spcBef>
              <a:tabLst>
                <a:tab pos="2553251" algn="l"/>
              </a:tabLst>
            </a:pPr>
            <a:r>
              <a:rPr sz="4834" spc="213" dirty="0">
                <a:solidFill>
                  <a:srgbClr val="FB6D56"/>
                </a:solidFill>
                <a:latin typeface="Trebuchet MS"/>
                <a:cs typeface="Trebuchet MS"/>
              </a:rPr>
              <a:t>C </a:t>
            </a:r>
            <a:r>
              <a:rPr sz="4834" spc="187" dirty="0">
                <a:solidFill>
                  <a:srgbClr val="FB6D56"/>
                </a:solidFill>
                <a:latin typeface="Trebuchet MS"/>
                <a:cs typeface="Trebuchet MS"/>
              </a:rPr>
              <a:t>I</a:t>
            </a:r>
            <a:r>
              <a:rPr sz="4834" spc="97" dirty="0">
                <a:solidFill>
                  <a:srgbClr val="FB6D56"/>
                </a:solidFill>
                <a:latin typeface="Trebuchet MS"/>
                <a:cs typeface="Trebuchet MS"/>
              </a:rPr>
              <a:t> </a:t>
            </a:r>
            <a:r>
              <a:rPr sz="4834" spc="63" dirty="0">
                <a:solidFill>
                  <a:srgbClr val="FB6D56"/>
                </a:solidFill>
                <a:latin typeface="Trebuchet MS"/>
                <a:cs typeface="Trebuchet MS"/>
              </a:rPr>
              <a:t>T</a:t>
            </a:r>
            <a:r>
              <a:rPr sz="4834" spc="153" dirty="0">
                <a:solidFill>
                  <a:srgbClr val="FB6D56"/>
                </a:solidFill>
                <a:latin typeface="Trebuchet MS"/>
                <a:cs typeface="Trebuchet MS"/>
              </a:rPr>
              <a:t> </a:t>
            </a:r>
            <a:r>
              <a:rPr sz="4834" spc="190" dirty="0">
                <a:solidFill>
                  <a:srgbClr val="FB6D56"/>
                </a:solidFill>
                <a:latin typeface="Trebuchet MS"/>
                <a:cs typeface="Trebuchet MS"/>
              </a:rPr>
              <a:t>Y	</a:t>
            </a:r>
            <a:r>
              <a:rPr sz="4834" spc="120" dirty="0">
                <a:solidFill>
                  <a:srgbClr val="FB6D56"/>
                </a:solidFill>
                <a:latin typeface="Trebuchet MS"/>
                <a:cs typeface="Trebuchet MS"/>
              </a:rPr>
              <a:t>O</a:t>
            </a:r>
            <a:r>
              <a:rPr sz="4834" spc="93" dirty="0">
                <a:solidFill>
                  <a:srgbClr val="FB6D56"/>
                </a:solidFill>
                <a:latin typeface="Trebuchet MS"/>
                <a:cs typeface="Trebuchet MS"/>
              </a:rPr>
              <a:t> </a:t>
            </a:r>
            <a:r>
              <a:rPr sz="4834" spc="-117" dirty="0">
                <a:solidFill>
                  <a:srgbClr val="FB6D56"/>
                </a:solidFill>
                <a:latin typeface="Trebuchet MS"/>
                <a:cs typeface="Trebuchet MS"/>
              </a:rPr>
              <a:t>F</a:t>
            </a:r>
            <a:endParaRPr sz="4834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60838" y="800308"/>
            <a:ext cx="5206153" cy="3960571"/>
          </a:xfrm>
          <a:prstGeom prst="rect">
            <a:avLst/>
          </a:prstGeom>
        </p:spPr>
        <p:txBody>
          <a:bodyPr vert="horz" wrap="square" lIns="0" tIns="251460" rIns="0" bIns="0" rtlCol="0">
            <a:spAutoFit/>
          </a:bodyPr>
          <a:lstStyle/>
          <a:p>
            <a:pPr marR="112189" algn="ctr">
              <a:spcBef>
                <a:spcPts val="1980"/>
              </a:spcBef>
            </a:pPr>
            <a:r>
              <a:rPr sz="4834" b="1" spc="173" dirty="0">
                <a:solidFill>
                  <a:srgbClr val="FB6D56"/>
                </a:solidFill>
                <a:latin typeface="Trebuchet MS"/>
                <a:cs typeface="Trebuchet MS"/>
              </a:rPr>
              <a:t>L </a:t>
            </a:r>
            <a:r>
              <a:rPr sz="4834" b="1" spc="187" dirty="0">
                <a:solidFill>
                  <a:srgbClr val="FB6D56"/>
                </a:solidFill>
                <a:latin typeface="Trebuchet MS"/>
                <a:cs typeface="Trebuchet MS"/>
              </a:rPr>
              <a:t>A </a:t>
            </a:r>
            <a:r>
              <a:rPr sz="4834" b="1" spc="-117" dirty="0">
                <a:solidFill>
                  <a:srgbClr val="FB6D56"/>
                </a:solidFill>
                <a:latin typeface="Trebuchet MS"/>
                <a:cs typeface="Trebuchet MS"/>
              </a:rPr>
              <a:t>F </a:t>
            </a:r>
            <a:r>
              <a:rPr sz="4834" b="1" spc="187" dirty="0">
                <a:solidFill>
                  <a:srgbClr val="FB6D56"/>
                </a:solidFill>
                <a:latin typeface="Trebuchet MS"/>
                <a:cs typeface="Trebuchet MS"/>
              </a:rPr>
              <a:t>A </a:t>
            </a:r>
            <a:r>
              <a:rPr sz="4834" b="1" spc="190" dirty="0">
                <a:solidFill>
                  <a:srgbClr val="FB6D56"/>
                </a:solidFill>
                <a:latin typeface="Trebuchet MS"/>
                <a:cs typeface="Trebuchet MS"/>
              </a:rPr>
              <a:t>Y </a:t>
            </a:r>
            <a:r>
              <a:rPr sz="4834" b="1" spc="140" dirty="0">
                <a:solidFill>
                  <a:srgbClr val="FB6D56"/>
                </a:solidFill>
                <a:latin typeface="Trebuchet MS"/>
                <a:cs typeface="Trebuchet MS"/>
              </a:rPr>
              <a:t>E </a:t>
            </a:r>
            <a:r>
              <a:rPr sz="4834" b="1" spc="63" dirty="0">
                <a:solidFill>
                  <a:srgbClr val="FB6D56"/>
                </a:solidFill>
                <a:latin typeface="Trebuchet MS"/>
                <a:cs typeface="Trebuchet MS"/>
              </a:rPr>
              <a:t>T T</a:t>
            </a:r>
            <a:r>
              <a:rPr sz="4834" b="1" spc="353" dirty="0">
                <a:solidFill>
                  <a:srgbClr val="FB6D56"/>
                </a:solidFill>
                <a:latin typeface="Trebuchet MS"/>
                <a:cs typeface="Trebuchet MS"/>
              </a:rPr>
              <a:t> </a:t>
            </a:r>
            <a:r>
              <a:rPr sz="4834" b="1" spc="140" dirty="0">
                <a:solidFill>
                  <a:srgbClr val="FB6D56"/>
                </a:solidFill>
                <a:latin typeface="Trebuchet MS"/>
                <a:cs typeface="Trebuchet MS"/>
              </a:rPr>
              <a:t>E</a:t>
            </a:r>
            <a:endParaRPr sz="4834">
              <a:latin typeface="Trebuchet MS"/>
              <a:cs typeface="Trebuchet MS"/>
            </a:endParaRPr>
          </a:p>
          <a:p>
            <a:pPr marR="130393" algn="ctr">
              <a:spcBef>
                <a:spcPts val="1917"/>
              </a:spcBef>
            </a:pPr>
            <a:r>
              <a:rPr sz="4834" b="1" spc="-277" dirty="0">
                <a:latin typeface="Arial Narrow"/>
                <a:cs typeface="Arial Narrow"/>
              </a:rPr>
              <a:t>+</a:t>
            </a:r>
            <a:endParaRPr sz="4834">
              <a:latin typeface="Arial Narrow"/>
              <a:cs typeface="Arial Narrow"/>
            </a:endParaRPr>
          </a:p>
          <a:p>
            <a:pPr marL="225225" algn="ctr">
              <a:spcBef>
                <a:spcPts val="1913"/>
              </a:spcBef>
              <a:tabLst>
                <a:tab pos="2770008" algn="l"/>
              </a:tabLst>
            </a:pPr>
            <a:r>
              <a:rPr sz="4834" b="1" spc="213" dirty="0">
                <a:solidFill>
                  <a:srgbClr val="FB6D56"/>
                </a:solidFill>
                <a:latin typeface="Trebuchet MS"/>
                <a:cs typeface="Trebuchet MS"/>
              </a:rPr>
              <a:t>C </a:t>
            </a:r>
            <a:r>
              <a:rPr sz="4834" b="1" spc="187" dirty="0">
                <a:solidFill>
                  <a:srgbClr val="FB6D56"/>
                </a:solidFill>
                <a:latin typeface="Trebuchet MS"/>
                <a:cs typeface="Trebuchet MS"/>
              </a:rPr>
              <a:t>I</a:t>
            </a:r>
            <a:r>
              <a:rPr sz="4834" b="1" spc="97" dirty="0">
                <a:solidFill>
                  <a:srgbClr val="FB6D56"/>
                </a:solidFill>
                <a:latin typeface="Trebuchet MS"/>
                <a:cs typeface="Trebuchet MS"/>
              </a:rPr>
              <a:t> </a:t>
            </a:r>
            <a:r>
              <a:rPr sz="4834" b="1" spc="63" dirty="0">
                <a:solidFill>
                  <a:srgbClr val="FB6D56"/>
                </a:solidFill>
                <a:latin typeface="Trebuchet MS"/>
                <a:cs typeface="Trebuchet MS"/>
              </a:rPr>
              <a:t>T</a:t>
            </a:r>
            <a:r>
              <a:rPr sz="4834" b="1" spc="153" dirty="0">
                <a:solidFill>
                  <a:srgbClr val="FB6D56"/>
                </a:solidFill>
                <a:latin typeface="Trebuchet MS"/>
                <a:cs typeface="Trebuchet MS"/>
              </a:rPr>
              <a:t> </a:t>
            </a:r>
            <a:r>
              <a:rPr sz="4834" b="1" spc="190" dirty="0">
                <a:solidFill>
                  <a:srgbClr val="FB6D56"/>
                </a:solidFill>
                <a:latin typeface="Trebuchet MS"/>
                <a:cs typeface="Trebuchet MS"/>
              </a:rPr>
              <a:t>Y	</a:t>
            </a:r>
            <a:r>
              <a:rPr sz="4834" b="1" spc="120" dirty="0">
                <a:solidFill>
                  <a:srgbClr val="FB6D56"/>
                </a:solidFill>
                <a:latin typeface="Trebuchet MS"/>
                <a:cs typeface="Trebuchet MS"/>
              </a:rPr>
              <a:t>O</a:t>
            </a:r>
            <a:r>
              <a:rPr sz="4834" b="1" spc="140" dirty="0">
                <a:solidFill>
                  <a:srgbClr val="FB6D56"/>
                </a:solidFill>
                <a:latin typeface="Trebuchet MS"/>
                <a:cs typeface="Trebuchet MS"/>
              </a:rPr>
              <a:t> </a:t>
            </a:r>
            <a:r>
              <a:rPr sz="4834" b="1" spc="-117" dirty="0">
                <a:solidFill>
                  <a:srgbClr val="FB6D56"/>
                </a:solidFill>
                <a:latin typeface="Trebuchet MS"/>
                <a:cs typeface="Trebuchet MS"/>
              </a:rPr>
              <a:t>F</a:t>
            </a:r>
            <a:endParaRPr sz="4834">
              <a:latin typeface="Trebuchet MS"/>
              <a:cs typeface="Trebuchet MS"/>
            </a:endParaRPr>
          </a:p>
          <a:p>
            <a:pPr marL="225225" algn="ctr">
              <a:spcBef>
                <a:spcPts val="1917"/>
              </a:spcBef>
            </a:pPr>
            <a:r>
              <a:rPr sz="4834" b="1" spc="367" dirty="0">
                <a:solidFill>
                  <a:srgbClr val="FB6D56"/>
                </a:solidFill>
                <a:latin typeface="Trebuchet MS"/>
                <a:cs typeface="Trebuchet MS"/>
              </a:rPr>
              <a:t>R </a:t>
            </a:r>
            <a:r>
              <a:rPr sz="4834" b="1" spc="120" dirty="0">
                <a:solidFill>
                  <a:srgbClr val="FB6D56"/>
                </a:solidFill>
                <a:latin typeface="Trebuchet MS"/>
                <a:cs typeface="Trebuchet MS"/>
              </a:rPr>
              <a:t>O </a:t>
            </a:r>
            <a:r>
              <a:rPr sz="4834" b="1" spc="517" dirty="0">
                <a:solidFill>
                  <a:srgbClr val="FB6D56"/>
                </a:solidFill>
                <a:latin typeface="Trebuchet MS"/>
                <a:cs typeface="Trebuchet MS"/>
              </a:rPr>
              <a:t>S S </a:t>
            </a:r>
            <a:r>
              <a:rPr sz="4834" b="1" spc="240" dirty="0">
                <a:solidFill>
                  <a:srgbClr val="FB6D56"/>
                </a:solidFill>
                <a:latin typeface="Trebuchet MS"/>
                <a:cs typeface="Trebuchet MS"/>
              </a:rPr>
              <a:t>V </a:t>
            </a:r>
            <a:r>
              <a:rPr sz="4834" b="1" spc="187" dirty="0">
                <a:solidFill>
                  <a:srgbClr val="FB6D56"/>
                </a:solidFill>
                <a:latin typeface="Trebuchet MS"/>
                <a:cs typeface="Trebuchet MS"/>
              </a:rPr>
              <a:t>I </a:t>
            </a:r>
            <a:r>
              <a:rPr sz="4834" b="1" spc="173" dirty="0">
                <a:solidFill>
                  <a:srgbClr val="FB6D56"/>
                </a:solidFill>
                <a:latin typeface="Trebuchet MS"/>
                <a:cs typeface="Trebuchet MS"/>
              </a:rPr>
              <a:t>L L</a:t>
            </a:r>
            <a:r>
              <a:rPr sz="4834" b="1" spc="-947" dirty="0">
                <a:solidFill>
                  <a:srgbClr val="FB6D56"/>
                </a:solidFill>
                <a:latin typeface="Trebuchet MS"/>
                <a:cs typeface="Trebuchet MS"/>
              </a:rPr>
              <a:t> </a:t>
            </a:r>
            <a:r>
              <a:rPr sz="4834" b="1" spc="140" dirty="0">
                <a:solidFill>
                  <a:srgbClr val="FB6D56"/>
                </a:solidFill>
                <a:latin typeface="Trebuchet MS"/>
                <a:cs typeface="Trebuchet MS"/>
              </a:rPr>
              <a:t>E</a:t>
            </a:r>
            <a:endParaRPr sz="4834">
              <a:latin typeface="Trebuchet MS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9449248" y="3849342"/>
            <a:ext cx="2742777" cy="3009053"/>
            <a:chOff x="14173872" y="5774013"/>
            <a:chExt cx="4114165" cy="4513580"/>
          </a:xfrm>
        </p:grpSpPr>
        <p:sp>
          <p:nvSpPr>
            <p:cNvPr id="16" name="object 16"/>
            <p:cNvSpPr/>
            <p:nvPr/>
          </p:nvSpPr>
          <p:spPr>
            <a:xfrm>
              <a:off x="16512713" y="7187237"/>
              <a:ext cx="1775460" cy="3100070"/>
            </a:xfrm>
            <a:custGeom>
              <a:avLst/>
              <a:gdLst/>
              <a:ahLst/>
              <a:cxnLst/>
              <a:rect l="l" t="t" r="r" b="b"/>
              <a:pathLst>
                <a:path w="1775459" h="3100070">
                  <a:moveTo>
                    <a:pt x="1775284" y="3099762"/>
                  </a:moveTo>
                  <a:lnTo>
                    <a:pt x="189585" y="3099762"/>
                  </a:lnTo>
                  <a:lnTo>
                    <a:pt x="181719" y="3081719"/>
                  </a:lnTo>
                  <a:lnTo>
                    <a:pt x="160615" y="3030774"/>
                  </a:lnTo>
                  <a:lnTo>
                    <a:pt x="140773" y="2979332"/>
                  </a:lnTo>
                  <a:lnTo>
                    <a:pt x="122199" y="2927411"/>
                  </a:lnTo>
                  <a:lnTo>
                    <a:pt x="104905" y="2875059"/>
                  </a:lnTo>
                  <a:lnTo>
                    <a:pt x="88895" y="2822294"/>
                  </a:lnTo>
                  <a:lnTo>
                    <a:pt x="74188" y="2769157"/>
                  </a:lnTo>
                  <a:lnTo>
                    <a:pt x="60791" y="2715665"/>
                  </a:lnTo>
                  <a:lnTo>
                    <a:pt x="48714" y="2661872"/>
                  </a:lnTo>
                  <a:lnTo>
                    <a:pt x="37953" y="2607792"/>
                  </a:lnTo>
                  <a:lnTo>
                    <a:pt x="28528" y="2553469"/>
                  </a:lnTo>
                  <a:lnTo>
                    <a:pt x="20440" y="2498920"/>
                  </a:lnTo>
                  <a:lnTo>
                    <a:pt x="13690" y="2444199"/>
                  </a:lnTo>
                  <a:lnTo>
                    <a:pt x="8285" y="2389324"/>
                  </a:lnTo>
                  <a:lnTo>
                    <a:pt x="4228" y="2334338"/>
                  </a:lnTo>
                  <a:lnTo>
                    <a:pt x="1520" y="2279261"/>
                  </a:lnTo>
                  <a:lnTo>
                    <a:pt x="168" y="2224143"/>
                  </a:lnTo>
                  <a:lnTo>
                    <a:pt x="0" y="2196573"/>
                  </a:lnTo>
                  <a:lnTo>
                    <a:pt x="168" y="2169004"/>
                  </a:lnTo>
                  <a:lnTo>
                    <a:pt x="1520" y="2113886"/>
                  </a:lnTo>
                  <a:lnTo>
                    <a:pt x="4228" y="2058809"/>
                  </a:lnTo>
                  <a:lnTo>
                    <a:pt x="8285" y="2003823"/>
                  </a:lnTo>
                  <a:lnTo>
                    <a:pt x="13690" y="1948948"/>
                  </a:lnTo>
                  <a:lnTo>
                    <a:pt x="20440" y="1894227"/>
                  </a:lnTo>
                  <a:lnTo>
                    <a:pt x="28528" y="1839678"/>
                  </a:lnTo>
                  <a:lnTo>
                    <a:pt x="37953" y="1785355"/>
                  </a:lnTo>
                  <a:lnTo>
                    <a:pt x="48714" y="1731275"/>
                  </a:lnTo>
                  <a:lnTo>
                    <a:pt x="60791" y="1677482"/>
                  </a:lnTo>
                  <a:lnTo>
                    <a:pt x="74188" y="1623990"/>
                  </a:lnTo>
                  <a:lnTo>
                    <a:pt x="88895" y="1570853"/>
                  </a:lnTo>
                  <a:lnTo>
                    <a:pt x="104905" y="1518087"/>
                  </a:lnTo>
                  <a:lnTo>
                    <a:pt x="122199" y="1465736"/>
                  </a:lnTo>
                  <a:lnTo>
                    <a:pt x="140773" y="1413814"/>
                  </a:lnTo>
                  <a:lnTo>
                    <a:pt x="160615" y="1362373"/>
                  </a:lnTo>
                  <a:lnTo>
                    <a:pt x="181719" y="1311428"/>
                  </a:lnTo>
                  <a:lnTo>
                    <a:pt x="204062" y="1261024"/>
                  </a:lnTo>
                  <a:lnTo>
                    <a:pt x="227640" y="1211177"/>
                  </a:lnTo>
                  <a:lnTo>
                    <a:pt x="252429" y="1161929"/>
                  </a:lnTo>
                  <a:lnTo>
                    <a:pt x="278421" y="1113297"/>
                  </a:lnTo>
                  <a:lnTo>
                    <a:pt x="305596" y="1065325"/>
                  </a:lnTo>
                  <a:lnTo>
                    <a:pt x="333945" y="1018027"/>
                  </a:lnTo>
                  <a:lnTo>
                    <a:pt x="363442" y="971445"/>
                  </a:lnTo>
                  <a:lnTo>
                    <a:pt x="394081" y="925598"/>
                  </a:lnTo>
                  <a:lnTo>
                    <a:pt x="425826" y="880520"/>
                  </a:lnTo>
                  <a:lnTo>
                    <a:pt x="458672" y="836230"/>
                  </a:lnTo>
                  <a:lnTo>
                    <a:pt x="492593" y="792765"/>
                  </a:lnTo>
                  <a:lnTo>
                    <a:pt x="527575" y="750141"/>
                  </a:lnTo>
                  <a:lnTo>
                    <a:pt x="563589" y="708391"/>
                  </a:lnTo>
                  <a:lnTo>
                    <a:pt x="600619" y="667533"/>
                  </a:lnTo>
                  <a:lnTo>
                    <a:pt x="638635" y="627600"/>
                  </a:lnTo>
                  <a:lnTo>
                    <a:pt x="677627" y="588609"/>
                  </a:lnTo>
                  <a:lnTo>
                    <a:pt x="717559" y="550593"/>
                  </a:lnTo>
                  <a:lnTo>
                    <a:pt x="758418" y="513563"/>
                  </a:lnTo>
                  <a:lnTo>
                    <a:pt x="800168" y="477549"/>
                  </a:lnTo>
                  <a:lnTo>
                    <a:pt x="842792" y="442566"/>
                  </a:lnTo>
                  <a:lnTo>
                    <a:pt x="886256" y="408645"/>
                  </a:lnTo>
                  <a:lnTo>
                    <a:pt x="930546" y="375799"/>
                  </a:lnTo>
                  <a:lnTo>
                    <a:pt x="975624" y="344055"/>
                  </a:lnTo>
                  <a:lnTo>
                    <a:pt x="1021471" y="313419"/>
                  </a:lnTo>
                  <a:lnTo>
                    <a:pt x="1068053" y="283920"/>
                  </a:lnTo>
                  <a:lnTo>
                    <a:pt x="1115352" y="255569"/>
                  </a:lnTo>
                  <a:lnTo>
                    <a:pt x="1163323" y="228394"/>
                  </a:lnTo>
                  <a:lnTo>
                    <a:pt x="1211956" y="202402"/>
                  </a:lnTo>
                  <a:lnTo>
                    <a:pt x="1261203" y="177613"/>
                  </a:lnTo>
                  <a:lnTo>
                    <a:pt x="1311050" y="154035"/>
                  </a:lnTo>
                  <a:lnTo>
                    <a:pt x="1361454" y="131692"/>
                  </a:lnTo>
                  <a:lnTo>
                    <a:pt x="1412399" y="110588"/>
                  </a:lnTo>
                  <a:lnTo>
                    <a:pt x="1463841" y="90746"/>
                  </a:lnTo>
                  <a:lnTo>
                    <a:pt x="1515762" y="72173"/>
                  </a:lnTo>
                  <a:lnTo>
                    <a:pt x="1568114" y="54879"/>
                  </a:lnTo>
                  <a:lnTo>
                    <a:pt x="1620879" y="38868"/>
                  </a:lnTo>
                  <a:lnTo>
                    <a:pt x="1674016" y="24162"/>
                  </a:lnTo>
                  <a:lnTo>
                    <a:pt x="1727508" y="10765"/>
                  </a:lnTo>
                  <a:lnTo>
                    <a:pt x="1775284" y="0"/>
                  </a:lnTo>
                  <a:lnTo>
                    <a:pt x="1775284" y="3099762"/>
                  </a:lnTo>
                  <a:close/>
                </a:path>
              </a:pathLst>
            </a:custGeom>
            <a:solidFill>
              <a:srgbClr val="FB6D56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4173872" y="5774013"/>
              <a:ext cx="3886199" cy="4512986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</p:spTree>
    <p:extLst>
      <p:ext uri="{BB962C8B-B14F-4D97-AF65-F5344CB8AC3E}">
        <p14:creationId xmlns:p14="http://schemas.microsoft.com/office/powerpoint/2010/main" val="18745029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86629" y="1255946"/>
            <a:ext cx="64315" cy="6431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58157" y="1157579"/>
            <a:ext cx="6012180" cy="298825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8467" marR="41489" defTabSz="609630">
              <a:spcBef>
                <a:spcPts val="60"/>
              </a:spcBef>
            </a:pPr>
            <a:r>
              <a:rPr sz="1500" spc="93" dirty="0">
                <a:solidFill>
                  <a:prstClr val="black"/>
                </a:solidFill>
                <a:latin typeface="Tahoma"/>
                <a:cs typeface="Tahoma"/>
              </a:rPr>
              <a:t>The </a:t>
            </a:r>
            <a:r>
              <a:rPr sz="1500" spc="117" dirty="0">
                <a:solidFill>
                  <a:prstClr val="black"/>
                </a:solidFill>
                <a:latin typeface="Tahoma"/>
                <a:cs typeface="Tahoma"/>
              </a:rPr>
              <a:t>City </a:t>
            </a:r>
            <a:r>
              <a:rPr sz="1500" spc="113" dirty="0">
                <a:solidFill>
                  <a:prstClr val="black"/>
                </a:solidFill>
                <a:latin typeface="Tahoma"/>
                <a:cs typeface="Tahoma"/>
              </a:rPr>
              <a:t>of </a:t>
            </a:r>
            <a:r>
              <a:rPr sz="1500" spc="120" dirty="0">
                <a:solidFill>
                  <a:prstClr val="black"/>
                </a:solidFill>
                <a:latin typeface="Tahoma"/>
                <a:cs typeface="Tahoma"/>
              </a:rPr>
              <a:t>Rossville </a:t>
            </a:r>
            <a:r>
              <a:rPr sz="1500" spc="136" dirty="0">
                <a:solidFill>
                  <a:prstClr val="black"/>
                </a:solidFill>
                <a:latin typeface="Tahoma"/>
                <a:cs typeface="Tahoma"/>
              </a:rPr>
              <a:t>and </a:t>
            </a:r>
            <a:r>
              <a:rPr sz="1500" spc="117" dirty="0">
                <a:solidFill>
                  <a:prstClr val="black"/>
                </a:solidFill>
                <a:latin typeface="Tahoma"/>
                <a:cs typeface="Tahoma"/>
              </a:rPr>
              <a:t>City </a:t>
            </a:r>
            <a:r>
              <a:rPr sz="1500" spc="113" dirty="0">
                <a:solidFill>
                  <a:prstClr val="black"/>
                </a:solidFill>
                <a:latin typeface="Tahoma"/>
                <a:cs typeface="Tahoma"/>
              </a:rPr>
              <a:t>of </a:t>
            </a:r>
            <a:r>
              <a:rPr sz="1500" spc="150" dirty="0">
                <a:solidFill>
                  <a:prstClr val="black"/>
                </a:solidFill>
                <a:latin typeface="Tahoma"/>
                <a:cs typeface="Tahoma"/>
              </a:rPr>
              <a:t>LaFayette </a:t>
            </a:r>
            <a:r>
              <a:rPr sz="1500" spc="147" dirty="0">
                <a:solidFill>
                  <a:prstClr val="black"/>
                </a:solidFill>
                <a:latin typeface="Tahoma"/>
                <a:cs typeface="Tahoma"/>
              </a:rPr>
              <a:t>bookend </a:t>
            </a:r>
            <a:r>
              <a:rPr sz="1500" spc="140" dirty="0">
                <a:solidFill>
                  <a:prstClr val="black"/>
                </a:solidFill>
                <a:latin typeface="Tahoma"/>
                <a:cs typeface="Tahoma"/>
              </a:rPr>
              <a:t>Walker  </a:t>
            </a:r>
            <a:r>
              <a:rPr sz="1500" spc="133" dirty="0">
                <a:solidFill>
                  <a:prstClr val="black"/>
                </a:solidFill>
                <a:latin typeface="Tahoma"/>
                <a:cs typeface="Tahoma"/>
              </a:rPr>
              <a:t>County </a:t>
            </a:r>
            <a:r>
              <a:rPr sz="1500" spc="90" dirty="0">
                <a:solidFill>
                  <a:prstClr val="black"/>
                </a:solidFill>
                <a:latin typeface="Tahoma"/>
                <a:cs typeface="Tahoma"/>
              </a:rPr>
              <a:t>to </a:t>
            </a:r>
            <a:r>
              <a:rPr sz="1500" spc="87" dirty="0">
                <a:solidFill>
                  <a:prstClr val="black"/>
                </a:solidFill>
                <a:latin typeface="Tahoma"/>
                <a:cs typeface="Tahoma"/>
              </a:rPr>
              <a:t>the </a:t>
            </a:r>
            <a:r>
              <a:rPr sz="1500" spc="123" dirty="0">
                <a:solidFill>
                  <a:prstClr val="black"/>
                </a:solidFill>
                <a:latin typeface="Tahoma"/>
                <a:cs typeface="Tahoma"/>
              </a:rPr>
              <a:t>North </a:t>
            </a:r>
            <a:r>
              <a:rPr sz="1500" spc="136" dirty="0">
                <a:solidFill>
                  <a:prstClr val="black"/>
                </a:solidFill>
                <a:latin typeface="Tahoma"/>
                <a:cs typeface="Tahoma"/>
              </a:rPr>
              <a:t>and </a:t>
            </a:r>
            <a:r>
              <a:rPr sz="1500" spc="87" dirty="0">
                <a:solidFill>
                  <a:prstClr val="black"/>
                </a:solidFill>
                <a:latin typeface="Tahoma"/>
                <a:cs typeface="Tahoma"/>
              </a:rPr>
              <a:t>the</a:t>
            </a:r>
            <a:r>
              <a:rPr sz="1500" spc="306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500" spc="73" dirty="0">
                <a:solidFill>
                  <a:prstClr val="black"/>
                </a:solidFill>
                <a:latin typeface="Tahoma"/>
                <a:cs typeface="Tahoma"/>
              </a:rPr>
              <a:t>South.</a:t>
            </a:r>
            <a:endParaRPr sz="1500">
              <a:solidFill>
                <a:prstClr val="black"/>
              </a:solidFill>
              <a:latin typeface="Tahoma"/>
              <a:cs typeface="Tahoma"/>
            </a:endParaRPr>
          </a:p>
          <a:p>
            <a:pPr defTabSz="609630">
              <a:spcBef>
                <a:spcPts val="33"/>
              </a:spcBef>
            </a:pPr>
            <a:endParaRPr sz="1467">
              <a:solidFill>
                <a:prstClr val="black"/>
              </a:solidFill>
              <a:latin typeface="Tahoma"/>
              <a:cs typeface="Tahoma"/>
            </a:endParaRPr>
          </a:p>
          <a:p>
            <a:pPr marL="8467" defTabSz="609630"/>
            <a:r>
              <a:rPr sz="1500" spc="120" dirty="0">
                <a:solidFill>
                  <a:prstClr val="black"/>
                </a:solidFill>
                <a:latin typeface="Tahoma"/>
                <a:cs typeface="Tahoma"/>
              </a:rPr>
              <a:t>Rossville </a:t>
            </a:r>
            <a:r>
              <a:rPr sz="1500" spc="53" dirty="0">
                <a:solidFill>
                  <a:prstClr val="black"/>
                </a:solidFill>
                <a:latin typeface="Tahoma"/>
                <a:cs typeface="Tahoma"/>
              </a:rPr>
              <a:t>is </a:t>
            </a:r>
            <a:r>
              <a:rPr sz="1500" b="1" spc="-33" dirty="0">
                <a:solidFill>
                  <a:prstClr val="black"/>
                </a:solidFill>
                <a:latin typeface="Century Gothic"/>
                <a:cs typeface="Century Gothic"/>
              </a:rPr>
              <a:t>1.8 </a:t>
            </a:r>
            <a:r>
              <a:rPr sz="1500" b="1" spc="50" dirty="0">
                <a:solidFill>
                  <a:prstClr val="black"/>
                </a:solidFill>
                <a:latin typeface="Century Gothic"/>
                <a:cs typeface="Century Gothic"/>
              </a:rPr>
              <a:t>sq </a:t>
            </a:r>
            <a:r>
              <a:rPr sz="1500" b="1" spc="30" dirty="0">
                <a:solidFill>
                  <a:prstClr val="black"/>
                </a:solidFill>
                <a:latin typeface="Century Gothic"/>
                <a:cs typeface="Century Gothic"/>
              </a:rPr>
              <a:t>mi </a:t>
            </a:r>
            <a:r>
              <a:rPr sz="1500" spc="160" dirty="0">
                <a:solidFill>
                  <a:prstClr val="black"/>
                </a:solidFill>
                <a:latin typeface="Tahoma"/>
                <a:cs typeface="Tahoma"/>
              </a:rPr>
              <a:t>w/ </a:t>
            </a:r>
            <a:r>
              <a:rPr sz="1500" spc="110" dirty="0">
                <a:solidFill>
                  <a:prstClr val="black"/>
                </a:solidFill>
                <a:latin typeface="Tahoma"/>
                <a:cs typeface="Tahoma"/>
              </a:rPr>
              <a:t>a </a:t>
            </a:r>
            <a:r>
              <a:rPr sz="1500" spc="133" dirty="0">
                <a:solidFill>
                  <a:prstClr val="black"/>
                </a:solidFill>
                <a:latin typeface="Tahoma"/>
                <a:cs typeface="Tahoma"/>
              </a:rPr>
              <a:t>population </a:t>
            </a:r>
            <a:r>
              <a:rPr sz="1500" spc="123" dirty="0">
                <a:solidFill>
                  <a:prstClr val="black"/>
                </a:solidFill>
                <a:latin typeface="Tahoma"/>
                <a:cs typeface="Tahoma"/>
              </a:rPr>
              <a:t>density </a:t>
            </a:r>
            <a:r>
              <a:rPr sz="1500" spc="113" dirty="0">
                <a:solidFill>
                  <a:prstClr val="black"/>
                </a:solidFill>
                <a:latin typeface="Tahoma"/>
                <a:cs typeface="Tahoma"/>
              </a:rPr>
              <a:t>of </a:t>
            </a:r>
            <a:r>
              <a:rPr sz="1500" b="1" spc="70" dirty="0">
                <a:solidFill>
                  <a:prstClr val="black"/>
                </a:solidFill>
                <a:latin typeface="Century Gothic"/>
                <a:cs typeface="Century Gothic"/>
              </a:rPr>
              <a:t>1,930/sq</a:t>
            </a:r>
            <a:r>
              <a:rPr sz="1500" b="1" spc="160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  <a:r>
              <a:rPr sz="1500" b="1" spc="30" dirty="0">
                <a:solidFill>
                  <a:prstClr val="black"/>
                </a:solidFill>
                <a:latin typeface="Century Gothic"/>
                <a:cs typeface="Century Gothic"/>
              </a:rPr>
              <a:t>mi</a:t>
            </a:r>
            <a:endParaRPr sz="150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defTabSz="609630">
              <a:spcBef>
                <a:spcPts val="3"/>
              </a:spcBef>
            </a:pPr>
            <a:endParaRPr sz="1467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8467" marR="52073" defTabSz="609630"/>
            <a:r>
              <a:rPr sz="1500" spc="150" dirty="0">
                <a:solidFill>
                  <a:prstClr val="black"/>
                </a:solidFill>
                <a:latin typeface="Tahoma"/>
                <a:cs typeface="Tahoma"/>
              </a:rPr>
              <a:t>LaFayette </a:t>
            </a:r>
            <a:r>
              <a:rPr sz="1500" spc="53" dirty="0">
                <a:solidFill>
                  <a:prstClr val="black"/>
                </a:solidFill>
                <a:latin typeface="Tahoma"/>
                <a:cs typeface="Tahoma"/>
              </a:rPr>
              <a:t>is </a:t>
            </a:r>
            <a:r>
              <a:rPr sz="1500" b="1" spc="-33" dirty="0">
                <a:solidFill>
                  <a:prstClr val="black"/>
                </a:solidFill>
                <a:latin typeface="Century Gothic"/>
                <a:cs typeface="Century Gothic"/>
              </a:rPr>
              <a:t>8.1 </a:t>
            </a:r>
            <a:r>
              <a:rPr sz="1500" b="1" spc="50" dirty="0">
                <a:solidFill>
                  <a:prstClr val="black"/>
                </a:solidFill>
                <a:latin typeface="Century Gothic"/>
                <a:cs typeface="Century Gothic"/>
              </a:rPr>
              <a:t>sq </a:t>
            </a:r>
            <a:r>
              <a:rPr sz="1500" b="1" spc="30" dirty="0">
                <a:solidFill>
                  <a:prstClr val="black"/>
                </a:solidFill>
                <a:latin typeface="Century Gothic"/>
                <a:cs typeface="Century Gothic"/>
              </a:rPr>
              <a:t>mi </a:t>
            </a:r>
            <a:r>
              <a:rPr sz="1500" spc="160" dirty="0">
                <a:solidFill>
                  <a:prstClr val="black"/>
                </a:solidFill>
                <a:latin typeface="Tahoma"/>
                <a:cs typeface="Tahoma"/>
              </a:rPr>
              <a:t>w/ </a:t>
            </a:r>
            <a:r>
              <a:rPr sz="1500" spc="110" dirty="0">
                <a:solidFill>
                  <a:prstClr val="black"/>
                </a:solidFill>
                <a:latin typeface="Tahoma"/>
                <a:cs typeface="Tahoma"/>
              </a:rPr>
              <a:t>a </a:t>
            </a:r>
            <a:r>
              <a:rPr sz="1500" spc="133" dirty="0">
                <a:solidFill>
                  <a:prstClr val="black"/>
                </a:solidFill>
                <a:latin typeface="Tahoma"/>
                <a:cs typeface="Tahoma"/>
              </a:rPr>
              <a:t>population </a:t>
            </a:r>
            <a:r>
              <a:rPr sz="1500" spc="123" dirty="0">
                <a:solidFill>
                  <a:prstClr val="black"/>
                </a:solidFill>
                <a:latin typeface="Tahoma"/>
                <a:cs typeface="Tahoma"/>
              </a:rPr>
              <a:t>density </a:t>
            </a:r>
            <a:r>
              <a:rPr sz="1500" spc="113" dirty="0">
                <a:solidFill>
                  <a:prstClr val="black"/>
                </a:solidFill>
                <a:latin typeface="Tahoma"/>
                <a:cs typeface="Tahoma"/>
              </a:rPr>
              <a:t>of of </a:t>
            </a:r>
            <a:r>
              <a:rPr sz="1500" b="1" spc="120" dirty="0">
                <a:solidFill>
                  <a:prstClr val="black"/>
                </a:solidFill>
                <a:latin typeface="Century Gothic"/>
                <a:cs typeface="Century Gothic"/>
              </a:rPr>
              <a:t>803/sq  </a:t>
            </a:r>
            <a:r>
              <a:rPr sz="1500" b="1" spc="30" dirty="0">
                <a:solidFill>
                  <a:prstClr val="black"/>
                </a:solidFill>
                <a:latin typeface="Century Gothic"/>
                <a:cs typeface="Century Gothic"/>
              </a:rPr>
              <a:t>mi</a:t>
            </a:r>
            <a:endParaRPr sz="150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defTabSz="609630">
              <a:spcBef>
                <a:spcPts val="3"/>
              </a:spcBef>
            </a:pPr>
            <a:endParaRPr sz="1467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8467" marR="375092" defTabSz="609630"/>
            <a:r>
              <a:rPr sz="1500" spc="93" dirty="0">
                <a:solidFill>
                  <a:prstClr val="black"/>
                </a:solidFill>
                <a:latin typeface="Tahoma"/>
                <a:cs typeface="Tahoma"/>
              </a:rPr>
              <a:t>The </a:t>
            </a:r>
            <a:r>
              <a:rPr sz="1500" spc="97" dirty="0">
                <a:solidFill>
                  <a:prstClr val="black"/>
                </a:solidFill>
                <a:latin typeface="Tahoma"/>
                <a:cs typeface="Tahoma"/>
              </a:rPr>
              <a:t>two </a:t>
            </a:r>
            <a:r>
              <a:rPr sz="1500" spc="133" dirty="0">
                <a:solidFill>
                  <a:prstClr val="black"/>
                </a:solidFill>
                <a:latin typeface="Tahoma"/>
                <a:cs typeface="Tahoma"/>
              </a:rPr>
              <a:t>communities </a:t>
            </a:r>
            <a:r>
              <a:rPr sz="1500" spc="130" dirty="0">
                <a:solidFill>
                  <a:prstClr val="black"/>
                </a:solidFill>
                <a:latin typeface="Tahoma"/>
                <a:cs typeface="Tahoma"/>
              </a:rPr>
              <a:t>are </a:t>
            </a:r>
            <a:r>
              <a:rPr sz="1500" spc="140" dirty="0">
                <a:solidFill>
                  <a:prstClr val="black"/>
                </a:solidFill>
                <a:latin typeface="Tahoma"/>
                <a:cs typeface="Tahoma"/>
              </a:rPr>
              <a:t>connected </a:t>
            </a:r>
            <a:r>
              <a:rPr sz="1500" spc="136" dirty="0">
                <a:solidFill>
                  <a:prstClr val="black"/>
                </a:solidFill>
                <a:latin typeface="Tahoma"/>
                <a:cs typeface="Tahoma"/>
              </a:rPr>
              <a:t>by </a:t>
            </a:r>
            <a:r>
              <a:rPr sz="1500" b="1" spc="47" dirty="0">
                <a:solidFill>
                  <a:prstClr val="black"/>
                </a:solidFill>
                <a:latin typeface="Century Gothic"/>
                <a:cs typeface="Century Gothic"/>
              </a:rPr>
              <a:t>22.7 </a:t>
            </a:r>
            <a:r>
              <a:rPr sz="1500" b="1" spc="76" dirty="0">
                <a:solidFill>
                  <a:prstClr val="black"/>
                </a:solidFill>
                <a:latin typeface="Century Gothic"/>
                <a:cs typeface="Century Gothic"/>
              </a:rPr>
              <a:t>miles </a:t>
            </a:r>
            <a:r>
              <a:rPr sz="1500" spc="113" dirty="0">
                <a:solidFill>
                  <a:prstClr val="black"/>
                </a:solidFill>
                <a:latin typeface="Tahoma"/>
                <a:cs typeface="Tahoma"/>
              </a:rPr>
              <a:t>of </a:t>
            </a:r>
            <a:r>
              <a:rPr sz="1500" spc="103" dirty="0">
                <a:solidFill>
                  <a:prstClr val="black"/>
                </a:solidFill>
                <a:latin typeface="Tahoma"/>
                <a:cs typeface="Tahoma"/>
              </a:rPr>
              <a:t>GA  </a:t>
            </a:r>
            <a:r>
              <a:rPr sz="1500" spc="73" dirty="0">
                <a:solidFill>
                  <a:prstClr val="black"/>
                </a:solidFill>
                <a:latin typeface="Tahoma"/>
                <a:cs typeface="Tahoma"/>
              </a:rPr>
              <a:t>Hwy.</a:t>
            </a:r>
            <a:r>
              <a:rPr sz="1500" spc="143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prstClr val="black"/>
                </a:solidFill>
                <a:latin typeface="Tahoma"/>
                <a:cs typeface="Tahoma"/>
              </a:rPr>
              <a:t>27.</a:t>
            </a:r>
            <a:endParaRPr sz="1500">
              <a:solidFill>
                <a:prstClr val="black"/>
              </a:solidFill>
              <a:latin typeface="Tahoma"/>
              <a:cs typeface="Tahoma"/>
            </a:endParaRPr>
          </a:p>
          <a:p>
            <a:pPr defTabSz="609630">
              <a:spcBef>
                <a:spcPts val="30"/>
              </a:spcBef>
            </a:pPr>
            <a:endParaRPr sz="1467">
              <a:solidFill>
                <a:prstClr val="black"/>
              </a:solidFill>
              <a:latin typeface="Tahoma"/>
              <a:cs typeface="Tahoma"/>
            </a:endParaRPr>
          </a:p>
          <a:p>
            <a:pPr marL="8467" marR="291691" defTabSz="609630"/>
            <a:r>
              <a:rPr sz="1500" spc="93" dirty="0">
                <a:solidFill>
                  <a:prstClr val="black"/>
                </a:solidFill>
                <a:latin typeface="Tahoma"/>
                <a:cs typeface="Tahoma"/>
              </a:rPr>
              <a:t>The </a:t>
            </a:r>
            <a:r>
              <a:rPr sz="1500" spc="97" dirty="0">
                <a:solidFill>
                  <a:prstClr val="black"/>
                </a:solidFill>
                <a:latin typeface="Tahoma"/>
                <a:cs typeface="Tahoma"/>
              </a:rPr>
              <a:t>two </a:t>
            </a:r>
            <a:r>
              <a:rPr sz="1500" spc="133" dirty="0">
                <a:solidFill>
                  <a:prstClr val="black"/>
                </a:solidFill>
                <a:latin typeface="Tahoma"/>
                <a:cs typeface="Tahoma"/>
              </a:rPr>
              <a:t>communities </a:t>
            </a:r>
            <a:r>
              <a:rPr sz="1500" b="1" spc="93" dirty="0">
                <a:solidFill>
                  <a:prstClr val="black"/>
                </a:solidFill>
                <a:latin typeface="Century Gothic"/>
                <a:cs typeface="Century Gothic"/>
              </a:rPr>
              <a:t>share </a:t>
            </a:r>
            <a:r>
              <a:rPr sz="1500" spc="120" dirty="0">
                <a:solidFill>
                  <a:prstClr val="black"/>
                </a:solidFill>
                <a:latin typeface="Tahoma"/>
                <a:cs typeface="Tahoma"/>
              </a:rPr>
              <a:t>an </a:t>
            </a:r>
            <a:r>
              <a:rPr sz="1500" spc="147" dirty="0">
                <a:solidFill>
                  <a:prstClr val="black"/>
                </a:solidFill>
                <a:latin typeface="Tahoma"/>
                <a:cs typeface="Tahoma"/>
              </a:rPr>
              <a:t>economic </a:t>
            </a:r>
            <a:r>
              <a:rPr sz="1500" spc="136" dirty="0">
                <a:solidFill>
                  <a:prstClr val="black"/>
                </a:solidFill>
                <a:latin typeface="Tahoma"/>
                <a:cs typeface="Tahoma"/>
              </a:rPr>
              <a:t>and </a:t>
            </a:r>
            <a:r>
              <a:rPr sz="1500" spc="143" dirty="0">
                <a:solidFill>
                  <a:prstClr val="black"/>
                </a:solidFill>
                <a:latin typeface="Tahoma"/>
                <a:cs typeface="Tahoma"/>
              </a:rPr>
              <a:t>community  </a:t>
            </a:r>
            <a:r>
              <a:rPr sz="1500" spc="140" dirty="0">
                <a:solidFill>
                  <a:prstClr val="black"/>
                </a:solidFill>
                <a:latin typeface="Tahoma"/>
                <a:cs typeface="Tahoma"/>
              </a:rPr>
              <a:t>development</a:t>
            </a:r>
            <a:r>
              <a:rPr sz="1500" spc="143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500" spc="110" dirty="0">
                <a:solidFill>
                  <a:prstClr val="black"/>
                </a:solidFill>
                <a:latin typeface="Tahoma"/>
                <a:cs typeface="Tahoma"/>
              </a:rPr>
              <a:t>consultant.</a:t>
            </a:r>
            <a:endParaRPr sz="15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86629" y="1941982"/>
            <a:ext cx="64315" cy="64315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886629" y="2399339"/>
            <a:ext cx="64315" cy="64315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86629" y="3085375"/>
            <a:ext cx="64315" cy="64315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886629" y="3771411"/>
            <a:ext cx="64315" cy="64315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0"/>
            <a:ext cx="5809827" cy="6858847"/>
            <a:chOff x="0" y="0"/>
            <a:chExt cx="8714740" cy="10288270"/>
          </a:xfrm>
        </p:grpSpPr>
        <p:sp>
          <p:nvSpPr>
            <p:cNvPr id="9" name="object 9"/>
            <p:cNvSpPr/>
            <p:nvPr/>
          </p:nvSpPr>
          <p:spPr>
            <a:xfrm>
              <a:off x="0" y="0"/>
              <a:ext cx="8620124" cy="10286998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9738555"/>
              <a:ext cx="2719705" cy="522605"/>
            </a:xfrm>
            <a:custGeom>
              <a:avLst/>
              <a:gdLst/>
              <a:ahLst/>
              <a:cxnLst/>
              <a:rect l="l" t="t" r="r" b="b"/>
              <a:pathLst>
                <a:path w="2719705" h="522604">
                  <a:moveTo>
                    <a:pt x="2719184" y="522372"/>
                  </a:moveTo>
                  <a:lnTo>
                    <a:pt x="0" y="522372"/>
                  </a:lnTo>
                  <a:lnTo>
                    <a:pt x="0" y="0"/>
                  </a:lnTo>
                  <a:lnTo>
                    <a:pt x="2719184" y="0"/>
                  </a:lnTo>
                  <a:lnTo>
                    <a:pt x="2719184" y="522372"/>
                  </a:lnTo>
                  <a:close/>
                </a:path>
              </a:pathLst>
            </a:custGeom>
            <a:solidFill>
              <a:srgbClr val="FB6D57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784095" y="9738555"/>
              <a:ext cx="2719705" cy="522605"/>
            </a:xfrm>
            <a:custGeom>
              <a:avLst/>
              <a:gdLst/>
              <a:ahLst/>
              <a:cxnLst/>
              <a:rect l="l" t="t" r="r" b="b"/>
              <a:pathLst>
                <a:path w="2719704" h="522604">
                  <a:moveTo>
                    <a:pt x="2719184" y="522372"/>
                  </a:moveTo>
                  <a:lnTo>
                    <a:pt x="0" y="522372"/>
                  </a:lnTo>
                  <a:lnTo>
                    <a:pt x="0" y="0"/>
                  </a:lnTo>
                  <a:lnTo>
                    <a:pt x="2719184" y="0"/>
                  </a:lnTo>
                  <a:lnTo>
                    <a:pt x="2719184" y="522372"/>
                  </a:lnTo>
                  <a:close/>
                </a:path>
              </a:pathLst>
            </a:custGeom>
            <a:solidFill>
              <a:srgbClr val="1BA1A3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569601" y="9738555"/>
              <a:ext cx="2719705" cy="522605"/>
            </a:xfrm>
            <a:custGeom>
              <a:avLst/>
              <a:gdLst/>
              <a:ahLst/>
              <a:cxnLst/>
              <a:rect l="l" t="t" r="r" b="b"/>
              <a:pathLst>
                <a:path w="2719704" h="522604">
                  <a:moveTo>
                    <a:pt x="2719184" y="522372"/>
                  </a:moveTo>
                  <a:lnTo>
                    <a:pt x="0" y="522372"/>
                  </a:lnTo>
                  <a:lnTo>
                    <a:pt x="0" y="0"/>
                  </a:lnTo>
                  <a:lnTo>
                    <a:pt x="2719184" y="0"/>
                  </a:lnTo>
                  <a:lnTo>
                    <a:pt x="2719184" y="522372"/>
                  </a:lnTo>
                  <a:close/>
                </a:path>
              </a:pathLst>
            </a:custGeom>
            <a:solidFill>
              <a:srgbClr val="FACB5E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8487828" y="1"/>
              <a:ext cx="226695" cy="10287000"/>
            </a:xfrm>
            <a:custGeom>
              <a:avLst/>
              <a:gdLst/>
              <a:ahLst/>
              <a:cxnLst/>
              <a:rect l="l" t="t" r="r" b="b"/>
              <a:pathLst>
                <a:path w="226695" h="10287000">
                  <a:moveTo>
                    <a:pt x="0" y="10286999"/>
                  </a:moveTo>
                  <a:lnTo>
                    <a:pt x="0" y="0"/>
                  </a:lnTo>
                  <a:lnTo>
                    <a:pt x="226580" y="0"/>
                  </a:lnTo>
                  <a:lnTo>
                    <a:pt x="226580" y="10286999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1BA1A3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3699490" y="491641"/>
              <a:ext cx="221615" cy="7837805"/>
            </a:xfrm>
            <a:custGeom>
              <a:avLst/>
              <a:gdLst/>
              <a:ahLst/>
              <a:cxnLst/>
              <a:rect l="l" t="t" r="r" b="b"/>
              <a:pathLst>
                <a:path w="221614" h="7837805">
                  <a:moveTo>
                    <a:pt x="0" y="3918968"/>
                  </a:moveTo>
                  <a:lnTo>
                    <a:pt x="8688" y="3875958"/>
                  </a:lnTo>
                  <a:lnTo>
                    <a:pt x="32379" y="3840823"/>
                  </a:lnTo>
                  <a:lnTo>
                    <a:pt x="67508" y="3817128"/>
                  </a:lnTo>
                  <a:lnTo>
                    <a:pt x="110511" y="3808438"/>
                  </a:lnTo>
                  <a:lnTo>
                    <a:pt x="153513" y="3817128"/>
                  </a:lnTo>
                  <a:lnTo>
                    <a:pt x="188642" y="3840823"/>
                  </a:lnTo>
                  <a:lnTo>
                    <a:pt x="212333" y="3875958"/>
                  </a:lnTo>
                  <a:lnTo>
                    <a:pt x="221022" y="3918968"/>
                  </a:lnTo>
                  <a:lnTo>
                    <a:pt x="212333" y="3961979"/>
                  </a:lnTo>
                  <a:lnTo>
                    <a:pt x="188642" y="3997114"/>
                  </a:lnTo>
                  <a:lnTo>
                    <a:pt x="153513" y="4020809"/>
                  </a:lnTo>
                  <a:lnTo>
                    <a:pt x="110511" y="4029499"/>
                  </a:lnTo>
                  <a:lnTo>
                    <a:pt x="67508" y="4020809"/>
                  </a:lnTo>
                  <a:lnTo>
                    <a:pt x="32379" y="3997114"/>
                  </a:lnTo>
                  <a:lnTo>
                    <a:pt x="8688" y="3961979"/>
                  </a:lnTo>
                  <a:lnTo>
                    <a:pt x="0" y="3918968"/>
                  </a:lnTo>
                  <a:close/>
                </a:path>
                <a:path w="221614" h="7837805">
                  <a:moveTo>
                    <a:pt x="5746" y="4248791"/>
                  </a:moveTo>
                  <a:lnTo>
                    <a:pt x="13972" y="4207985"/>
                  </a:lnTo>
                  <a:lnTo>
                    <a:pt x="36413" y="4174681"/>
                  </a:lnTo>
                  <a:lnTo>
                    <a:pt x="69711" y="4152236"/>
                  </a:lnTo>
                  <a:lnTo>
                    <a:pt x="110511" y="4144008"/>
                  </a:lnTo>
                  <a:lnTo>
                    <a:pt x="151310" y="4152236"/>
                  </a:lnTo>
                  <a:lnTo>
                    <a:pt x="184608" y="4174681"/>
                  </a:lnTo>
                  <a:lnTo>
                    <a:pt x="207049" y="4207985"/>
                  </a:lnTo>
                  <a:lnTo>
                    <a:pt x="215275" y="4248791"/>
                  </a:lnTo>
                  <a:lnTo>
                    <a:pt x="207049" y="4289598"/>
                  </a:lnTo>
                  <a:lnTo>
                    <a:pt x="184608" y="4322902"/>
                  </a:lnTo>
                  <a:lnTo>
                    <a:pt x="151310" y="4345347"/>
                  </a:lnTo>
                  <a:lnTo>
                    <a:pt x="110511" y="4353574"/>
                  </a:lnTo>
                  <a:lnTo>
                    <a:pt x="69711" y="4345347"/>
                  </a:lnTo>
                  <a:lnTo>
                    <a:pt x="36413" y="4322902"/>
                  </a:lnTo>
                  <a:lnTo>
                    <a:pt x="13972" y="4289598"/>
                  </a:lnTo>
                  <a:lnTo>
                    <a:pt x="5746" y="4248791"/>
                  </a:lnTo>
                  <a:close/>
                </a:path>
                <a:path w="221614" h="7837805">
                  <a:moveTo>
                    <a:pt x="11051" y="4544571"/>
                  </a:moveTo>
                  <a:lnTo>
                    <a:pt x="18883" y="4505899"/>
                  </a:lnTo>
                  <a:lnTo>
                    <a:pt x="40226" y="4474274"/>
                  </a:lnTo>
                  <a:lnTo>
                    <a:pt x="71845" y="4452927"/>
                  </a:lnTo>
                  <a:lnTo>
                    <a:pt x="110511" y="4445094"/>
                  </a:lnTo>
                  <a:lnTo>
                    <a:pt x="149176" y="4452927"/>
                  </a:lnTo>
                  <a:lnTo>
                    <a:pt x="180796" y="4474274"/>
                  </a:lnTo>
                  <a:lnTo>
                    <a:pt x="202138" y="4505899"/>
                  </a:lnTo>
                  <a:lnTo>
                    <a:pt x="209970" y="4544571"/>
                  </a:lnTo>
                  <a:lnTo>
                    <a:pt x="202138" y="4583243"/>
                  </a:lnTo>
                  <a:lnTo>
                    <a:pt x="180795" y="4614868"/>
                  </a:lnTo>
                  <a:lnTo>
                    <a:pt x="149176" y="4636215"/>
                  </a:lnTo>
                  <a:lnTo>
                    <a:pt x="110511" y="4644048"/>
                  </a:lnTo>
                  <a:lnTo>
                    <a:pt x="71845" y="4636215"/>
                  </a:lnTo>
                  <a:lnTo>
                    <a:pt x="40226" y="4614868"/>
                  </a:lnTo>
                  <a:lnTo>
                    <a:pt x="18883" y="4583243"/>
                  </a:lnTo>
                  <a:lnTo>
                    <a:pt x="11051" y="4544571"/>
                  </a:lnTo>
                  <a:close/>
                </a:path>
                <a:path w="221614" h="7837805">
                  <a:moveTo>
                    <a:pt x="16797" y="4840793"/>
                  </a:moveTo>
                  <a:lnTo>
                    <a:pt x="24167" y="4804325"/>
                  </a:lnTo>
                  <a:lnTo>
                    <a:pt x="44259" y="4774530"/>
                  </a:lnTo>
                  <a:lnTo>
                    <a:pt x="74049" y="4754434"/>
                  </a:lnTo>
                  <a:lnTo>
                    <a:pt x="110511" y="4747063"/>
                  </a:lnTo>
                  <a:lnTo>
                    <a:pt x="146972" y="4754372"/>
                  </a:lnTo>
                  <a:lnTo>
                    <a:pt x="176762" y="4774364"/>
                  </a:lnTo>
                  <a:lnTo>
                    <a:pt x="196854" y="4804138"/>
                  </a:lnTo>
                  <a:lnTo>
                    <a:pt x="204224" y="4840793"/>
                  </a:lnTo>
                  <a:lnTo>
                    <a:pt x="196854" y="4877261"/>
                  </a:lnTo>
                  <a:lnTo>
                    <a:pt x="176762" y="4907056"/>
                  </a:lnTo>
                  <a:lnTo>
                    <a:pt x="146972" y="4927151"/>
                  </a:lnTo>
                  <a:lnTo>
                    <a:pt x="110511" y="4934522"/>
                  </a:lnTo>
                  <a:lnTo>
                    <a:pt x="74049" y="4927151"/>
                  </a:lnTo>
                  <a:lnTo>
                    <a:pt x="44259" y="4907056"/>
                  </a:lnTo>
                  <a:lnTo>
                    <a:pt x="24167" y="4877261"/>
                  </a:lnTo>
                  <a:lnTo>
                    <a:pt x="16797" y="4840793"/>
                  </a:lnTo>
                  <a:close/>
                </a:path>
                <a:path w="221614" h="7837805">
                  <a:moveTo>
                    <a:pt x="22102" y="5136572"/>
                  </a:moveTo>
                  <a:lnTo>
                    <a:pt x="29078" y="5102239"/>
                  </a:lnTo>
                  <a:lnTo>
                    <a:pt x="48072" y="5074123"/>
                  </a:lnTo>
                  <a:lnTo>
                    <a:pt x="76183" y="5055125"/>
                  </a:lnTo>
                  <a:lnTo>
                    <a:pt x="110511" y="5048148"/>
                  </a:lnTo>
                  <a:lnTo>
                    <a:pt x="144838" y="5055063"/>
                  </a:lnTo>
                  <a:lnTo>
                    <a:pt x="172949" y="5073957"/>
                  </a:lnTo>
                  <a:lnTo>
                    <a:pt x="191943" y="5102052"/>
                  </a:lnTo>
                  <a:lnTo>
                    <a:pt x="198919" y="5136572"/>
                  </a:lnTo>
                  <a:lnTo>
                    <a:pt x="191943" y="5170906"/>
                  </a:lnTo>
                  <a:lnTo>
                    <a:pt x="172949" y="5199022"/>
                  </a:lnTo>
                  <a:lnTo>
                    <a:pt x="144838" y="5218020"/>
                  </a:lnTo>
                  <a:lnTo>
                    <a:pt x="110511" y="5224997"/>
                  </a:lnTo>
                  <a:lnTo>
                    <a:pt x="76183" y="5218020"/>
                  </a:lnTo>
                  <a:lnTo>
                    <a:pt x="48072" y="5199022"/>
                  </a:lnTo>
                  <a:lnTo>
                    <a:pt x="29078" y="5170906"/>
                  </a:lnTo>
                  <a:lnTo>
                    <a:pt x="22102" y="5136572"/>
                  </a:lnTo>
                  <a:close/>
                </a:path>
                <a:path w="221614" h="7837805">
                  <a:moveTo>
                    <a:pt x="27848" y="5432352"/>
                  </a:moveTo>
                  <a:lnTo>
                    <a:pt x="34362" y="5399967"/>
                  </a:lnTo>
                  <a:lnTo>
                    <a:pt x="52105" y="5373550"/>
                  </a:lnTo>
                  <a:lnTo>
                    <a:pt x="78386" y="5355754"/>
                  </a:lnTo>
                  <a:lnTo>
                    <a:pt x="110511" y="5349233"/>
                  </a:lnTo>
                  <a:lnTo>
                    <a:pt x="142704" y="5355754"/>
                  </a:lnTo>
                  <a:lnTo>
                    <a:pt x="169137" y="5373550"/>
                  </a:lnTo>
                  <a:lnTo>
                    <a:pt x="187032" y="5399967"/>
                  </a:lnTo>
                  <a:lnTo>
                    <a:pt x="193615" y="5432352"/>
                  </a:lnTo>
                  <a:lnTo>
                    <a:pt x="187095" y="5464738"/>
                  </a:lnTo>
                  <a:lnTo>
                    <a:pt x="169302" y="5491154"/>
                  </a:lnTo>
                  <a:lnTo>
                    <a:pt x="142890" y="5508950"/>
                  </a:lnTo>
                  <a:lnTo>
                    <a:pt x="110511" y="5515471"/>
                  </a:lnTo>
                  <a:lnTo>
                    <a:pt x="78200" y="5508950"/>
                  </a:lnTo>
                  <a:lnTo>
                    <a:pt x="51940" y="5491154"/>
                  </a:lnTo>
                  <a:lnTo>
                    <a:pt x="34299" y="5464738"/>
                  </a:lnTo>
                  <a:lnTo>
                    <a:pt x="27848" y="5432352"/>
                  </a:lnTo>
                  <a:close/>
                </a:path>
                <a:path w="221614" h="7837805">
                  <a:moveTo>
                    <a:pt x="33153" y="5728132"/>
                  </a:moveTo>
                  <a:lnTo>
                    <a:pt x="39210" y="5697950"/>
                  </a:lnTo>
                  <a:lnTo>
                    <a:pt x="55752" y="5673364"/>
                  </a:lnTo>
                  <a:lnTo>
                    <a:pt x="80334" y="5656819"/>
                  </a:lnTo>
                  <a:lnTo>
                    <a:pt x="110511" y="5650760"/>
                  </a:lnTo>
                  <a:lnTo>
                    <a:pt x="140687" y="5656819"/>
                  </a:lnTo>
                  <a:lnTo>
                    <a:pt x="165269" y="5673364"/>
                  </a:lnTo>
                  <a:lnTo>
                    <a:pt x="181811" y="5697950"/>
                  </a:lnTo>
                  <a:lnTo>
                    <a:pt x="187868" y="5728132"/>
                  </a:lnTo>
                  <a:lnTo>
                    <a:pt x="181811" y="5758313"/>
                  </a:lnTo>
                  <a:lnTo>
                    <a:pt x="165269" y="5782900"/>
                  </a:lnTo>
                  <a:lnTo>
                    <a:pt x="140687" y="5799445"/>
                  </a:lnTo>
                  <a:lnTo>
                    <a:pt x="110511" y="5805503"/>
                  </a:lnTo>
                  <a:lnTo>
                    <a:pt x="80334" y="5799445"/>
                  </a:lnTo>
                  <a:lnTo>
                    <a:pt x="55752" y="5782900"/>
                  </a:lnTo>
                  <a:lnTo>
                    <a:pt x="39210" y="5758313"/>
                  </a:lnTo>
                  <a:lnTo>
                    <a:pt x="33153" y="5728132"/>
                  </a:lnTo>
                  <a:close/>
                </a:path>
                <a:path w="221614" h="7837805">
                  <a:moveTo>
                    <a:pt x="38457" y="6023911"/>
                  </a:moveTo>
                  <a:lnTo>
                    <a:pt x="44121" y="5995864"/>
                  </a:lnTo>
                  <a:lnTo>
                    <a:pt x="59565" y="5972957"/>
                  </a:lnTo>
                  <a:lnTo>
                    <a:pt x="82468" y="5957510"/>
                  </a:lnTo>
                  <a:lnTo>
                    <a:pt x="110511" y="5951845"/>
                  </a:lnTo>
                  <a:lnTo>
                    <a:pt x="138553" y="5957510"/>
                  </a:lnTo>
                  <a:lnTo>
                    <a:pt x="161456" y="5972957"/>
                  </a:lnTo>
                  <a:lnTo>
                    <a:pt x="176900" y="5995864"/>
                  </a:lnTo>
                  <a:lnTo>
                    <a:pt x="182564" y="6023911"/>
                  </a:lnTo>
                  <a:lnTo>
                    <a:pt x="176900" y="6051959"/>
                  </a:lnTo>
                  <a:lnTo>
                    <a:pt x="161456" y="6074866"/>
                  </a:lnTo>
                  <a:lnTo>
                    <a:pt x="138553" y="6090313"/>
                  </a:lnTo>
                  <a:lnTo>
                    <a:pt x="110511" y="6095978"/>
                  </a:lnTo>
                  <a:lnTo>
                    <a:pt x="82468" y="6090313"/>
                  </a:lnTo>
                  <a:lnTo>
                    <a:pt x="59565" y="6074866"/>
                  </a:lnTo>
                  <a:lnTo>
                    <a:pt x="44121" y="6051959"/>
                  </a:lnTo>
                  <a:lnTo>
                    <a:pt x="38457" y="6023911"/>
                  </a:lnTo>
                  <a:close/>
                </a:path>
                <a:path w="221614" h="7837805">
                  <a:moveTo>
                    <a:pt x="44204" y="6319691"/>
                  </a:moveTo>
                  <a:lnTo>
                    <a:pt x="49405" y="6293848"/>
                  </a:lnTo>
                  <a:lnTo>
                    <a:pt x="63599" y="6272771"/>
                  </a:lnTo>
                  <a:lnTo>
                    <a:pt x="84672" y="6258575"/>
                  </a:lnTo>
                  <a:lnTo>
                    <a:pt x="110511" y="6253373"/>
                  </a:lnTo>
                  <a:lnTo>
                    <a:pt x="136349" y="6258575"/>
                  </a:lnTo>
                  <a:lnTo>
                    <a:pt x="157422" y="6272771"/>
                  </a:lnTo>
                  <a:lnTo>
                    <a:pt x="171616" y="6293848"/>
                  </a:lnTo>
                  <a:lnTo>
                    <a:pt x="176817" y="6319691"/>
                  </a:lnTo>
                  <a:lnTo>
                    <a:pt x="171616" y="6345535"/>
                  </a:lnTo>
                  <a:lnTo>
                    <a:pt x="157422" y="6366611"/>
                  </a:lnTo>
                  <a:lnTo>
                    <a:pt x="136349" y="6380808"/>
                  </a:lnTo>
                  <a:lnTo>
                    <a:pt x="110511" y="6386010"/>
                  </a:lnTo>
                  <a:lnTo>
                    <a:pt x="84672" y="6380808"/>
                  </a:lnTo>
                  <a:lnTo>
                    <a:pt x="63599" y="6366611"/>
                  </a:lnTo>
                  <a:lnTo>
                    <a:pt x="49405" y="6345535"/>
                  </a:lnTo>
                  <a:lnTo>
                    <a:pt x="44204" y="6319691"/>
                  </a:lnTo>
                  <a:close/>
                </a:path>
                <a:path w="221614" h="7837805">
                  <a:moveTo>
                    <a:pt x="49508" y="6615471"/>
                  </a:moveTo>
                  <a:lnTo>
                    <a:pt x="54316" y="6591762"/>
                  </a:lnTo>
                  <a:lnTo>
                    <a:pt x="67411" y="6572364"/>
                  </a:lnTo>
                  <a:lnTo>
                    <a:pt x="86806" y="6559266"/>
                  </a:lnTo>
                  <a:lnTo>
                    <a:pt x="110511" y="6554458"/>
                  </a:lnTo>
                  <a:lnTo>
                    <a:pt x="134215" y="6559266"/>
                  </a:lnTo>
                  <a:lnTo>
                    <a:pt x="153610" y="6572364"/>
                  </a:lnTo>
                  <a:lnTo>
                    <a:pt x="166705" y="6591762"/>
                  </a:lnTo>
                  <a:lnTo>
                    <a:pt x="171513" y="6615471"/>
                  </a:lnTo>
                  <a:lnTo>
                    <a:pt x="166705" y="6639180"/>
                  </a:lnTo>
                  <a:lnTo>
                    <a:pt x="153610" y="6658578"/>
                  </a:lnTo>
                  <a:lnTo>
                    <a:pt x="134215" y="6671676"/>
                  </a:lnTo>
                  <a:lnTo>
                    <a:pt x="110511" y="6676484"/>
                  </a:lnTo>
                  <a:lnTo>
                    <a:pt x="86806" y="6671676"/>
                  </a:lnTo>
                  <a:lnTo>
                    <a:pt x="67411" y="6658578"/>
                  </a:lnTo>
                  <a:lnTo>
                    <a:pt x="54316" y="6639180"/>
                  </a:lnTo>
                  <a:lnTo>
                    <a:pt x="49508" y="6615471"/>
                  </a:lnTo>
                  <a:close/>
                </a:path>
                <a:path w="221614" h="7837805">
                  <a:moveTo>
                    <a:pt x="55255" y="6911693"/>
                  </a:moveTo>
                  <a:lnTo>
                    <a:pt x="59599" y="6890187"/>
                  </a:lnTo>
                  <a:lnTo>
                    <a:pt x="71445" y="6872620"/>
                  </a:lnTo>
                  <a:lnTo>
                    <a:pt x="89009" y="6860773"/>
                  </a:lnTo>
                  <a:lnTo>
                    <a:pt x="110511" y="6856427"/>
                  </a:lnTo>
                  <a:lnTo>
                    <a:pt x="132012" y="6860773"/>
                  </a:lnTo>
                  <a:lnTo>
                    <a:pt x="149576" y="6872620"/>
                  </a:lnTo>
                  <a:lnTo>
                    <a:pt x="161422" y="6890187"/>
                  </a:lnTo>
                  <a:lnTo>
                    <a:pt x="165766" y="6911693"/>
                  </a:lnTo>
                  <a:lnTo>
                    <a:pt x="161422" y="6933198"/>
                  </a:lnTo>
                  <a:lnTo>
                    <a:pt x="149576" y="6950765"/>
                  </a:lnTo>
                  <a:lnTo>
                    <a:pt x="132012" y="6962613"/>
                  </a:lnTo>
                  <a:lnTo>
                    <a:pt x="110511" y="6966958"/>
                  </a:lnTo>
                  <a:lnTo>
                    <a:pt x="89009" y="6962613"/>
                  </a:lnTo>
                  <a:lnTo>
                    <a:pt x="71445" y="6950765"/>
                  </a:lnTo>
                  <a:lnTo>
                    <a:pt x="59599" y="6933198"/>
                  </a:lnTo>
                  <a:lnTo>
                    <a:pt x="55255" y="6911693"/>
                  </a:lnTo>
                  <a:close/>
                </a:path>
                <a:path w="221614" h="7837805">
                  <a:moveTo>
                    <a:pt x="61002" y="7207472"/>
                  </a:moveTo>
                  <a:lnTo>
                    <a:pt x="64883" y="7188171"/>
                  </a:lnTo>
                  <a:lnTo>
                    <a:pt x="75479" y="7172434"/>
                  </a:lnTo>
                  <a:lnTo>
                    <a:pt x="91213" y="7161837"/>
                  </a:lnTo>
                  <a:lnTo>
                    <a:pt x="110511" y="7157955"/>
                  </a:lnTo>
                  <a:lnTo>
                    <a:pt x="129808" y="7161651"/>
                  </a:lnTo>
                  <a:lnTo>
                    <a:pt x="145542" y="7172269"/>
                  </a:lnTo>
                  <a:lnTo>
                    <a:pt x="156138" y="7188109"/>
                  </a:lnTo>
                  <a:lnTo>
                    <a:pt x="160019" y="7207472"/>
                  </a:lnTo>
                  <a:lnTo>
                    <a:pt x="156138" y="7226774"/>
                  </a:lnTo>
                  <a:lnTo>
                    <a:pt x="145542" y="7242510"/>
                  </a:lnTo>
                  <a:lnTo>
                    <a:pt x="129808" y="7253107"/>
                  </a:lnTo>
                  <a:lnTo>
                    <a:pt x="110511" y="7256990"/>
                  </a:lnTo>
                  <a:lnTo>
                    <a:pt x="91213" y="7253107"/>
                  </a:lnTo>
                  <a:lnTo>
                    <a:pt x="75479" y="7242510"/>
                  </a:lnTo>
                  <a:lnTo>
                    <a:pt x="64883" y="7226774"/>
                  </a:lnTo>
                  <a:lnTo>
                    <a:pt x="61002" y="7207472"/>
                  </a:lnTo>
                  <a:close/>
                </a:path>
                <a:path w="221614" h="7837805">
                  <a:moveTo>
                    <a:pt x="66306" y="7503252"/>
                  </a:moveTo>
                  <a:lnTo>
                    <a:pt x="69794" y="7486085"/>
                  </a:lnTo>
                  <a:lnTo>
                    <a:pt x="79291" y="7472027"/>
                  </a:lnTo>
                  <a:lnTo>
                    <a:pt x="93347" y="7462528"/>
                  </a:lnTo>
                  <a:lnTo>
                    <a:pt x="110511" y="7459040"/>
                  </a:lnTo>
                  <a:lnTo>
                    <a:pt x="127674" y="7462528"/>
                  </a:lnTo>
                  <a:lnTo>
                    <a:pt x="141730" y="7472027"/>
                  </a:lnTo>
                  <a:lnTo>
                    <a:pt x="151227" y="7486085"/>
                  </a:lnTo>
                  <a:lnTo>
                    <a:pt x="154715" y="7503252"/>
                  </a:lnTo>
                  <a:lnTo>
                    <a:pt x="151227" y="7520419"/>
                  </a:lnTo>
                  <a:lnTo>
                    <a:pt x="141730" y="7534477"/>
                  </a:lnTo>
                  <a:lnTo>
                    <a:pt x="127674" y="7543975"/>
                  </a:lnTo>
                  <a:lnTo>
                    <a:pt x="110511" y="7547464"/>
                  </a:lnTo>
                  <a:lnTo>
                    <a:pt x="93347" y="7543975"/>
                  </a:lnTo>
                  <a:lnTo>
                    <a:pt x="79291" y="7534477"/>
                  </a:lnTo>
                  <a:lnTo>
                    <a:pt x="69794" y="7520419"/>
                  </a:lnTo>
                  <a:lnTo>
                    <a:pt x="66306" y="7503252"/>
                  </a:lnTo>
                  <a:close/>
                </a:path>
                <a:path w="221614" h="7837805">
                  <a:moveTo>
                    <a:pt x="72053" y="7799031"/>
                  </a:moveTo>
                  <a:lnTo>
                    <a:pt x="75078" y="7784069"/>
                  </a:lnTo>
                  <a:lnTo>
                    <a:pt x="83325" y="7771841"/>
                  </a:lnTo>
                  <a:lnTo>
                    <a:pt x="95550" y="7763593"/>
                  </a:lnTo>
                  <a:lnTo>
                    <a:pt x="110511" y="7760567"/>
                  </a:lnTo>
                  <a:lnTo>
                    <a:pt x="125471" y="7763407"/>
                  </a:lnTo>
                  <a:lnTo>
                    <a:pt x="137696" y="7771676"/>
                  </a:lnTo>
                  <a:lnTo>
                    <a:pt x="145943" y="7784006"/>
                  </a:lnTo>
                  <a:lnTo>
                    <a:pt x="148968" y="7799031"/>
                  </a:lnTo>
                  <a:lnTo>
                    <a:pt x="145943" y="7813995"/>
                  </a:lnTo>
                  <a:lnTo>
                    <a:pt x="137696" y="7826222"/>
                  </a:lnTo>
                  <a:lnTo>
                    <a:pt x="125471" y="7834470"/>
                  </a:lnTo>
                  <a:lnTo>
                    <a:pt x="110511" y="7837496"/>
                  </a:lnTo>
                  <a:lnTo>
                    <a:pt x="95550" y="7834470"/>
                  </a:lnTo>
                  <a:lnTo>
                    <a:pt x="83325" y="7826222"/>
                  </a:lnTo>
                  <a:lnTo>
                    <a:pt x="75078" y="7813995"/>
                  </a:lnTo>
                  <a:lnTo>
                    <a:pt x="72053" y="7799031"/>
                  </a:lnTo>
                  <a:close/>
                </a:path>
                <a:path w="221614" h="7837805">
                  <a:moveTo>
                    <a:pt x="5746" y="3588704"/>
                  </a:moveTo>
                  <a:lnTo>
                    <a:pt x="13972" y="3547898"/>
                  </a:lnTo>
                  <a:lnTo>
                    <a:pt x="36413" y="3514593"/>
                  </a:lnTo>
                  <a:lnTo>
                    <a:pt x="69711" y="3492148"/>
                  </a:lnTo>
                  <a:lnTo>
                    <a:pt x="110511" y="3483920"/>
                  </a:lnTo>
                  <a:lnTo>
                    <a:pt x="151310" y="3492148"/>
                  </a:lnTo>
                  <a:lnTo>
                    <a:pt x="184608" y="3514593"/>
                  </a:lnTo>
                  <a:lnTo>
                    <a:pt x="207049" y="3547897"/>
                  </a:lnTo>
                  <a:lnTo>
                    <a:pt x="215275" y="3588703"/>
                  </a:lnTo>
                  <a:lnTo>
                    <a:pt x="207049" y="3629511"/>
                  </a:lnTo>
                  <a:lnTo>
                    <a:pt x="184608" y="3662815"/>
                  </a:lnTo>
                  <a:lnTo>
                    <a:pt x="151310" y="3685260"/>
                  </a:lnTo>
                  <a:lnTo>
                    <a:pt x="110511" y="3693487"/>
                  </a:lnTo>
                  <a:lnTo>
                    <a:pt x="69711" y="3685260"/>
                  </a:lnTo>
                  <a:lnTo>
                    <a:pt x="36413" y="3662815"/>
                  </a:lnTo>
                  <a:lnTo>
                    <a:pt x="13972" y="3629511"/>
                  </a:lnTo>
                  <a:lnTo>
                    <a:pt x="5746" y="3588704"/>
                  </a:lnTo>
                  <a:close/>
                </a:path>
                <a:path w="221614" h="7837805">
                  <a:moveTo>
                    <a:pt x="11051" y="3292925"/>
                  </a:moveTo>
                  <a:lnTo>
                    <a:pt x="18883" y="3254253"/>
                  </a:lnTo>
                  <a:lnTo>
                    <a:pt x="40226" y="3222627"/>
                  </a:lnTo>
                  <a:lnTo>
                    <a:pt x="71845" y="3201281"/>
                  </a:lnTo>
                  <a:lnTo>
                    <a:pt x="110511" y="3193447"/>
                  </a:lnTo>
                  <a:lnTo>
                    <a:pt x="149176" y="3201281"/>
                  </a:lnTo>
                  <a:lnTo>
                    <a:pt x="180796" y="3222627"/>
                  </a:lnTo>
                  <a:lnTo>
                    <a:pt x="202138" y="3254253"/>
                  </a:lnTo>
                  <a:lnTo>
                    <a:pt x="209970" y="3292925"/>
                  </a:lnTo>
                  <a:lnTo>
                    <a:pt x="202138" y="3331597"/>
                  </a:lnTo>
                  <a:lnTo>
                    <a:pt x="180796" y="3363222"/>
                  </a:lnTo>
                  <a:lnTo>
                    <a:pt x="149176" y="3384568"/>
                  </a:lnTo>
                  <a:lnTo>
                    <a:pt x="110511" y="3392402"/>
                  </a:lnTo>
                  <a:lnTo>
                    <a:pt x="71845" y="3384568"/>
                  </a:lnTo>
                  <a:lnTo>
                    <a:pt x="40226" y="3363222"/>
                  </a:lnTo>
                  <a:lnTo>
                    <a:pt x="18883" y="3331597"/>
                  </a:lnTo>
                  <a:lnTo>
                    <a:pt x="11051" y="3292925"/>
                  </a:lnTo>
                  <a:close/>
                </a:path>
                <a:path w="221614" h="7837805">
                  <a:moveTo>
                    <a:pt x="16797" y="2997145"/>
                  </a:moveTo>
                  <a:lnTo>
                    <a:pt x="24167" y="2960677"/>
                  </a:lnTo>
                  <a:lnTo>
                    <a:pt x="44259" y="2930882"/>
                  </a:lnTo>
                  <a:lnTo>
                    <a:pt x="74049" y="2910786"/>
                  </a:lnTo>
                  <a:lnTo>
                    <a:pt x="110511" y="2903415"/>
                  </a:lnTo>
                  <a:lnTo>
                    <a:pt x="146972" y="2910786"/>
                  </a:lnTo>
                  <a:lnTo>
                    <a:pt x="176762" y="2930882"/>
                  </a:lnTo>
                  <a:lnTo>
                    <a:pt x="196854" y="2960677"/>
                  </a:lnTo>
                  <a:lnTo>
                    <a:pt x="204224" y="2997145"/>
                  </a:lnTo>
                  <a:lnTo>
                    <a:pt x="196854" y="3033613"/>
                  </a:lnTo>
                  <a:lnTo>
                    <a:pt x="176762" y="3063408"/>
                  </a:lnTo>
                  <a:lnTo>
                    <a:pt x="146972" y="3083504"/>
                  </a:lnTo>
                  <a:lnTo>
                    <a:pt x="110511" y="3090875"/>
                  </a:lnTo>
                  <a:lnTo>
                    <a:pt x="74049" y="3083504"/>
                  </a:lnTo>
                  <a:lnTo>
                    <a:pt x="44259" y="3063408"/>
                  </a:lnTo>
                  <a:lnTo>
                    <a:pt x="24167" y="3033613"/>
                  </a:lnTo>
                  <a:lnTo>
                    <a:pt x="16797" y="2997145"/>
                  </a:lnTo>
                  <a:close/>
                </a:path>
                <a:path w="221614" h="7837805">
                  <a:moveTo>
                    <a:pt x="22102" y="2701365"/>
                  </a:moveTo>
                  <a:lnTo>
                    <a:pt x="29078" y="2667031"/>
                  </a:lnTo>
                  <a:lnTo>
                    <a:pt x="48072" y="2638915"/>
                  </a:lnTo>
                  <a:lnTo>
                    <a:pt x="76183" y="2619917"/>
                  </a:lnTo>
                  <a:lnTo>
                    <a:pt x="110511" y="2612940"/>
                  </a:lnTo>
                  <a:lnTo>
                    <a:pt x="144838" y="2619855"/>
                  </a:lnTo>
                  <a:lnTo>
                    <a:pt x="172949" y="2638749"/>
                  </a:lnTo>
                  <a:lnTo>
                    <a:pt x="191943" y="2666845"/>
                  </a:lnTo>
                  <a:lnTo>
                    <a:pt x="198919" y="2701365"/>
                  </a:lnTo>
                  <a:lnTo>
                    <a:pt x="192005" y="2735698"/>
                  </a:lnTo>
                  <a:lnTo>
                    <a:pt x="173115" y="2763814"/>
                  </a:lnTo>
                  <a:lnTo>
                    <a:pt x="145024" y="2782812"/>
                  </a:lnTo>
                  <a:lnTo>
                    <a:pt x="110511" y="2789789"/>
                  </a:lnTo>
                  <a:lnTo>
                    <a:pt x="75997" y="2782812"/>
                  </a:lnTo>
                  <a:lnTo>
                    <a:pt x="47906" y="2763814"/>
                  </a:lnTo>
                  <a:lnTo>
                    <a:pt x="29016" y="2735698"/>
                  </a:lnTo>
                  <a:lnTo>
                    <a:pt x="22102" y="2701365"/>
                  </a:lnTo>
                  <a:close/>
                </a:path>
                <a:path w="221614" h="7837805">
                  <a:moveTo>
                    <a:pt x="27848" y="2405585"/>
                  </a:moveTo>
                  <a:lnTo>
                    <a:pt x="34362" y="2373269"/>
                  </a:lnTo>
                  <a:lnTo>
                    <a:pt x="52105" y="2347004"/>
                  </a:lnTo>
                  <a:lnTo>
                    <a:pt x="78386" y="2329360"/>
                  </a:lnTo>
                  <a:lnTo>
                    <a:pt x="110511" y="2322908"/>
                  </a:lnTo>
                  <a:lnTo>
                    <a:pt x="142704" y="2329360"/>
                  </a:lnTo>
                  <a:lnTo>
                    <a:pt x="169137" y="2347004"/>
                  </a:lnTo>
                  <a:lnTo>
                    <a:pt x="187032" y="2373268"/>
                  </a:lnTo>
                  <a:lnTo>
                    <a:pt x="193615" y="2405585"/>
                  </a:lnTo>
                  <a:lnTo>
                    <a:pt x="187095" y="2437970"/>
                  </a:lnTo>
                  <a:lnTo>
                    <a:pt x="169302" y="2464387"/>
                  </a:lnTo>
                  <a:lnTo>
                    <a:pt x="142890" y="2482182"/>
                  </a:lnTo>
                  <a:lnTo>
                    <a:pt x="110511" y="2488704"/>
                  </a:lnTo>
                  <a:lnTo>
                    <a:pt x="78200" y="2482182"/>
                  </a:lnTo>
                  <a:lnTo>
                    <a:pt x="51940" y="2464387"/>
                  </a:lnTo>
                  <a:lnTo>
                    <a:pt x="34299" y="2437970"/>
                  </a:lnTo>
                  <a:lnTo>
                    <a:pt x="27848" y="2405585"/>
                  </a:lnTo>
                  <a:close/>
                </a:path>
                <a:path w="221614" h="7837805">
                  <a:moveTo>
                    <a:pt x="33153" y="2109363"/>
                  </a:moveTo>
                  <a:lnTo>
                    <a:pt x="39210" y="2079181"/>
                  </a:lnTo>
                  <a:lnTo>
                    <a:pt x="55752" y="2054595"/>
                  </a:lnTo>
                  <a:lnTo>
                    <a:pt x="80334" y="2038050"/>
                  </a:lnTo>
                  <a:lnTo>
                    <a:pt x="110511" y="2031992"/>
                  </a:lnTo>
                  <a:lnTo>
                    <a:pt x="140687" y="2038112"/>
                  </a:lnTo>
                  <a:lnTo>
                    <a:pt x="165269" y="2054761"/>
                  </a:lnTo>
                  <a:lnTo>
                    <a:pt x="181811" y="2079368"/>
                  </a:lnTo>
                  <a:lnTo>
                    <a:pt x="187868" y="2109363"/>
                  </a:lnTo>
                  <a:lnTo>
                    <a:pt x="181811" y="2139545"/>
                  </a:lnTo>
                  <a:lnTo>
                    <a:pt x="165269" y="2164131"/>
                  </a:lnTo>
                  <a:lnTo>
                    <a:pt x="140687" y="2180676"/>
                  </a:lnTo>
                  <a:lnTo>
                    <a:pt x="110511" y="2186735"/>
                  </a:lnTo>
                  <a:lnTo>
                    <a:pt x="80334" y="2180676"/>
                  </a:lnTo>
                  <a:lnTo>
                    <a:pt x="55752" y="2164131"/>
                  </a:lnTo>
                  <a:lnTo>
                    <a:pt x="39210" y="2139545"/>
                  </a:lnTo>
                  <a:lnTo>
                    <a:pt x="33153" y="2109363"/>
                  </a:lnTo>
                  <a:close/>
                </a:path>
                <a:path w="221614" h="7837805">
                  <a:moveTo>
                    <a:pt x="38899" y="1813584"/>
                  </a:moveTo>
                  <a:lnTo>
                    <a:pt x="44556" y="1785606"/>
                  </a:lnTo>
                  <a:lnTo>
                    <a:pt x="59952" y="1762850"/>
                  </a:lnTo>
                  <a:lnTo>
                    <a:pt x="82724" y="1747555"/>
                  </a:lnTo>
                  <a:lnTo>
                    <a:pt x="110511" y="1741960"/>
                  </a:lnTo>
                  <a:lnTo>
                    <a:pt x="138484" y="1747618"/>
                  </a:lnTo>
                  <a:lnTo>
                    <a:pt x="161235" y="1763016"/>
                  </a:lnTo>
                  <a:lnTo>
                    <a:pt x="176527" y="1785792"/>
                  </a:lnTo>
                  <a:lnTo>
                    <a:pt x="182122" y="1813584"/>
                  </a:lnTo>
                  <a:lnTo>
                    <a:pt x="176465" y="1841562"/>
                  </a:lnTo>
                  <a:lnTo>
                    <a:pt x="161069" y="1864317"/>
                  </a:lnTo>
                  <a:lnTo>
                    <a:pt x="138297" y="1879612"/>
                  </a:lnTo>
                  <a:lnTo>
                    <a:pt x="110511" y="1885207"/>
                  </a:lnTo>
                  <a:lnTo>
                    <a:pt x="82537" y="1879550"/>
                  </a:lnTo>
                  <a:lnTo>
                    <a:pt x="59786" y="1864151"/>
                  </a:lnTo>
                  <a:lnTo>
                    <a:pt x="44494" y="1841375"/>
                  </a:lnTo>
                  <a:lnTo>
                    <a:pt x="38899" y="1813584"/>
                  </a:lnTo>
                  <a:close/>
                </a:path>
                <a:path w="221614" h="7837805">
                  <a:moveTo>
                    <a:pt x="44204" y="1517804"/>
                  </a:moveTo>
                  <a:lnTo>
                    <a:pt x="49405" y="1491961"/>
                  </a:lnTo>
                  <a:lnTo>
                    <a:pt x="63599" y="1470884"/>
                  </a:lnTo>
                  <a:lnTo>
                    <a:pt x="84672" y="1456688"/>
                  </a:lnTo>
                  <a:lnTo>
                    <a:pt x="110511" y="1451486"/>
                  </a:lnTo>
                  <a:lnTo>
                    <a:pt x="136349" y="1456688"/>
                  </a:lnTo>
                  <a:lnTo>
                    <a:pt x="157422" y="1470884"/>
                  </a:lnTo>
                  <a:lnTo>
                    <a:pt x="171616" y="1491961"/>
                  </a:lnTo>
                  <a:lnTo>
                    <a:pt x="176817" y="1517804"/>
                  </a:lnTo>
                  <a:lnTo>
                    <a:pt x="171616" y="1543647"/>
                  </a:lnTo>
                  <a:lnTo>
                    <a:pt x="157422" y="1564724"/>
                  </a:lnTo>
                  <a:lnTo>
                    <a:pt x="136349" y="1578921"/>
                  </a:lnTo>
                  <a:lnTo>
                    <a:pt x="110511" y="1584122"/>
                  </a:lnTo>
                  <a:lnTo>
                    <a:pt x="84672" y="1578921"/>
                  </a:lnTo>
                  <a:lnTo>
                    <a:pt x="63599" y="1564724"/>
                  </a:lnTo>
                  <a:lnTo>
                    <a:pt x="49405" y="1543647"/>
                  </a:lnTo>
                  <a:lnTo>
                    <a:pt x="44204" y="1517804"/>
                  </a:lnTo>
                  <a:close/>
                </a:path>
                <a:path w="221614" h="7837805">
                  <a:moveTo>
                    <a:pt x="49508" y="1222025"/>
                  </a:moveTo>
                  <a:lnTo>
                    <a:pt x="54316" y="1198316"/>
                  </a:lnTo>
                  <a:lnTo>
                    <a:pt x="67411" y="1178918"/>
                  </a:lnTo>
                  <a:lnTo>
                    <a:pt x="86806" y="1165820"/>
                  </a:lnTo>
                  <a:lnTo>
                    <a:pt x="110511" y="1161012"/>
                  </a:lnTo>
                  <a:lnTo>
                    <a:pt x="134215" y="1165820"/>
                  </a:lnTo>
                  <a:lnTo>
                    <a:pt x="153610" y="1178918"/>
                  </a:lnTo>
                  <a:lnTo>
                    <a:pt x="166705" y="1198316"/>
                  </a:lnTo>
                  <a:lnTo>
                    <a:pt x="171513" y="1222025"/>
                  </a:lnTo>
                  <a:lnTo>
                    <a:pt x="166705" y="1245733"/>
                  </a:lnTo>
                  <a:lnTo>
                    <a:pt x="153610" y="1265131"/>
                  </a:lnTo>
                  <a:lnTo>
                    <a:pt x="134215" y="1278229"/>
                  </a:lnTo>
                  <a:lnTo>
                    <a:pt x="110511" y="1283037"/>
                  </a:lnTo>
                  <a:lnTo>
                    <a:pt x="86806" y="1278229"/>
                  </a:lnTo>
                  <a:lnTo>
                    <a:pt x="67411" y="1265131"/>
                  </a:lnTo>
                  <a:lnTo>
                    <a:pt x="54316" y="1245733"/>
                  </a:lnTo>
                  <a:lnTo>
                    <a:pt x="49508" y="1222025"/>
                  </a:lnTo>
                  <a:close/>
                </a:path>
                <a:path w="221614" h="7837805">
                  <a:moveTo>
                    <a:pt x="55255" y="926245"/>
                  </a:moveTo>
                  <a:lnTo>
                    <a:pt x="59599" y="904740"/>
                  </a:lnTo>
                  <a:lnTo>
                    <a:pt x="71445" y="887172"/>
                  </a:lnTo>
                  <a:lnTo>
                    <a:pt x="89009" y="875325"/>
                  </a:lnTo>
                  <a:lnTo>
                    <a:pt x="110511" y="870980"/>
                  </a:lnTo>
                  <a:lnTo>
                    <a:pt x="132012" y="875325"/>
                  </a:lnTo>
                  <a:lnTo>
                    <a:pt x="149576" y="887172"/>
                  </a:lnTo>
                  <a:lnTo>
                    <a:pt x="161422" y="904740"/>
                  </a:lnTo>
                  <a:lnTo>
                    <a:pt x="165766" y="926245"/>
                  </a:lnTo>
                  <a:lnTo>
                    <a:pt x="161422" y="947750"/>
                  </a:lnTo>
                  <a:lnTo>
                    <a:pt x="149576" y="965317"/>
                  </a:lnTo>
                  <a:lnTo>
                    <a:pt x="132012" y="977165"/>
                  </a:lnTo>
                  <a:lnTo>
                    <a:pt x="110511" y="981510"/>
                  </a:lnTo>
                  <a:lnTo>
                    <a:pt x="89009" y="977165"/>
                  </a:lnTo>
                  <a:lnTo>
                    <a:pt x="71445" y="965317"/>
                  </a:lnTo>
                  <a:lnTo>
                    <a:pt x="59599" y="947750"/>
                  </a:lnTo>
                  <a:lnTo>
                    <a:pt x="55255" y="926245"/>
                  </a:lnTo>
                  <a:close/>
                </a:path>
                <a:path w="221614" h="7837805">
                  <a:moveTo>
                    <a:pt x="61002" y="630465"/>
                  </a:moveTo>
                  <a:lnTo>
                    <a:pt x="64883" y="611164"/>
                  </a:lnTo>
                  <a:lnTo>
                    <a:pt x="75479" y="595427"/>
                  </a:lnTo>
                  <a:lnTo>
                    <a:pt x="91213" y="584830"/>
                  </a:lnTo>
                  <a:lnTo>
                    <a:pt x="110511" y="580948"/>
                  </a:lnTo>
                  <a:lnTo>
                    <a:pt x="129808" y="584644"/>
                  </a:lnTo>
                  <a:lnTo>
                    <a:pt x="145542" y="595261"/>
                  </a:lnTo>
                  <a:lnTo>
                    <a:pt x="156138" y="611102"/>
                  </a:lnTo>
                  <a:lnTo>
                    <a:pt x="160019" y="630465"/>
                  </a:lnTo>
                  <a:lnTo>
                    <a:pt x="156138" y="649767"/>
                  </a:lnTo>
                  <a:lnTo>
                    <a:pt x="145542" y="665504"/>
                  </a:lnTo>
                  <a:lnTo>
                    <a:pt x="129808" y="676101"/>
                  </a:lnTo>
                  <a:lnTo>
                    <a:pt x="110511" y="679983"/>
                  </a:lnTo>
                  <a:lnTo>
                    <a:pt x="91213" y="676101"/>
                  </a:lnTo>
                  <a:lnTo>
                    <a:pt x="75479" y="665504"/>
                  </a:lnTo>
                  <a:lnTo>
                    <a:pt x="64883" y="649767"/>
                  </a:lnTo>
                  <a:lnTo>
                    <a:pt x="61002" y="630465"/>
                  </a:lnTo>
                  <a:close/>
                </a:path>
                <a:path w="221614" h="7837805">
                  <a:moveTo>
                    <a:pt x="66306" y="334686"/>
                  </a:moveTo>
                  <a:lnTo>
                    <a:pt x="69794" y="317519"/>
                  </a:lnTo>
                  <a:lnTo>
                    <a:pt x="79291" y="303461"/>
                  </a:lnTo>
                  <a:lnTo>
                    <a:pt x="93347" y="293962"/>
                  </a:lnTo>
                  <a:lnTo>
                    <a:pt x="110511" y="290474"/>
                  </a:lnTo>
                  <a:lnTo>
                    <a:pt x="127674" y="293900"/>
                  </a:lnTo>
                  <a:lnTo>
                    <a:pt x="141730" y="303295"/>
                  </a:lnTo>
                  <a:lnTo>
                    <a:pt x="151227" y="317333"/>
                  </a:lnTo>
                  <a:lnTo>
                    <a:pt x="154715" y="334686"/>
                  </a:lnTo>
                  <a:lnTo>
                    <a:pt x="151227" y="351853"/>
                  </a:lnTo>
                  <a:lnTo>
                    <a:pt x="141730" y="365911"/>
                  </a:lnTo>
                  <a:lnTo>
                    <a:pt x="127674" y="375409"/>
                  </a:lnTo>
                  <a:lnTo>
                    <a:pt x="110511" y="378898"/>
                  </a:lnTo>
                  <a:lnTo>
                    <a:pt x="93347" y="375409"/>
                  </a:lnTo>
                  <a:lnTo>
                    <a:pt x="79291" y="365911"/>
                  </a:lnTo>
                  <a:lnTo>
                    <a:pt x="69794" y="351853"/>
                  </a:lnTo>
                  <a:lnTo>
                    <a:pt x="66306" y="334686"/>
                  </a:lnTo>
                  <a:close/>
                </a:path>
                <a:path w="221614" h="7837805">
                  <a:moveTo>
                    <a:pt x="148968" y="38464"/>
                  </a:moveTo>
                  <a:close/>
                </a:path>
                <a:path w="221614" h="7837805">
                  <a:moveTo>
                    <a:pt x="72053" y="38464"/>
                  </a:moveTo>
                  <a:lnTo>
                    <a:pt x="75078" y="23501"/>
                  </a:lnTo>
                  <a:lnTo>
                    <a:pt x="83325" y="11274"/>
                  </a:lnTo>
                  <a:lnTo>
                    <a:pt x="95550" y="3025"/>
                  </a:lnTo>
                  <a:lnTo>
                    <a:pt x="110511" y="0"/>
                  </a:lnTo>
                  <a:lnTo>
                    <a:pt x="125471" y="3025"/>
                  </a:lnTo>
                  <a:lnTo>
                    <a:pt x="137696" y="11274"/>
                  </a:lnTo>
                  <a:lnTo>
                    <a:pt x="145943" y="23501"/>
                  </a:lnTo>
                  <a:lnTo>
                    <a:pt x="148968" y="38464"/>
                  </a:lnTo>
                  <a:lnTo>
                    <a:pt x="145943" y="53496"/>
                  </a:lnTo>
                  <a:lnTo>
                    <a:pt x="137696" y="65876"/>
                  </a:lnTo>
                  <a:lnTo>
                    <a:pt x="125471" y="74276"/>
                  </a:lnTo>
                  <a:lnTo>
                    <a:pt x="110511" y="77371"/>
                  </a:lnTo>
                  <a:lnTo>
                    <a:pt x="95550" y="74338"/>
                  </a:lnTo>
                  <a:lnTo>
                    <a:pt x="83325" y="66041"/>
                  </a:lnTo>
                  <a:lnTo>
                    <a:pt x="75078" y="53683"/>
                  </a:lnTo>
                  <a:lnTo>
                    <a:pt x="72053" y="38464"/>
                  </a:lnTo>
                  <a:close/>
                </a:path>
              </a:pathLst>
            </a:custGeom>
            <a:solidFill>
              <a:srgbClr val="F40707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209818" y="0"/>
              <a:ext cx="984930" cy="984901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2575676" y="7821529"/>
              <a:ext cx="1018769" cy="1018740"/>
            </a:xfrm>
            <a:prstGeom prst="rect">
              <a:avLst/>
            </a:pr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object 17"/>
          <p:cNvSpPr/>
          <p:nvPr/>
        </p:nvSpPr>
        <p:spPr>
          <a:xfrm>
            <a:off x="6535437" y="4259956"/>
            <a:ext cx="4864099" cy="2584449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6824717" y="36726"/>
            <a:ext cx="4157980" cy="1019552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714199" marR="3387" indent="-706155">
              <a:lnSpc>
                <a:spcPct val="116399"/>
              </a:lnSpc>
              <a:spcBef>
                <a:spcPts val="63"/>
              </a:spcBef>
            </a:pPr>
            <a:r>
              <a:rPr sz="2833" spc="427" dirty="0">
                <a:solidFill>
                  <a:srgbClr val="FB6D57"/>
                </a:solidFill>
                <a:latin typeface="Calibri"/>
                <a:cs typeface="Calibri"/>
              </a:rPr>
              <a:t>OUR</a:t>
            </a:r>
            <a:r>
              <a:rPr sz="2833" spc="107" dirty="0">
                <a:solidFill>
                  <a:srgbClr val="FB6D57"/>
                </a:solidFill>
                <a:latin typeface="Calibri"/>
                <a:cs typeface="Calibri"/>
              </a:rPr>
              <a:t> </a:t>
            </a:r>
            <a:r>
              <a:rPr sz="2833" spc="427" dirty="0">
                <a:solidFill>
                  <a:srgbClr val="FB6D57"/>
                </a:solidFill>
                <a:latin typeface="Calibri"/>
                <a:cs typeface="Calibri"/>
              </a:rPr>
              <a:t>COLLABORATIVE  </a:t>
            </a:r>
            <a:r>
              <a:rPr sz="2833" spc="339" dirty="0">
                <a:solidFill>
                  <a:srgbClr val="FB6D57"/>
                </a:solidFill>
                <a:latin typeface="Calibri"/>
                <a:cs typeface="Calibri"/>
              </a:rPr>
              <a:t>COMMUNITIES</a:t>
            </a:r>
            <a:endParaRPr sz="2833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62939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55183" y="37199"/>
            <a:ext cx="5207423" cy="629788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spcBef>
                <a:spcPts val="70"/>
              </a:spcBef>
            </a:pPr>
            <a:r>
              <a:rPr sz="4034" spc="587" dirty="0">
                <a:solidFill>
                  <a:srgbClr val="FB6D57"/>
                </a:solidFill>
                <a:latin typeface="Calibri"/>
                <a:cs typeface="Calibri"/>
              </a:rPr>
              <a:t>CITY </a:t>
            </a:r>
            <a:r>
              <a:rPr sz="4034" spc="623" dirty="0">
                <a:solidFill>
                  <a:srgbClr val="FB6D57"/>
                </a:solidFill>
                <a:latin typeface="Calibri"/>
                <a:cs typeface="Calibri"/>
              </a:rPr>
              <a:t>OF</a:t>
            </a:r>
            <a:r>
              <a:rPr sz="4034" spc="-263" dirty="0">
                <a:solidFill>
                  <a:srgbClr val="FB6D57"/>
                </a:solidFill>
                <a:latin typeface="Calibri"/>
                <a:cs typeface="Calibri"/>
              </a:rPr>
              <a:t> </a:t>
            </a:r>
            <a:r>
              <a:rPr sz="4034" spc="610" dirty="0">
                <a:solidFill>
                  <a:srgbClr val="FB6D57"/>
                </a:solidFill>
                <a:latin typeface="Calibri"/>
                <a:cs typeface="Calibri"/>
              </a:rPr>
              <a:t>ROSSVILLE</a:t>
            </a:r>
            <a:endParaRPr sz="4034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446943" y="6492370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59" h="543559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FB6D5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378262" y="6492370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59" h="543559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1BA1A3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310559" y="6492370"/>
            <a:ext cx="1881717" cy="362373"/>
          </a:xfrm>
          <a:custGeom>
            <a:avLst/>
            <a:gdLst/>
            <a:ahLst/>
            <a:cxnLst/>
            <a:rect l="l" t="t" r="r" b="b"/>
            <a:pathLst>
              <a:path w="2822575" h="543559">
                <a:moveTo>
                  <a:pt x="0" y="0"/>
                </a:moveTo>
                <a:lnTo>
                  <a:pt x="2822160" y="0"/>
                </a:lnTo>
                <a:lnTo>
                  <a:pt x="2822160" y="543552"/>
                </a:lnTo>
                <a:lnTo>
                  <a:pt x="0" y="543552"/>
                </a:lnTo>
                <a:lnTo>
                  <a:pt x="0" y="0"/>
                </a:lnTo>
                <a:close/>
              </a:path>
            </a:pathLst>
          </a:custGeom>
          <a:solidFill>
            <a:srgbClr val="FACB5E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1"/>
            <a:ext cx="5543973" cy="6858000"/>
            <a:chOff x="0" y="1"/>
            <a:chExt cx="8315959" cy="10287000"/>
          </a:xfrm>
        </p:grpSpPr>
        <p:sp>
          <p:nvSpPr>
            <p:cNvPr id="7" name="object 7"/>
            <p:cNvSpPr/>
            <p:nvPr/>
          </p:nvSpPr>
          <p:spPr>
            <a:xfrm>
              <a:off x="0" y="1"/>
              <a:ext cx="8220074" cy="102869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8089351" y="1"/>
              <a:ext cx="226695" cy="10287000"/>
            </a:xfrm>
            <a:custGeom>
              <a:avLst/>
              <a:gdLst/>
              <a:ahLst/>
              <a:cxnLst/>
              <a:rect l="l" t="t" r="r" b="b"/>
              <a:pathLst>
                <a:path w="226695" h="10287000">
                  <a:moveTo>
                    <a:pt x="0" y="10286998"/>
                  </a:moveTo>
                  <a:lnTo>
                    <a:pt x="0" y="0"/>
                  </a:lnTo>
                  <a:lnTo>
                    <a:pt x="226580" y="0"/>
                  </a:lnTo>
                  <a:lnTo>
                    <a:pt x="226580" y="10286998"/>
                  </a:lnTo>
                  <a:lnTo>
                    <a:pt x="0" y="10286998"/>
                  </a:lnTo>
                  <a:close/>
                </a:path>
              </a:pathLst>
            </a:custGeom>
            <a:solidFill>
              <a:srgbClr val="FB6D57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object 9"/>
          <p:cNvSpPr/>
          <p:nvPr/>
        </p:nvSpPr>
        <p:spPr>
          <a:xfrm>
            <a:off x="5845532" y="967911"/>
            <a:ext cx="42423" cy="42423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845532" y="1381534"/>
            <a:ext cx="42423" cy="42423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845532" y="1588345"/>
            <a:ext cx="42423" cy="42423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845532" y="1795156"/>
            <a:ext cx="42423" cy="42423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845532" y="2001968"/>
            <a:ext cx="42423" cy="42422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845532" y="2208779"/>
            <a:ext cx="42423" cy="4242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845532" y="2389076"/>
            <a:ext cx="42423" cy="42422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845532" y="2574676"/>
            <a:ext cx="42423" cy="4242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845532" y="2781487"/>
            <a:ext cx="42423" cy="4242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845532" y="2988298"/>
            <a:ext cx="42423" cy="4242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845532" y="3195109"/>
            <a:ext cx="42423" cy="42422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845532" y="3401920"/>
            <a:ext cx="42423" cy="42422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845532" y="4022354"/>
            <a:ext cx="42423" cy="4242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845532" y="4229165"/>
            <a:ext cx="42423" cy="4242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845532" y="4435976"/>
            <a:ext cx="42423" cy="4242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845532" y="4642788"/>
            <a:ext cx="42423" cy="42422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845532" y="4849598"/>
            <a:ext cx="42423" cy="42422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845532" y="5056410"/>
            <a:ext cx="42423" cy="42422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845532" y="5263222"/>
            <a:ext cx="42423" cy="4242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845532" y="5470032"/>
            <a:ext cx="42423" cy="4242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845532" y="5676844"/>
            <a:ext cx="42423" cy="4242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845532" y="6090466"/>
            <a:ext cx="42423" cy="4242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845532" y="6297277"/>
            <a:ext cx="42423" cy="42422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768129" y="639153"/>
            <a:ext cx="6234853" cy="5772713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8467" defTabSz="609630">
              <a:spcBef>
                <a:spcPts val="293"/>
              </a:spcBef>
            </a:pPr>
            <a:r>
              <a:rPr sz="1167" b="1" dirty="0">
                <a:solidFill>
                  <a:prstClr val="black"/>
                </a:solidFill>
                <a:latin typeface="Arial"/>
                <a:cs typeface="Arial"/>
              </a:rPr>
              <a:t>Challenges:</a:t>
            </a:r>
            <a:endParaRPr sz="1167">
              <a:solidFill>
                <a:prstClr val="black"/>
              </a:solidFill>
              <a:latin typeface="Arial"/>
              <a:cs typeface="Arial"/>
            </a:endParaRPr>
          </a:p>
          <a:p>
            <a:pPr marL="201093" marR="359005" defTabSz="609630">
              <a:lnSpc>
                <a:spcPct val="116300"/>
              </a:lnSpc>
            </a:pPr>
            <a:r>
              <a:rPr sz="1167" dirty="0">
                <a:solidFill>
                  <a:prstClr val="black"/>
                </a:solidFill>
                <a:latin typeface="Arial"/>
                <a:cs typeface="Arial"/>
              </a:rPr>
              <a:t>City of </a:t>
            </a:r>
            <a:r>
              <a:rPr sz="1167" b="1" dirty="0">
                <a:solidFill>
                  <a:prstClr val="black"/>
                </a:solidFill>
                <a:latin typeface="Arial"/>
                <a:cs typeface="Arial"/>
              </a:rPr>
              <a:t>pervasive post industrial blight </a:t>
            </a:r>
            <a:r>
              <a:rPr sz="1167" dirty="0">
                <a:solidFill>
                  <a:prstClr val="black"/>
                </a:solidFill>
                <a:latin typeface="Arial"/>
                <a:cs typeface="Arial"/>
              </a:rPr>
              <a:t>with over </a:t>
            </a:r>
            <a:r>
              <a:rPr sz="1167" b="1" dirty="0">
                <a:solidFill>
                  <a:prstClr val="black"/>
                </a:solidFill>
                <a:latin typeface="Arial"/>
                <a:cs typeface="Arial"/>
              </a:rPr>
              <a:t>2.5 million </a:t>
            </a:r>
            <a:r>
              <a:rPr sz="1167" dirty="0">
                <a:solidFill>
                  <a:prstClr val="black"/>
                </a:solidFill>
                <a:latin typeface="Arial"/>
                <a:cs typeface="Arial"/>
              </a:rPr>
              <a:t>vacant square feet in its  downtown</a:t>
            </a:r>
            <a:endParaRPr sz="1167">
              <a:solidFill>
                <a:prstClr val="black"/>
              </a:solidFill>
              <a:latin typeface="Arial"/>
              <a:cs typeface="Arial"/>
            </a:endParaRPr>
          </a:p>
          <a:p>
            <a:pPr marL="201093" defTabSz="609630">
              <a:spcBef>
                <a:spcPts val="230"/>
              </a:spcBef>
            </a:pPr>
            <a:r>
              <a:rPr sz="1167" dirty="0">
                <a:solidFill>
                  <a:prstClr val="black"/>
                </a:solidFill>
                <a:latin typeface="Arial"/>
                <a:cs typeface="Arial"/>
              </a:rPr>
              <a:t>Experienced </a:t>
            </a:r>
            <a:r>
              <a:rPr sz="1167" b="1" dirty="0">
                <a:solidFill>
                  <a:prstClr val="black"/>
                </a:solidFill>
                <a:latin typeface="Arial"/>
                <a:cs typeface="Arial"/>
              </a:rPr>
              <a:t>disinvestment for over half a</a:t>
            </a:r>
            <a:r>
              <a:rPr sz="1167" b="1" spc="-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67" b="1" dirty="0">
                <a:solidFill>
                  <a:prstClr val="black"/>
                </a:solidFill>
                <a:latin typeface="Arial"/>
                <a:cs typeface="Arial"/>
              </a:rPr>
              <a:t>Century</a:t>
            </a:r>
            <a:endParaRPr sz="1167">
              <a:solidFill>
                <a:prstClr val="black"/>
              </a:solidFill>
              <a:latin typeface="Arial"/>
              <a:cs typeface="Arial"/>
            </a:endParaRPr>
          </a:p>
          <a:p>
            <a:pPr marL="201093" defTabSz="609630">
              <a:spcBef>
                <a:spcPts val="227"/>
              </a:spcBef>
            </a:pPr>
            <a:r>
              <a:rPr sz="1167" dirty="0">
                <a:solidFill>
                  <a:prstClr val="black"/>
                </a:solidFill>
                <a:latin typeface="Arial"/>
                <a:cs typeface="Arial"/>
              </a:rPr>
              <a:t>50 acres of vacant industrial</a:t>
            </a:r>
            <a:r>
              <a:rPr sz="1167" spc="-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67" dirty="0">
                <a:solidFill>
                  <a:prstClr val="black"/>
                </a:solidFill>
                <a:latin typeface="Arial"/>
                <a:cs typeface="Arial"/>
              </a:rPr>
              <a:t>brownfield</a:t>
            </a:r>
            <a:endParaRPr sz="1167">
              <a:solidFill>
                <a:prstClr val="black"/>
              </a:solidFill>
              <a:latin typeface="Arial"/>
              <a:cs typeface="Arial"/>
            </a:endParaRPr>
          </a:p>
          <a:p>
            <a:pPr marL="201093" defTabSz="609630">
              <a:spcBef>
                <a:spcPts val="230"/>
              </a:spcBef>
            </a:pPr>
            <a:r>
              <a:rPr sz="1167" dirty="0">
                <a:solidFill>
                  <a:prstClr val="black"/>
                </a:solidFill>
                <a:latin typeface="Arial"/>
                <a:cs typeface="Arial"/>
              </a:rPr>
              <a:t>30+ % population living at or below the poverty line</a:t>
            </a:r>
            <a:r>
              <a:rPr sz="1167" spc="-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67" dirty="0">
                <a:solidFill>
                  <a:prstClr val="black"/>
                </a:solidFill>
                <a:latin typeface="Arial"/>
                <a:cs typeface="Arial"/>
              </a:rPr>
              <a:t>(city-wide)</a:t>
            </a:r>
            <a:endParaRPr sz="1167">
              <a:solidFill>
                <a:prstClr val="black"/>
              </a:solidFill>
              <a:latin typeface="Arial"/>
              <a:cs typeface="Arial"/>
            </a:endParaRPr>
          </a:p>
          <a:p>
            <a:pPr marL="201093" defTabSz="609630">
              <a:spcBef>
                <a:spcPts val="227"/>
              </a:spcBef>
            </a:pPr>
            <a:r>
              <a:rPr sz="1167" dirty="0">
                <a:solidFill>
                  <a:prstClr val="black"/>
                </a:solidFill>
                <a:latin typeface="Arial"/>
                <a:cs typeface="Arial"/>
              </a:rPr>
              <a:t>Current unemployment rate is Almost 4X greater than the National Unemployment rate</a:t>
            </a:r>
            <a:r>
              <a:rPr sz="1167" spc="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67" dirty="0">
                <a:solidFill>
                  <a:prstClr val="black"/>
                </a:solidFill>
                <a:latin typeface="Arial"/>
                <a:cs typeface="Arial"/>
              </a:rPr>
              <a:t>avg</a:t>
            </a:r>
            <a:endParaRPr sz="1167">
              <a:solidFill>
                <a:prstClr val="black"/>
              </a:solidFill>
              <a:latin typeface="Arial"/>
              <a:cs typeface="Arial"/>
            </a:endParaRPr>
          </a:p>
          <a:p>
            <a:pPr marL="201093" defTabSz="609630">
              <a:spcBef>
                <a:spcPts val="230"/>
              </a:spcBef>
            </a:pPr>
            <a:r>
              <a:rPr sz="1167" b="1" dirty="0">
                <a:solidFill>
                  <a:prstClr val="black"/>
                </a:solidFill>
                <a:latin typeface="Arial"/>
                <a:cs typeface="Arial"/>
              </a:rPr>
              <a:t>Small City staff with capacity</a:t>
            </a:r>
            <a:r>
              <a:rPr sz="1167" b="1" spc="-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67" b="1" dirty="0">
                <a:solidFill>
                  <a:prstClr val="black"/>
                </a:solidFill>
                <a:latin typeface="Arial"/>
                <a:cs typeface="Arial"/>
              </a:rPr>
              <a:t>issues</a:t>
            </a:r>
            <a:endParaRPr sz="1167">
              <a:solidFill>
                <a:prstClr val="black"/>
              </a:solidFill>
              <a:latin typeface="Arial"/>
              <a:cs typeface="Arial"/>
            </a:endParaRPr>
          </a:p>
          <a:p>
            <a:pPr marL="201093" defTabSz="609630">
              <a:spcBef>
                <a:spcPts val="20"/>
              </a:spcBef>
            </a:pPr>
            <a:r>
              <a:rPr sz="1167" dirty="0">
                <a:solidFill>
                  <a:prstClr val="black"/>
                </a:solidFill>
                <a:latin typeface="Arial"/>
                <a:cs typeface="Arial"/>
              </a:rPr>
              <a:t>Aging</a:t>
            </a:r>
            <a:r>
              <a:rPr sz="1167" spc="-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67" dirty="0">
                <a:solidFill>
                  <a:prstClr val="black"/>
                </a:solidFill>
                <a:latin typeface="Arial"/>
                <a:cs typeface="Arial"/>
              </a:rPr>
              <a:t>infrastructure</a:t>
            </a:r>
            <a:endParaRPr sz="1167">
              <a:solidFill>
                <a:prstClr val="black"/>
              </a:solidFill>
              <a:latin typeface="Arial"/>
              <a:cs typeface="Arial"/>
            </a:endParaRPr>
          </a:p>
          <a:p>
            <a:pPr marL="201093" defTabSz="609630">
              <a:spcBef>
                <a:spcPts val="60"/>
              </a:spcBef>
            </a:pPr>
            <a:r>
              <a:rPr sz="1167" dirty="0">
                <a:solidFill>
                  <a:prstClr val="black"/>
                </a:solidFill>
                <a:latin typeface="Arial"/>
                <a:cs typeface="Arial"/>
              </a:rPr>
              <a:t>Border City: </a:t>
            </a:r>
            <a:r>
              <a:rPr sz="1167" b="1" dirty="0">
                <a:solidFill>
                  <a:prstClr val="black"/>
                </a:solidFill>
                <a:latin typeface="Arial"/>
                <a:cs typeface="Arial"/>
              </a:rPr>
              <a:t>High Transient rates in both housing and local public</a:t>
            </a:r>
            <a:r>
              <a:rPr sz="1167" b="1" spc="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67" b="1" dirty="0">
                <a:solidFill>
                  <a:prstClr val="black"/>
                </a:solidFill>
                <a:latin typeface="Arial"/>
                <a:cs typeface="Arial"/>
              </a:rPr>
              <a:t>schools</a:t>
            </a:r>
            <a:endParaRPr sz="1167">
              <a:solidFill>
                <a:prstClr val="black"/>
              </a:solidFill>
              <a:latin typeface="Arial"/>
              <a:cs typeface="Arial"/>
            </a:endParaRPr>
          </a:p>
          <a:p>
            <a:pPr marL="201093" defTabSz="609630">
              <a:spcBef>
                <a:spcPts val="230"/>
              </a:spcBef>
            </a:pPr>
            <a:r>
              <a:rPr sz="1167" b="1" dirty="0">
                <a:solidFill>
                  <a:prstClr val="black"/>
                </a:solidFill>
                <a:latin typeface="Arial"/>
                <a:cs typeface="Arial"/>
              </a:rPr>
              <a:t>Absentee Landlords/</a:t>
            </a:r>
            <a:r>
              <a:rPr sz="1167" b="1" spc="-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67" b="1" dirty="0">
                <a:solidFill>
                  <a:prstClr val="black"/>
                </a:solidFill>
                <a:latin typeface="Arial"/>
                <a:cs typeface="Arial"/>
              </a:rPr>
              <a:t>Slumlords</a:t>
            </a:r>
            <a:endParaRPr sz="1167">
              <a:solidFill>
                <a:prstClr val="black"/>
              </a:solidFill>
              <a:latin typeface="Arial"/>
              <a:cs typeface="Arial"/>
            </a:endParaRPr>
          </a:p>
          <a:p>
            <a:pPr marL="201093" defTabSz="609630">
              <a:spcBef>
                <a:spcPts val="227"/>
              </a:spcBef>
            </a:pPr>
            <a:r>
              <a:rPr sz="1167" dirty="0">
                <a:solidFill>
                  <a:prstClr val="black"/>
                </a:solidFill>
                <a:latin typeface="Arial"/>
                <a:cs typeface="Arial"/>
              </a:rPr>
              <a:t>No public housing support or non-profit housing</a:t>
            </a:r>
            <a:r>
              <a:rPr sz="1167" spc="-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67" dirty="0">
                <a:solidFill>
                  <a:prstClr val="black"/>
                </a:solidFill>
                <a:latin typeface="Arial"/>
                <a:cs typeface="Arial"/>
              </a:rPr>
              <a:t>programs</a:t>
            </a:r>
            <a:endParaRPr sz="1167">
              <a:solidFill>
                <a:prstClr val="black"/>
              </a:solidFill>
              <a:latin typeface="Arial"/>
              <a:cs typeface="Arial"/>
            </a:endParaRPr>
          </a:p>
          <a:p>
            <a:pPr marL="201093" defTabSz="609630">
              <a:spcBef>
                <a:spcPts val="230"/>
              </a:spcBef>
            </a:pPr>
            <a:r>
              <a:rPr sz="1167" b="1" dirty="0">
                <a:solidFill>
                  <a:prstClr val="black"/>
                </a:solidFill>
                <a:latin typeface="Arial"/>
                <a:cs typeface="Arial"/>
              </a:rPr>
              <a:t>Owns None of its utilities, so severely limited revenue streams</a:t>
            </a:r>
            <a:endParaRPr sz="1167">
              <a:solidFill>
                <a:prstClr val="black"/>
              </a:solidFill>
              <a:latin typeface="Arial"/>
              <a:cs typeface="Arial"/>
            </a:endParaRPr>
          </a:p>
          <a:p>
            <a:pPr marL="201093" defTabSz="609630">
              <a:spcBef>
                <a:spcPts val="227"/>
              </a:spcBef>
            </a:pPr>
            <a:r>
              <a:rPr sz="1167" dirty="0">
                <a:solidFill>
                  <a:prstClr val="black"/>
                </a:solidFill>
                <a:latin typeface="Arial"/>
                <a:cs typeface="Arial"/>
              </a:rPr>
              <a:t>Large number of vacant and dilapidated housing</a:t>
            </a:r>
            <a:r>
              <a:rPr sz="1167" spc="-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67" dirty="0">
                <a:solidFill>
                  <a:prstClr val="black"/>
                </a:solidFill>
                <a:latin typeface="Arial"/>
                <a:cs typeface="Arial"/>
              </a:rPr>
              <a:t>units</a:t>
            </a:r>
            <a:endParaRPr sz="1167">
              <a:solidFill>
                <a:prstClr val="black"/>
              </a:solidFill>
              <a:latin typeface="Arial"/>
              <a:cs typeface="Arial"/>
            </a:endParaRPr>
          </a:p>
          <a:p>
            <a:pPr defTabSz="609630">
              <a:spcBef>
                <a:spcPts val="17"/>
              </a:spcBef>
            </a:pPr>
            <a:endParaRPr sz="1600">
              <a:solidFill>
                <a:prstClr val="black"/>
              </a:solidFill>
              <a:latin typeface="Arial"/>
              <a:cs typeface="Arial"/>
            </a:endParaRPr>
          </a:p>
          <a:p>
            <a:pPr marL="8467" defTabSz="609630"/>
            <a:r>
              <a:rPr sz="1167" b="1" dirty="0">
                <a:solidFill>
                  <a:prstClr val="black"/>
                </a:solidFill>
                <a:latin typeface="Arial"/>
                <a:cs typeface="Arial"/>
              </a:rPr>
              <a:t>Opportunities:</a:t>
            </a:r>
            <a:endParaRPr sz="1167">
              <a:solidFill>
                <a:prstClr val="black"/>
              </a:solidFill>
              <a:latin typeface="Arial"/>
              <a:cs typeface="Arial"/>
            </a:endParaRPr>
          </a:p>
          <a:p>
            <a:pPr marL="201093" marR="2620564" defTabSz="609630">
              <a:lnSpc>
                <a:spcPct val="116300"/>
              </a:lnSpc>
            </a:pPr>
            <a:r>
              <a:rPr sz="1167" b="1" dirty="0">
                <a:solidFill>
                  <a:prstClr val="black"/>
                </a:solidFill>
                <a:latin typeface="Arial"/>
                <a:cs typeface="Arial"/>
              </a:rPr>
              <a:t>Major Revitalization Initiative underway  </a:t>
            </a:r>
            <a:r>
              <a:rPr sz="1167" dirty="0">
                <a:solidFill>
                  <a:prstClr val="black"/>
                </a:solidFill>
                <a:latin typeface="Arial"/>
                <a:cs typeface="Arial"/>
              </a:rPr>
              <a:t>Designated a </a:t>
            </a:r>
            <a:r>
              <a:rPr sz="1167" b="1" dirty="0">
                <a:solidFill>
                  <a:prstClr val="black"/>
                </a:solidFill>
                <a:latin typeface="Arial"/>
                <a:cs typeface="Arial"/>
              </a:rPr>
              <a:t>Qualified Federal Opportunity</a:t>
            </a:r>
            <a:r>
              <a:rPr sz="1167" b="1" spc="-1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67" b="1" dirty="0">
                <a:solidFill>
                  <a:prstClr val="black"/>
                </a:solidFill>
                <a:latin typeface="Arial"/>
                <a:cs typeface="Arial"/>
              </a:rPr>
              <a:t>Zone  Designated a State of GA RURAL</a:t>
            </a:r>
            <a:r>
              <a:rPr sz="1167" b="1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67" b="1" dirty="0">
                <a:solidFill>
                  <a:prstClr val="black"/>
                </a:solidFill>
                <a:latin typeface="Arial"/>
                <a:cs typeface="Arial"/>
              </a:rPr>
              <a:t>ZONE</a:t>
            </a:r>
            <a:endParaRPr sz="1167">
              <a:solidFill>
                <a:prstClr val="black"/>
              </a:solidFill>
              <a:latin typeface="Arial"/>
              <a:cs typeface="Arial"/>
            </a:endParaRPr>
          </a:p>
          <a:p>
            <a:pPr marL="201093" marR="721396" defTabSz="609630">
              <a:lnSpc>
                <a:spcPct val="116300"/>
              </a:lnSpc>
            </a:pPr>
            <a:r>
              <a:rPr sz="1167" dirty="0">
                <a:solidFill>
                  <a:prstClr val="black"/>
                </a:solidFill>
                <a:latin typeface="Arial"/>
                <a:cs typeface="Arial"/>
              </a:rPr>
              <a:t>Local Urban Design Workshop with Ryan Gravel: Designer of the Atlanta Beltline  Partnership with the Office of Jonathan Tate: Global urban designer/architect  Partnership with Georgia Tech's Enterprise Innovation Institute: EDRP</a:t>
            </a:r>
            <a:endParaRPr sz="1167">
              <a:solidFill>
                <a:prstClr val="black"/>
              </a:solidFill>
              <a:latin typeface="Arial"/>
              <a:cs typeface="Arial"/>
            </a:endParaRPr>
          </a:p>
          <a:p>
            <a:pPr marL="201093" defTabSz="609630">
              <a:spcBef>
                <a:spcPts val="230"/>
              </a:spcBef>
            </a:pPr>
            <a:r>
              <a:rPr sz="1167" b="1" dirty="0">
                <a:solidFill>
                  <a:prstClr val="black"/>
                </a:solidFill>
                <a:latin typeface="Arial"/>
                <a:cs typeface="Arial"/>
              </a:rPr>
              <a:t>Close Proximity to the growth of Chattanooga (10 minute drive into center of</a:t>
            </a:r>
            <a:r>
              <a:rPr sz="1167" b="1" spc="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67" b="1" dirty="0">
                <a:solidFill>
                  <a:prstClr val="black"/>
                </a:solidFill>
                <a:latin typeface="Arial"/>
                <a:cs typeface="Arial"/>
              </a:rPr>
              <a:t>city)</a:t>
            </a:r>
            <a:endParaRPr sz="1167">
              <a:solidFill>
                <a:prstClr val="black"/>
              </a:solidFill>
              <a:latin typeface="Arial"/>
              <a:cs typeface="Arial"/>
            </a:endParaRPr>
          </a:p>
          <a:p>
            <a:pPr marL="201093" defTabSz="609630">
              <a:spcBef>
                <a:spcPts val="230"/>
              </a:spcBef>
            </a:pPr>
            <a:r>
              <a:rPr sz="1167" dirty="0">
                <a:solidFill>
                  <a:prstClr val="black"/>
                </a:solidFill>
                <a:latin typeface="Arial"/>
                <a:cs typeface="Arial"/>
              </a:rPr>
              <a:t>Ripe for [sub] Urban residential density/ walkable</a:t>
            </a:r>
            <a:r>
              <a:rPr sz="1167" spc="-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67" dirty="0">
                <a:solidFill>
                  <a:prstClr val="black"/>
                </a:solidFill>
                <a:latin typeface="Arial"/>
                <a:cs typeface="Arial"/>
              </a:rPr>
              <a:t>downtown</a:t>
            </a:r>
            <a:endParaRPr sz="1167">
              <a:solidFill>
                <a:prstClr val="black"/>
              </a:solidFill>
              <a:latin typeface="Arial"/>
              <a:cs typeface="Arial"/>
            </a:endParaRPr>
          </a:p>
          <a:p>
            <a:pPr marL="201093" marR="3387" defTabSz="609630">
              <a:lnSpc>
                <a:spcPct val="116300"/>
              </a:lnSpc>
            </a:pPr>
            <a:r>
              <a:rPr sz="1167" b="1" dirty="0">
                <a:solidFill>
                  <a:prstClr val="black"/>
                </a:solidFill>
                <a:latin typeface="Arial"/>
                <a:cs typeface="Arial"/>
              </a:rPr>
              <a:t>"Industrious Revolution": </a:t>
            </a:r>
            <a:r>
              <a:rPr sz="1167" dirty="0">
                <a:solidFill>
                  <a:prstClr val="black"/>
                </a:solidFill>
                <a:latin typeface="Arial"/>
                <a:cs typeface="Arial"/>
              </a:rPr>
              <a:t>makers and artists are beginning to open studios and move into  the</a:t>
            </a:r>
            <a:r>
              <a:rPr sz="1167" spc="-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67" dirty="0">
                <a:solidFill>
                  <a:prstClr val="black"/>
                </a:solidFill>
                <a:latin typeface="Arial"/>
                <a:cs typeface="Arial"/>
              </a:rPr>
              <a:t>City.</a:t>
            </a:r>
            <a:endParaRPr sz="1167">
              <a:solidFill>
                <a:prstClr val="black"/>
              </a:solidFill>
              <a:latin typeface="Arial"/>
              <a:cs typeface="Arial"/>
            </a:endParaRPr>
          </a:p>
          <a:p>
            <a:pPr marL="201093" marR="796753" defTabSz="609630">
              <a:lnSpc>
                <a:spcPct val="116300"/>
              </a:lnSpc>
            </a:pPr>
            <a:r>
              <a:rPr sz="1167" b="1" dirty="0">
                <a:solidFill>
                  <a:prstClr val="black"/>
                </a:solidFill>
                <a:latin typeface="Arial"/>
                <a:cs typeface="Arial"/>
              </a:rPr>
              <a:t>Fastest broadband in the Western Hemisphere </a:t>
            </a:r>
            <a:r>
              <a:rPr sz="1167" dirty="0">
                <a:solidFill>
                  <a:prstClr val="black"/>
                </a:solidFill>
                <a:latin typeface="Arial"/>
                <a:cs typeface="Arial"/>
              </a:rPr>
              <a:t>built on an electric smart-grid  Affordable</a:t>
            </a:r>
            <a:endParaRPr sz="1167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29884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2663" y="131811"/>
            <a:ext cx="5183717" cy="62410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4000" spc="577" dirty="0">
                <a:solidFill>
                  <a:srgbClr val="FB6D57"/>
                </a:solidFill>
                <a:latin typeface="Calibri"/>
                <a:cs typeface="Calibri"/>
              </a:rPr>
              <a:t>CITY </a:t>
            </a:r>
            <a:r>
              <a:rPr sz="4000" spc="613" dirty="0">
                <a:solidFill>
                  <a:srgbClr val="FB6D57"/>
                </a:solidFill>
                <a:latin typeface="Calibri"/>
                <a:cs typeface="Calibri"/>
              </a:rPr>
              <a:t>OF</a:t>
            </a:r>
            <a:r>
              <a:rPr sz="4000" spc="-243" dirty="0">
                <a:solidFill>
                  <a:srgbClr val="FB6D57"/>
                </a:solidFill>
                <a:latin typeface="Calibri"/>
                <a:cs typeface="Calibri"/>
              </a:rPr>
              <a:t> </a:t>
            </a:r>
            <a:r>
              <a:rPr sz="4000" spc="533" dirty="0">
                <a:solidFill>
                  <a:srgbClr val="FB6D57"/>
                </a:solidFill>
                <a:latin typeface="Calibri"/>
                <a:cs typeface="Calibri"/>
              </a:rPr>
              <a:t>LAFAYETTE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446943" y="6492368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59" h="543559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FB6D5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378262" y="6492368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59" h="543559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1BA1A3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310559" y="6492368"/>
            <a:ext cx="1881717" cy="362373"/>
          </a:xfrm>
          <a:custGeom>
            <a:avLst/>
            <a:gdLst/>
            <a:ahLst/>
            <a:cxnLst/>
            <a:rect l="l" t="t" r="r" b="b"/>
            <a:pathLst>
              <a:path w="2822575" h="543559">
                <a:moveTo>
                  <a:pt x="0" y="0"/>
                </a:moveTo>
                <a:lnTo>
                  <a:pt x="2822160" y="0"/>
                </a:lnTo>
                <a:lnTo>
                  <a:pt x="2822160" y="543552"/>
                </a:lnTo>
                <a:lnTo>
                  <a:pt x="0" y="543552"/>
                </a:lnTo>
                <a:lnTo>
                  <a:pt x="0" y="0"/>
                </a:lnTo>
                <a:close/>
              </a:path>
            </a:pathLst>
          </a:custGeom>
          <a:solidFill>
            <a:srgbClr val="FACB5E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5543973" cy="6858000"/>
            <a:chOff x="0" y="0"/>
            <a:chExt cx="8315959" cy="10287000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8220074" cy="10286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8089351" y="0"/>
              <a:ext cx="226695" cy="10287000"/>
            </a:xfrm>
            <a:custGeom>
              <a:avLst/>
              <a:gdLst/>
              <a:ahLst/>
              <a:cxnLst/>
              <a:rect l="l" t="t" r="r" b="b"/>
              <a:pathLst>
                <a:path w="226695" h="10287000">
                  <a:moveTo>
                    <a:pt x="0" y="10287000"/>
                  </a:moveTo>
                  <a:lnTo>
                    <a:pt x="0" y="0"/>
                  </a:lnTo>
                  <a:lnTo>
                    <a:pt x="226580" y="0"/>
                  </a:lnTo>
                  <a:lnTo>
                    <a:pt x="226580" y="1028700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FB6D57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object 9"/>
          <p:cNvSpPr/>
          <p:nvPr/>
        </p:nvSpPr>
        <p:spPr>
          <a:xfrm>
            <a:off x="5839485" y="1011236"/>
            <a:ext cx="41063" cy="41063"/>
          </a:xfrm>
          <a:custGeom>
            <a:avLst/>
            <a:gdLst/>
            <a:ahLst/>
            <a:cxnLst/>
            <a:rect l="l" t="t" r="r" b="b"/>
            <a:pathLst>
              <a:path w="61595" h="61594">
                <a:moveTo>
                  <a:pt x="34739" y="61344"/>
                </a:moveTo>
                <a:lnTo>
                  <a:pt x="26604" y="61344"/>
                </a:lnTo>
                <a:lnTo>
                  <a:pt x="22692" y="60566"/>
                </a:lnTo>
                <a:lnTo>
                  <a:pt x="0" y="34739"/>
                </a:lnTo>
                <a:lnTo>
                  <a:pt x="0" y="26604"/>
                </a:lnTo>
                <a:lnTo>
                  <a:pt x="26604" y="0"/>
                </a:lnTo>
                <a:lnTo>
                  <a:pt x="34739" y="0"/>
                </a:lnTo>
                <a:lnTo>
                  <a:pt x="61344" y="30672"/>
                </a:lnTo>
                <a:lnTo>
                  <a:pt x="61344" y="34739"/>
                </a:lnTo>
                <a:lnTo>
                  <a:pt x="34739" y="613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839485" y="1210605"/>
            <a:ext cx="41063" cy="41063"/>
          </a:xfrm>
          <a:custGeom>
            <a:avLst/>
            <a:gdLst/>
            <a:ahLst/>
            <a:cxnLst/>
            <a:rect l="l" t="t" r="r" b="b"/>
            <a:pathLst>
              <a:path w="61595" h="61594">
                <a:moveTo>
                  <a:pt x="34739" y="61344"/>
                </a:moveTo>
                <a:lnTo>
                  <a:pt x="26604" y="61344"/>
                </a:lnTo>
                <a:lnTo>
                  <a:pt x="22692" y="60566"/>
                </a:lnTo>
                <a:lnTo>
                  <a:pt x="0" y="34739"/>
                </a:lnTo>
                <a:lnTo>
                  <a:pt x="0" y="26604"/>
                </a:lnTo>
                <a:lnTo>
                  <a:pt x="26604" y="0"/>
                </a:lnTo>
                <a:lnTo>
                  <a:pt x="34739" y="0"/>
                </a:lnTo>
                <a:lnTo>
                  <a:pt x="61344" y="30672"/>
                </a:lnTo>
                <a:lnTo>
                  <a:pt x="61344" y="34739"/>
                </a:lnTo>
                <a:lnTo>
                  <a:pt x="34739" y="613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839485" y="1409975"/>
            <a:ext cx="41063" cy="41063"/>
          </a:xfrm>
          <a:custGeom>
            <a:avLst/>
            <a:gdLst/>
            <a:ahLst/>
            <a:cxnLst/>
            <a:rect l="l" t="t" r="r" b="b"/>
            <a:pathLst>
              <a:path w="61595" h="61594">
                <a:moveTo>
                  <a:pt x="34739" y="61344"/>
                </a:moveTo>
                <a:lnTo>
                  <a:pt x="26604" y="61344"/>
                </a:lnTo>
                <a:lnTo>
                  <a:pt x="22692" y="60566"/>
                </a:lnTo>
                <a:lnTo>
                  <a:pt x="0" y="34739"/>
                </a:lnTo>
                <a:lnTo>
                  <a:pt x="0" y="26604"/>
                </a:lnTo>
                <a:lnTo>
                  <a:pt x="26604" y="0"/>
                </a:lnTo>
                <a:lnTo>
                  <a:pt x="34739" y="0"/>
                </a:lnTo>
                <a:lnTo>
                  <a:pt x="61344" y="30672"/>
                </a:lnTo>
                <a:lnTo>
                  <a:pt x="61344" y="34739"/>
                </a:lnTo>
                <a:lnTo>
                  <a:pt x="34739" y="613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839485" y="1609345"/>
            <a:ext cx="41063" cy="41063"/>
          </a:xfrm>
          <a:custGeom>
            <a:avLst/>
            <a:gdLst/>
            <a:ahLst/>
            <a:cxnLst/>
            <a:rect l="l" t="t" r="r" b="b"/>
            <a:pathLst>
              <a:path w="61595" h="61594">
                <a:moveTo>
                  <a:pt x="34739" y="61344"/>
                </a:moveTo>
                <a:lnTo>
                  <a:pt x="26604" y="61344"/>
                </a:lnTo>
                <a:lnTo>
                  <a:pt x="22692" y="60566"/>
                </a:lnTo>
                <a:lnTo>
                  <a:pt x="0" y="34739"/>
                </a:lnTo>
                <a:lnTo>
                  <a:pt x="0" y="26604"/>
                </a:lnTo>
                <a:lnTo>
                  <a:pt x="26604" y="0"/>
                </a:lnTo>
                <a:lnTo>
                  <a:pt x="34739" y="0"/>
                </a:lnTo>
                <a:lnTo>
                  <a:pt x="61344" y="30672"/>
                </a:lnTo>
                <a:lnTo>
                  <a:pt x="61344" y="34739"/>
                </a:lnTo>
                <a:lnTo>
                  <a:pt x="34739" y="613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839485" y="1808715"/>
            <a:ext cx="41063" cy="41063"/>
          </a:xfrm>
          <a:custGeom>
            <a:avLst/>
            <a:gdLst/>
            <a:ahLst/>
            <a:cxnLst/>
            <a:rect l="l" t="t" r="r" b="b"/>
            <a:pathLst>
              <a:path w="61595" h="61594">
                <a:moveTo>
                  <a:pt x="34739" y="61344"/>
                </a:moveTo>
                <a:lnTo>
                  <a:pt x="26604" y="61344"/>
                </a:lnTo>
                <a:lnTo>
                  <a:pt x="22692" y="60565"/>
                </a:lnTo>
                <a:lnTo>
                  <a:pt x="0" y="34739"/>
                </a:lnTo>
                <a:lnTo>
                  <a:pt x="0" y="26604"/>
                </a:lnTo>
                <a:lnTo>
                  <a:pt x="26604" y="0"/>
                </a:lnTo>
                <a:lnTo>
                  <a:pt x="34739" y="0"/>
                </a:lnTo>
                <a:lnTo>
                  <a:pt x="61344" y="30672"/>
                </a:lnTo>
                <a:lnTo>
                  <a:pt x="61344" y="34739"/>
                </a:lnTo>
                <a:lnTo>
                  <a:pt x="34739" y="613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839485" y="2008085"/>
            <a:ext cx="41063" cy="41063"/>
          </a:xfrm>
          <a:custGeom>
            <a:avLst/>
            <a:gdLst/>
            <a:ahLst/>
            <a:cxnLst/>
            <a:rect l="l" t="t" r="r" b="b"/>
            <a:pathLst>
              <a:path w="61595" h="61594">
                <a:moveTo>
                  <a:pt x="34739" y="61344"/>
                </a:moveTo>
                <a:lnTo>
                  <a:pt x="26604" y="61344"/>
                </a:lnTo>
                <a:lnTo>
                  <a:pt x="22692" y="60565"/>
                </a:lnTo>
                <a:lnTo>
                  <a:pt x="0" y="34739"/>
                </a:lnTo>
                <a:lnTo>
                  <a:pt x="0" y="26604"/>
                </a:lnTo>
                <a:lnTo>
                  <a:pt x="26604" y="0"/>
                </a:lnTo>
                <a:lnTo>
                  <a:pt x="34739" y="0"/>
                </a:lnTo>
                <a:lnTo>
                  <a:pt x="61344" y="30672"/>
                </a:lnTo>
                <a:lnTo>
                  <a:pt x="61344" y="34739"/>
                </a:lnTo>
                <a:lnTo>
                  <a:pt x="34739" y="613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839485" y="2207454"/>
            <a:ext cx="41063" cy="41063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4739" y="61344"/>
                </a:moveTo>
                <a:lnTo>
                  <a:pt x="26604" y="61344"/>
                </a:lnTo>
                <a:lnTo>
                  <a:pt x="22692" y="60565"/>
                </a:lnTo>
                <a:lnTo>
                  <a:pt x="0" y="34739"/>
                </a:lnTo>
                <a:lnTo>
                  <a:pt x="0" y="26604"/>
                </a:lnTo>
                <a:lnTo>
                  <a:pt x="26604" y="0"/>
                </a:lnTo>
                <a:lnTo>
                  <a:pt x="34739" y="0"/>
                </a:lnTo>
                <a:lnTo>
                  <a:pt x="61344" y="30672"/>
                </a:lnTo>
                <a:lnTo>
                  <a:pt x="61344" y="34739"/>
                </a:lnTo>
                <a:lnTo>
                  <a:pt x="34739" y="613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839485" y="2406824"/>
            <a:ext cx="41063" cy="41063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4739" y="61344"/>
                </a:moveTo>
                <a:lnTo>
                  <a:pt x="26604" y="61344"/>
                </a:lnTo>
                <a:lnTo>
                  <a:pt x="22692" y="60565"/>
                </a:lnTo>
                <a:lnTo>
                  <a:pt x="0" y="34739"/>
                </a:lnTo>
                <a:lnTo>
                  <a:pt x="0" y="26604"/>
                </a:lnTo>
                <a:lnTo>
                  <a:pt x="26604" y="0"/>
                </a:lnTo>
                <a:lnTo>
                  <a:pt x="34739" y="0"/>
                </a:lnTo>
                <a:lnTo>
                  <a:pt x="61344" y="30672"/>
                </a:lnTo>
                <a:lnTo>
                  <a:pt x="61344" y="34739"/>
                </a:lnTo>
                <a:lnTo>
                  <a:pt x="34739" y="613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839485" y="2606194"/>
            <a:ext cx="41063" cy="41063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4739" y="61344"/>
                </a:moveTo>
                <a:lnTo>
                  <a:pt x="26604" y="61344"/>
                </a:lnTo>
                <a:lnTo>
                  <a:pt x="22692" y="60565"/>
                </a:lnTo>
                <a:lnTo>
                  <a:pt x="0" y="34739"/>
                </a:lnTo>
                <a:lnTo>
                  <a:pt x="0" y="26604"/>
                </a:lnTo>
                <a:lnTo>
                  <a:pt x="26604" y="0"/>
                </a:lnTo>
                <a:lnTo>
                  <a:pt x="34739" y="0"/>
                </a:lnTo>
                <a:lnTo>
                  <a:pt x="61344" y="30672"/>
                </a:lnTo>
                <a:lnTo>
                  <a:pt x="61344" y="34739"/>
                </a:lnTo>
                <a:lnTo>
                  <a:pt x="34739" y="613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839485" y="2805563"/>
            <a:ext cx="41063" cy="41063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4739" y="61344"/>
                </a:moveTo>
                <a:lnTo>
                  <a:pt x="26604" y="61344"/>
                </a:lnTo>
                <a:lnTo>
                  <a:pt x="22692" y="60565"/>
                </a:lnTo>
                <a:lnTo>
                  <a:pt x="0" y="34739"/>
                </a:lnTo>
                <a:lnTo>
                  <a:pt x="0" y="26604"/>
                </a:lnTo>
                <a:lnTo>
                  <a:pt x="26604" y="0"/>
                </a:lnTo>
                <a:lnTo>
                  <a:pt x="34739" y="0"/>
                </a:lnTo>
                <a:lnTo>
                  <a:pt x="61344" y="30672"/>
                </a:lnTo>
                <a:lnTo>
                  <a:pt x="61344" y="34739"/>
                </a:lnTo>
                <a:lnTo>
                  <a:pt x="34739" y="613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839485" y="3204303"/>
            <a:ext cx="41063" cy="41063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4739" y="61344"/>
                </a:moveTo>
                <a:lnTo>
                  <a:pt x="26604" y="61344"/>
                </a:lnTo>
                <a:lnTo>
                  <a:pt x="22692" y="60565"/>
                </a:lnTo>
                <a:lnTo>
                  <a:pt x="0" y="34739"/>
                </a:lnTo>
                <a:lnTo>
                  <a:pt x="0" y="26604"/>
                </a:lnTo>
                <a:lnTo>
                  <a:pt x="26604" y="0"/>
                </a:lnTo>
                <a:lnTo>
                  <a:pt x="34739" y="0"/>
                </a:lnTo>
                <a:lnTo>
                  <a:pt x="61344" y="30672"/>
                </a:lnTo>
                <a:lnTo>
                  <a:pt x="61344" y="34739"/>
                </a:lnTo>
                <a:lnTo>
                  <a:pt x="34739" y="613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839485" y="3802412"/>
            <a:ext cx="41063" cy="41063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4739" y="61344"/>
                </a:moveTo>
                <a:lnTo>
                  <a:pt x="26604" y="61344"/>
                </a:lnTo>
                <a:lnTo>
                  <a:pt x="22692" y="60565"/>
                </a:lnTo>
                <a:lnTo>
                  <a:pt x="0" y="34739"/>
                </a:lnTo>
                <a:lnTo>
                  <a:pt x="0" y="26604"/>
                </a:lnTo>
                <a:lnTo>
                  <a:pt x="26604" y="0"/>
                </a:lnTo>
                <a:lnTo>
                  <a:pt x="34739" y="0"/>
                </a:lnTo>
                <a:lnTo>
                  <a:pt x="61344" y="30672"/>
                </a:lnTo>
                <a:lnTo>
                  <a:pt x="61344" y="34739"/>
                </a:lnTo>
                <a:lnTo>
                  <a:pt x="34739" y="613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839485" y="4001782"/>
            <a:ext cx="41063" cy="41063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4739" y="61344"/>
                </a:moveTo>
                <a:lnTo>
                  <a:pt x="26604" y="61344"/>
                </a:lnTo>
                <a:lnTo>
                  <a:pt x="22692" y="60566"/>
                </a:lnTo>
                <a:lnTo>
                  <a:pt x="0" y="34739"/>
                </a:lnTo>
                <a:lnTo>
                  <a:pt x="0" y="26604"/>
                </a:lnTo>
                <a:lnTo>
                  <a:pt x="26604" y="0"/>
                </a:lnTo>
                <a:lnTo>
                  <a:pt x="34739" y="0"/>
                </a:lnTo>
                <a:lnTo>
                  <a:pt x="61344" y="30672"/>
                </a:lnTo>
                <a:lnTo>
                  <a:pt x="61344" y="34739"/>
                </a:lnTo>
                <a:lnTo>
                  <a:pt x="34739" y="613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839485" y="4201152"/>
            <a:ext cx="41063" cy="41063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4739" y="61344"/>
                </a:moveTo>
                <a:lnTo>
                  <a:pt x="26604" y="61344"/>
                </a:lnTo>
                <a:lnTo>
                  <a:pt x="22692" y="60565"/>
                </a:lnTo>
                <a:lnTo>
                  <a:pt x="0" y="34739"/>
                </a:lnTo>
                <a:lnTo>
                  <a:pt x="0" y="26604"/>
                </a:lnTo>
                <a:lnTo>
                  <a:pt x="26604" y="0"/>
                </a:lnTo>
                <a:lnTo>
                  <a:pt x="34739" y="0"/>
                </a:lnTo>
                <a:lnTo>
                  <a:pt x="61344" y="30672"/>
                </a:lnTo>
                <a:lnTo>
                  <a:pt x="61344" y="34739"/>
                </a:lnTo>
                <a:lnTo>
                  <a:pt x="34739" y="613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839485" y="4400521"/>
            <a:ext cx="41063" cy="41063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4739" y="61344"/>
                </a:moveTo>
                <a:lnTo>
                  <a:pt x="26604" y="61344"/>
                </a:lnTo>
                <a:lnTo>
                  <a:pt x="22692" y="60565"/>
                </a:lnTo>
                <a:lnTo>
                  <a:pt x="0" y="34739"/>
                </a:lnTo>
                <a:lnTo>
                  <a:pt x="0" y="26604"/>
                </a:lnTo>
                <a:lnTo>
                  <a:pt x="26604" y="0"/>
                </a:lnTo>
                <a:lnTo>
                  <a:pt x="34739" y="0"/>
                </a:lnTo>
                <a:lnTo>
                  <a:pt x="61344" y="30672"/>
                </a:lnTo>
                <a:lnTo>
                  <a:pt x="61344" y="34739"/>
                </a:lnTo>
                <a:lnTo>
                  <a:pt x="34739" y="613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839485" y="4599891"/>
            <a:ext cx="41063" cy="41063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4739" y="61344"/>
                </a:moveTo>
                <a:lnTo>
                  <a:pt x="26604" y="61344"/>
                </a:lnTo>
                <a:lnTo>
                  <a:pt x="22692" y="60565"/>
                </a:lnTo>
                <a:lnTo>
                  <a:pt x="0" y="34738"/>
                </a:lnTo>
                <a:lnTo>
                  <a:pt x="0" y="26604"/>
                </a:lnTo>
                <a:lnTo>
                  <a:pt x="26604" y="0"/>
                </a:lnTo>
                <a:lnTo>
                  <a:pt x="34739" y="0"/>
                </a:lnTo>
                <a:lnTo>
                  <a:pt x="61344" y="30672"/>
                </a:lnTo>
                <a:lnTo>
                  <a:pt x="61344" y="34738"/>
                </a:lnTo>
                <a:lnTo>
                  <a:pt x="34739" y="613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839485" y="4799261"/>
            <a:ext cx="41063" cy="41063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4739" y="61344"/>
                </a:moveTo>
                <a:lnTo>
                  <a:pt x="26604" y="61344"/>
                </a:lnTo>
                <a:lnTo>
                  <a:pt x="22692" y="60565"/>
                </a:lnTo>
                <a:lnTo>
                  <a:pt x="0" y="34739"/>
                </a:lnTo>
                <a:lnTo>
                  <a:pt x="0" y="26604"/>
                </a:lnTo>
                <a:lnTo>
                  <a:pt x="26604" y="0"/>
                </a:lnTo>
                <a:lnTo>
                  <a:pt x="34739" y="0"/>
                </a:lnTo>
                <a:lnTo>
                  <a:pt x="61344" y="30672"/>
                </a:lnTo>
                <a:lnTo>
                  <a:pt x="61344" y="34739"/>
                </a:lnTo>
                <a:lnTo>
                  <a:pt x="34739" y="613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839485" y="4998631"/>
            <a:ext cx="41063" cy="41063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4739" y="61344"/>
                </a:moveTo>
                <a:lnTo>
                  <a:pt x="26604" y="61344"/>
                </a:lnTo>
                <a:lnTo>
                  <a:pt x="22692" y="60565"/>
                </a:lnTo>
                <a:lnTo>
                  <a:pt x="0" y="34739"/>
                </a:lnTo>
                <a:lnTo>
                  <a:pt x="0" y="26604"/>
                </a:lnTo>
                <a:lnTo>
                  <a:pt x="26604" y="0"/>
                </a:lnTo>
                <a:lnTo>
                  <a:pt x="34739" y="0"/>
                </a:lnTo>
                <a:lnTo>
                  <a:pt x="61344" y="30672"/>
                </a:lnTo>
                <a:lnTo>
                  <a:pt x="61344" y="34739"/>
                </a:lnTo>
                <a:lnTo>
                  <a:pt x="34739" y="613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839485" y="5198000"/>
            <a:ext cx="41063" cy="41063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4739" y="61344"/>
                </a:moveTo>
                <a:lnTo>
                  <a:pt x="26604" y="61344"/>
                </a:lnTo>
                <a:lnTo>
                  <a:pt x="22692" y="60565"/>
                </a:lnTo>
                <a:lnTo>
                  <a:pt x="0" y="34739"/>
                </a:lnTo>
                <a:lnTo>
                  <a:pt x="0" y="26604"/>
                </a:lnTo>
                <a:lnTo>
                  <a:pt x="26604" y="0"/>
                </a:lnTo>
                <a:lnTo>
                  <a:pt x="34739" y="0"/>
                </a:lnTo>
                <a:lnTo>
                  <a:pt x="61344" y="30672"/>
                </a:lnTo>
                <a:lnTo>
                  <a:pt x="61344" y="34739"/>
                </a:lnTo>
                <a:lnTo>
                  <a:pt x="34739" y="613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839485" y="5397370"/>
            <a:ext cx="41063" cy="41063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4739" y="61344"/>
                </a:moveTo>
                <a:lnTo>
                  <a:pt x="26604" y="61344"/>
                </a:lnTo>
                <a:lnTo>
                  <a:pt x="22692" y="60565"/>
                </a:lnTo>
                <a:lnTo>
                  <a:pt x="0" y="34738"/>
                </a:lnTo>
                <a:lnTo>
                  <a:pt x="0" y="26604"/>
                </a:lnTo>
                <a:lnTo>
                  <a:pt x="26604" y="0"/>
                </a:lnTo>
                <a:lnTo>
                  <a:pt x="34739" y="0"/>
                </a:lnTo>
                <a:lnTo>
                  <a:pt x="61344" y="30672"/>
                </a:lnTo>
                <a:lnTo>
                  <a:pt x="61344" y="34738"/>
                </a:lnTo>
                <a:lnTo>
                  <a:pt x="34739" y="613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839485" y="5596740"/>
            <a:ext cx="41063" cy="41063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4739" y="61344"/>
                </a:moveTo>
                <a:lnTo>
                  <a:pt x="26604" y="61344"/>
                </a:lnTo>
                <a:lnTo>
                  <a:pt x="22692" y="60565"/>
                </a:lnTo>
                <a:lnTo>
                  <a:pt x="0" y="34738"/>
                </a:lnTo>
                <a:lnTo>
                  <a:pt x="0" y="26604"/>
                </a:lnTo>
                <a:lnTo>
                  <a:pt x="26604" y="0"/>
                </a:lnTo>
                <a:lnTo>
                  <a:pt x="34739" y="0"/>
                </a:lnTo>
                <a:lnTo>
                  <a:pt x="61344" y="30672"/>
                </a:lnTo>
                <a:lnTo>
                  <a:pt x="61344" y="34738"/>
                </a:lnTo>
                <a:lnTo>
                  <a:pt x="34739" y="613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839485" y="5796109"/>
            <a:ext cx="41063" cy="41063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4739" y="61343"/>
                </a:moveTo>
                <a:lnTo>
                  <a:pt x="26604" y="61343"/>
                </a:lnTo>
                <a:lnTo>
                  <a:pt x="22692" y="60564"/>
                </a:lnTo>
                <a:lnTo>
                  <a:pt x="0" y="34738"/>
                </a:lnTo>
                <a:lnTo>
                  <a:pt x="0" y="26604"/>
                </a:lnTo>
                <a:lnTo>
                  <a:pt x="26604" y="0"/>
                </a:lnTo>
                <a:lnTo>
                  <a:pt x="34739" y="0"/>
                </a:lnTo>
                <a:lnTo>
                  <a:pt x="61344" y="30672"/>
                </a:lnTo>
                <a:lnTo>
                  <a:pt x="61344" y="34738"/>
                </a:lnTo>
                <a:lnTo>
                  <a:pt x="34739" y="613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839485" y="6194849"/>
            <a:ext cx="41063" cy="41063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4739" y="61343"/>
                </a:moveTo>
                <a:lnTo>
                  <a:pt x="26604" y="61343"/>
                </a:lnTo>
                <a:lnTo>
                  <a:pt x="22692" y="60565"/>
                </a:lnTo>
                <a:lnTo>
                  <a:pt x="0" y="34739"/>
                </a:lnTo>
                <a:lnTo>
                  <a:pt x="0" y="26604"/>
                </a:lnTo>
                <a:lnTo>
                  <a:pt x="26604" y="0"/>
                </a:lnTo>
                <a:lnTo>
                  <a:pt x="34739" y="0"/>
                </a:lnTo>
                <a:lnTo>
                  <a:pt x="61344" y="30672"/>
                </a:lnTo>
                <a:lnTo>
                  <a:pt x="61344" y="34739"/>
                </a:lnTo>
                <a:lnTo>
                  <a:pt x="34739" y="613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839485" y="6394219"/>
            <a:ext cx="41063" cy="41063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4739" y="61343"/>
                </a:moveTo>
                <a:lnTo>
                  <a:pt x="26604" y="61343"/>
                </a:lnTo>
                <a:lnTo>
                  <a:pt x="22692" y="60565"/>
                </a:lnTo>
                <a:lnTo>
                  <a:pt x="0" y="34739"/>
                </a:lnTo>
                <a:lnTo>
                  <a:pt x="0" y="26604"/>
                </a:lnTo>
                <a:lnTo>
                  <a:pt x="26604" y="0"/>
                </a:lnTo>
                <a:lnTo>
                  <a:pt x="34739" y="0"/>
                </a:lnTo>
                <a:lnTo>
                  <a:pt x="61344" y="30672"/>
                </a:lnTo>
                <a:lnTo>
                  <a:pt x="61344" y="34739"/>
                </a:lnTo>
                <a:lnTo>
                  <a:pt x="34739" y="613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764563" y="694001"/>
            <a:ext cx="5867823" cy="5824437"/>
          </a:xfrm>
          <a:prstGeom prst="rect">
            <a:avLst/>
          </a:prstGeom>
        </p:spPr>
        <p:txBody>
          <a:bodyPr vert="horz" wrap="square" lIns="0" tIns="35137" rIns="0" bIns="0" rtlCol="0">
            <a:spAutoFit/>
          </a:bodyPr>
          <a:lstStyle/>
          <a:p>
            <a:pPr marL="8467" defTabSz="609630">
              <a:spcBef>
                <a:spcPts val="277"/>
              </a:spcBef>
            </a:pPr>
            <a:r>
              <a:rPr sz="1133" b="1" spc="-3" dirty="0">
                <a:solidFill>
                  <a:prstClr val="black"/>
                </a:solidFill>
                <a:latin typeface="Arial"/>
                <a:cs typeface="Arial"/>
              </a:rPr>
              <a:t>Challenges:</a:t>
            </a:r>
            <a:endParaRPr sz="1133">
              <a:solidFill>
                <a:prstClr val="black"/>
              </a:solidFill>
              <a:latin typeface="Arial"/>
              <a:cs typeface="Arial"/>
            </a:endParaRPr>
          </a:p>
          <a:p>
            <a:pPr marL="194320" defTabSz="609630">
              <a:spcBef>
                <a:spcPts val="210"/>
              </a:spcBef>
            </a:pPr>
            <a:r>
              <a:rPr sz="1133" b="1" spc="-3" dirty="0">
                <a:solidFill>
                  <a:prstClr val="black"/>
                </a:solidFill>
                <a:latin typeface="Arial"/>
                <a:cs typeface="Arial"/>
              </a:rPr>
              <a:t>Proximity to </a:t>
            </a:r>
            <a:r>
              <a:rPr sz="1133" b="1" spc="-7" dirty="0">
                <a:solidFill>
                  <a:prstClr val="black"/>
                </a:solidFill>
                <a:latin typeface="Arial"/>
                <a:cs typeface="Arial"/>
              </a:rPr>
              <a:t>major </a:t>
            </a:r>
            <a:r>
              <a:rPr sz="1133" b="1" spc="-3" dirty="0">
                <a:solidFill>
                  <a:prstClr val="black"/>
                </a:solidFill>
                <a:latin typeface="Arial"/>
                <a:cs typeface="Arial"/>
              </a:rPr>
              <a:t>Interstate </a:t>
            </a:r>
            <a:r>
              <a:rPr sz="1133" b="1" spc="-7" dirty="0">
                <a:solidFill>
                  <a:prstClr val="black"/>
                </a:solidFill>
                <a:latin typeface="Arial"/>
                <a:cs typeface="Arial"/>
              </a:rPr>
              <a:t>access</a:t>
            </a:r>
            <a:endParaRPr sz="1133">
              <a:solidFill>
                <a:prstClr val="black"/>
              </a:solidFill>
              <a:latin typeface="Arial"/>
              <a:cs typeface="Arial"/>
            </a:endParaRPr>
          </a:p>
          <a:p>
            <a:pPr marL="194320" defTabSz="609630">
              <a:spcBef>
                <a:spcPts val="210"/>
              </a:spcBef>
            </a:pPr>
            <a:r>
              <a:rPr sz="1133" b="1" spc="-3" dirty="0">
                <a:solidFill>
                  <a:prstClr val="black"/>
                </a:solidFill>
                <a:latin typeface="Arial"/>
                <a:cs typeface="Arial"/>
              </a:rPr>
              <a:t>Blight creep </a:t>
            </a:r>
            <a:r>
              <a:rPr sz="1133" spc="-7" dirty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sz="1133" spc="-3" dirty="0">
                <a:solidFill>
                  <a:prstClr val="black"/>
                </a:solidFill>
                <a:latin typeface="Arial"/>
                <a:cs typeface="Arial"/>
              </a:rPr>
              <a:t>dilapidated post industrial properties</a:t>
            </a:r>
            <a:endParaRPr sz="1133">
              <a:solidFill>
                <a:prstClr val="black"/>
              </a:solidFill>
              <a:latin typeface="Arial"/>
              <a:cs typeface="Arial"/>
            </a:endParaRPr>
          </a:p>
          <a:p>
            <a:pPr marL="194320" defTabSz="609630">
              <a:spcBef>
                <a:spcPts val="210"/>
              </a:spcBef>
            </a:pPr>
            <a:r>
              <a:rPr sz="1133" spc="-3" dirty="0">
                <a:solidFill>
                  <a:prstClr val="black"/>
                </a:solidFill>
                <a:latin typeface="Arial"/>
                <a:cs typeface="Arial"/>
              </a:rPr>
              <a:t>Major brownfield site in close proximity of</a:t>
            </a:r>
            <a:r>
              <a:rPr sz="1133" spc="-1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33" spc="-3" dirty="0">
                <a:solidFill>
                  <a:prstClr val="black"/>
                </a:solidFill>
                <a:latin typeface="Arial"/>
                <a:cs typeface="Arial"/>
              </a:rPr>
              <a:t>residential/downtown/underdeveloped</a:t>
            </a:r>
            <a:endParaRPr sz="1133">
              <a:solidFill>
                <a:prstClr val="black"/>
              </a:solidFill>
              <a:latin typeface="Arial"/>
              <a:cs typeface="Arial"/>
            </a:endParaRPr>
          </a:p>
          <a:p>
            <a:pPr marL="194320" defTabSz="609630">
              <a:spcBef>
                <a:spcPts val="210"/>
              </a:spcBef>
            </a:pPr>
            <a:r>
              <a:rPr sz="1133" b="1" spc="-7" dirty="0">
                <a:solidFill>
                  <a:prstClr val="black"/>
                </a:solidFill>
                <a:latin typeface="Arial"/>
                <a:cs typeface="Arial"/>
              </a:rPr>
              <a:t>45+ % </a:t>
            </a:r>
            <a:r>
              <a:rPr sz="1133" b="1" spc="-3" dirty="0">
                <a:solidFill>
                  <a:prstClr val="black"/>
                </a:solidFill>
                <a:latin typeface="Arial"/>
                <a:cs typeface="Arial"/>
              </a:rPr>
              <a:t>population living at or </a:t>
            </a:r>
            <a:r>
              <a:rPr sz="1133" b="1" spc="-7" dirty="0">
                <a:solidFill>
                  <a:prstClr val="black"/>
                </a:solidFill>
                <a:latin typeface="Arial"/>
                <a:cs typeface="Arial"/>
              </a:rPr>
              <a:t>below </a:t>
            </a:r>
            <a:r>
              <a:rPr sz="1133" b="1" spc="-3" dirty="0">
                <a:solidFill>
                  <a:prstClr val="black"/>
                </a:solidFill>
                <a:latin typeface="Arial"/>
                <a:cs typeface="Arial"/>
              </a:rPr>
              <a:t>the poverty </a:t>
            </a:r>
            <a:r>
              <a:rPr sz="1133" spc="-3" dirty="0">
                <a:solidFill>
                  <a:prstClr val="black"/>
                </a:solidFill>
                <a:latin typeface="Arial"/>
                <a:cs typeface="Arial"/>
              </a:rPr>
              <a:t>line in certain census block</a:t>
            </a:r>
            <a:r>
              <a:rPr sz="1133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33" spc="-3" dirty="0">
                <a:solidFill>
                  <a:prstClr val="black"/>
                </a:solidFill>
                <a:latin typeface="Arial"/>
                <a:cs typeface="Arial"/>
              </a:rPr>
              <a:t>groups</a:t>
            </a:r>
            <a:endParaRPr sz="1133">
              <a:solidFill>
                <a:prstClr val="black"/>
              </a:solidFill>
              <a:latin typeface="Arial"/>
              <a:cs typeface="Arial"/>
            </a:endParaRPr>
          </a:p>
          <a:p>
            <a:pPr marL="194320" defTabSz="609630">
              <a:spcBef>
                <a:spcPts val="210"/>
              </a:spcBef>
            </a:pPr>
            <a:r>
              <a:rPr sz="1133" b="1" spc="-7" dirty="0">
                <a:solidFill>
                  <a:prstClr val="black"/>
                </a:solidFill>
                <a:latin typeface="Arial"/>
                <a:cs typeface="Arial"/>
              </a:rPr>
              <a:t>Aging </a:t>
            </a:r>
            <a:r>
              <a:rPr sz="1133" b="1" spc="-3" dirty="0">
                <a:solidFill>
                  <a:prstClr val="black"/>
                </a:solidFill>
                <a:latin typeface="Arial"/>
                <a:cs typeface="Arial"/>
              </a:rPr>
              <a:t>infrastructure/ </a:t>
            </a:r>
            <a:r>
              <a:rPr sz="1133" b="1" spc="-7" dirty="0">
                <a:solidFill>
                  <a:prstClr val="black"/>
                </a:solidFill>
                <a:latin typeface="Arial"/>
                <a:cs typeface="Arial"/>
              </a:rPr>
              <a:t>Aging </a:t>
            </a:r>
            <a:r>
              <a:rPr sz="1133" b="1" spc="-3" dirty="0">
                <a:solidFill>
                  <a:prstClr val="black"/>
                </a:solidFill>
                <a:latin typeface="Arial"/>
                <a:cs typeface="Arial"/>
              </a:rPr>
              <a:t>buildings falling</a:t>
            </a:r>
            <a:r>
              <a:rPr sz="1133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33" b="1" spc="-7" dirty="0">
                <a:solidFill>
                  <a:prstClr val="black"/>
                </a:solidFill>
                <a:latin typeface="Arial"/>
                <a:cs typeface="Arial"/>
              </a:rPr>
              <a:t>down</a:t>
            </a:r>
            <a:endParaRPr sz="1133">
              <a:solidFill>
                <a:prstClr val="black"/>
              </a:solidFill>
              <a:latin typeface="Arial"/>
              <a:cs typeface="Arial"/>
            </a:endParaRPr>
          </a:p>
          <a:p>
            <a:pPr marL="194320" defTabSz="609630">
              <a:spcBef>
                <a:spcPts val="210"/>
              </a:spcBef>
            </a:pPr>
            <a:r>
              <a:rPr sz="1133" spc="-3" dirty="0">
                <a:solidFill>
                  <a:prstClr val="black"/>
                </a:solidFill>
                <a:latin typeface="Arial"/>
                <a:cs typeface="Arial"/>
              </a:rPr>
              <a:t>Absentee Landlords/</a:t>
            </a:r>
            <a:r>
              <a:rPr sz="1133" spc="-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33" spc="-3" dirty="0">
                <a:solidFill>
                  <a:prstClr val="black"/>
                </a:solidFill>
                <a:latin typeface="Arial"/>
                <a:cs typeface="Arial"/>
              </a:rPr>
              <a:t>Slumlords</a:t>
            </a:r>
            <a:endParaRPr sz="1133">
              <a:solidFill>
                <a:prstClr val="black"/>
              </a:solidFill>
              <a:latin typeface="Arial"/>
              <a:cs typeface="Arial"/>
            </a:endParaRPr>
          </a:p>
          <a:p>
            <a:pPr marL="194320" defTabSz="609630">
              <a:spcBef>
                <a:spcPts val="210"/>
              </a:spcBef>
            </a:pPr>
            <a:r>
              <a:rPr sz="1133" b="1" spc="-7" dirty="0">
                <a:solidFill>
                  <a:prstClr val="black"/>
                </a:solidFill>
                <a:latin typeface="Arial"/>
                <a:cs typeface="Arial"/>
              </a:rPr>
              <a:t>Commercial </a:t>
            </a:r>
            <a:r>
              <a:rPr sz="1133" b="1" spc="-3" dirty="0">
                <a:solidFill>
                  <a:prstClr val="black"/>
                </a:solidFill>
                <a:latin typeface="Arial"/>
                <a:cs typeface="Arial"/>
              </a:rPr>
              <a:t>Constriction </a:t>
            </a:r>
            <a:r>
              <a:rPr sz="1133" spc="-7" dirty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sz="1133" spc="-3" dirty="0">
                <a:solidFill>
                  <a:prstClr val="black"/>
                </a:solidFill>
                <a:latin typeface="Arial"/>
                <a:cs typeface="Arial"/>
              </a:rPr>
              <a:t>increasing</a:t>
            </a:r>
            <a:r>
              <a:rPr sz="113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33" spc="-3" dirty="0">
                <a:solidFill>
                  <a:prstClr val="black"/>
                </a:solidFill>
                <a:latin typeface="Arial"/>
                <a:cs typeface="Arial"/>
              </a:rPr>
              <a:t>vacancy</a:t>
            </a:r>
            <a:endParaRPr sz="1133">
              <a:solidFill>
                <a:prstClr val="black"/>
              </a:solidFill>
              <a:latin typeface="Arial"/>
              <a:cs typeface="Arial"/>
            </a:endParaRPr>
          </a:p>
          <a:p>
            <a:pPr marL="194320" defTabSz="609630">
              <a:spcBef>
                <a:spcPts val="210"/>
              </a:spcBef>
            </a:pPr>
            <a:r>
              <a:rPr sz="1133" b="1" spc="-3" dirty="0">
                <a:solidFill>
                  <a:prstClr val="black"/>
                </a:solidFill>
                <a:latin typeface="Arial"/>
                <a:cs typeface="Arial"/>
              </a:rPr>
              <a:t>Increase in </a:t>
            </a:r>
            <a:r>
              <a:rPr sz="1133" b="1" spc="-7" dirty="0">
                <a:solidFill>
                  <a:prstClr val="black"/>
                </a:solidFill>
                <a:latin typeface="Arial"/>
                <a:cs typeface="Arial"/>
              </a:rPr>
              <a:t>homeless </a:t>
            </a:r>
            <a:r>
              <a:rPr sz="1133" b="1" spc="-3" dirty="0">
                <a:solidFill>
                  <a:prstClr val="black"/>
                </a:solidFill>
                <a:latin typeface="Arial"/>
                <a:cs typeface="Arial"/>
              </a:rPr>
              <a:t>population</a:t>
            </a:r>
            <a:endParaRPr sz="1133">
              <a:solidFill>
                <a:prstClr val="black"/>
              </a:solidFill>
              <a:latin typeface="Arial"/>
              <a:cs typeface="Arial"/>
            </a:endParaRPr>
          </a:p>
          <a:p>
            <a:pPr marL="194320" defTabSz="609630">
              <a:spcBef>
                <a:spcPts val="210"/>
              </a:spcBef>
            </a:pPr>
            <a:r>
              <a:rPr sz="1133" spc="-3" dirty="0">
                <a:solidFill>
                  <a:prstClr val="black"/>
                </a:solidFill>
                <a:latin typeface="Arial"/>
                <a:cs typeface="Arial"/>
              </a:rPr>
              <a:t>By-pass cannibalizing of </a:t>
            </a:r>
            <a:r>
              <a:rPr sz="1133" spc="-7" dirty="0">
                <a:solidFill>
                  <a:prstClr val="black"/>
                </a:solidFill>
                <a:latin typeface="Arial"/>
                <a:cs typeface="Arial"/>
              </a:rPr>
              <a:t>downtown </a:t>
            </a:r>
            <a:r>
              <a:rPr sz="1133" spc="-3" dirty="0">
                <a:solidFill>
                  <a:prstClr val="black"/>
                </a:solidFill>
                <a:latin typeface="Arial"/>
                <a:cs typeface="Arial"/>
              </a:rPr>
              <a:t>retail</a:t>
            </a:r>
            <a:endParaRPr sz="1133">
              <a:solidFill>
                <a:prstClr val="black"/>
              </a:solidFill>
              <a:latin typeface="Arial"/>
              <a:cs typeface="Arial"/>
            </a:endParaRPr>
          </a:p>
          <a:p>
            <a:pPr marL="194320" marR="3387" defTabSz="609630">
              <a:lnSpc>
                <a:spcPct val="115399"/>
              </a:lnSpc>
            </a:pPr>
            <a:r>
              <a:rPr sz="1133" spc="-3" dirty="0">
                <a:solidFill>
                  <a:prstClr val="black"/>
                </a:solidFill>
                <a:latin typeface="Arial"/>
                <a:cs typeface="Arial"/>
              </a:rPr>
              <a:t>Lack of Multi-modal connectivity </a:t>
            </a:r>
            <a:r>
              <a:rPr sz="1133" spc="-7" dirty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sz="1133" spc="-3" dirty="0">
                <a:solidFill>
                  <a:prstClr val="black"/>
                </a:solidFill>
                <a:latin typeface="Arial"/>
                <a:cs typeface="Arial"/>
              </a:rPr>
              <a:t>lacks </a:t>
            </a:r>
            <a:r>
              <a:rPr sz="1133" spc="-7" dirty="0">
                <a:solidFill>
                  <a:prstClr val="black"/>
                </a:solidFill>
                <a:latin typeface="Arial"/>
                <a:cs typeface="Arial"/>
              </a:rPr>
              <a:t>nodes </a:t>
            </a:r>
            <a:r>
              <a:rPr sz="1133" spc="-3" dirty="0">
                <a:solidFill>
                  <a:prstClr val="black"/>
                </a:solidFill>
                <a:latin typeface="Arial"/>
                <a:cs typeface="Arial"/>
              </a:rPr>
              <a:t>of connectivity from the East Side to the  </a:t>
            </a:r>
            <a:r>
              <a:rPr sz="1133" spc="-7" dirty="0">
                <a:solidFill>
                  <a:prstClr val="black"/>
                </a:solidFill>
                <a:latin typeface="Arial"/>
                <a:cs typeface="Arial"/>
              </a:rPr>
              <a:t>West </a:t>
            </a:r>
            <a:r>
              <a:rPr sz="1133" spc="-3" dirty="0">
                <a:solidFill>
                  <a:prstClr val="black"/>
                </a:solidFill>
                <a:latin typeface="Arial"/>
                <a:cs typeface="Arial"/>
              </a:rPr>
              <a:t>side of the city</a:t>
            </a:r>
            <a:endParaRPr sz="1133">
              <a:solidFill>
                <a:prstClr val="black"/>
              </a:solidFill>
              <a:latin typeface="Arial"/>
              <a:cs typeface="Arial"/>
            </a:endParaRPr>
          </a:p>
          <a:p>
            <a:pPr marL="194320" defTabSz="609630">
              <a:spcBef>
                <a:spcPts val="210"/>
              </a:spcBef>
            </a:pPr>
            <a:r>
              <a:rPr sz="1133" b="1" spc="-7" dirty="0">
                <a:solidFill>
                  <a:prstClr val="black"/>
                </a:solidFill>
                <a:latin typeface="Arial"/>
                <a:cs typeface="Arial"/>
              </a:rPr>
              <a:t>Lack </a:t>
            </a:r>
            <a:r>
              <a:rPr sz="1133" b="1" spc="-3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1133" b="1" spc="-2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33" b="1" spc="-7" dirty="0">
                <a:solidFill>
                  <a:prstClr val="black"/>
                </a:solidFill>
                <a:latin typeface="Arial"/>
                <a:cs typeface="Arial"/>
              </a:rPr>
              <a:t>Broadband</a:t>
            </a:r>
            <a:endParaRPr sz="1133">
              <a:solidFill>
                <a:prstClr val="black"/>
              </a:solidFill>
              <a:latin typeface="Arial"/>
              <a:cs typeface="Arial"/>
            </a:endParaRPr>
          </a:p>
          <a:p>
            <a:pPr defTabSz="609630">
              <a:spcBef>
                <a:spcPts val="13"/>
              </a:spcBef>
            </a:pPr>
            <a:endParaRPr sz="1533">
              <a:solidFill>
                <a:prstClr val="black"/>
              </a:solidFill>
              <a:latin typeface="Arial"/>
              <a:cs typeface="Arial"/>
            </a:endParaRPr>
          </a:p>
          <a:p>
            <a:pPr marR="4868153" algn="r" defTabSz="609630">
              <a:spcBef>
                <a:spcPts val="3"/>
              </a:spcBef>
            </a:pPr>
            <a:r>
              <a:rPr sz="1133" b="1" spc="-3" dirty="0">
                <a:solidFill>
                  <a:prstClr val="black"/>
                </a:solidFill>
                <a:latin typeface="Arial"/>
                <a:cs typeface="Arial"/>
              </a:rPr>
              <a:t>Opportunities:</a:t>
            </a:r>
            <a:endParaRPr sz="1133">
              <a:solidFill>
                <a:prstClr val="black"/>
              </a:solidFill>
              <a:latin typeface="Arial"/>
              <a:cs typeface="Arial"/>
            </a:endParaRPr>
          </a:p>
          <a:p>
            <a:pPr marR="4880431" algn="r" defTabSz="609630">
              <a:spcBef>
                <a:spcPts val="210"/>
              </a:spcBef>
            </a:pPr>
            <a:r>
              <a:rPr sz="1133" spc="-3" dirty="0">
                <a:solidFill>
                  <a:prstClr val="black"/>
                </a:solidFill>
                <a:latin typeface="Arial"/>
                <a:cs typeface="Arial"/>
              </a:rPr>
              <a:t>County</a:t>
            </a:r>
            <a:r>
              <a:rPr sz="1133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33" spc="-3" dirty="0">
                <a:solidFill>
                  <a:prstClr val="black"/>
                </a:solidFill>
                <a:latin typeface="Arial"/>
                <a:cs typeface="Arial"/>
              </a:rPr>
              <a:t>Seat</a:t>
            </a:r>
            <a:endParaRPr sz="1133">
              <a:solidFill>
                <a:prstClr val="black"/>
              </a:solidFill>
              <a:latin typeface="Arial"/>
              <a:cs typeface="Arial"/>
            </a:endParaRPr>
          </a:p>
          <a:p>
            <a:pPr marL="194320" defTabSz="609630">
              <a:spcBef>
                <a:spcPts val="210"/>
              </a:spcBef>
            </a:pPr>
            <a:r>
              <a:rPr sz="1133" b="1" spc="-3" dirty="0">
                <a:solidFill>
                  <a:prstClr val="black"/>
                </a:solidFill>
                <a:latin typeface="Arial"/>
                <a:cs typeface="Arial"/>
              </a:rPr>
              <a:t>Major </a:t>
            </a:r>
            <a:r>
              <a:rPr sz="1133" b="1" spc="-7" dirty="0">
                <a:solidFill>
                  <a:prstClr val="black"/>
                </a:solidFill>
                <a:latin typeface="Arial"/>
                <a:cs typeface="Arial"/>
              </a:rPr>
              <a:t>Downtown Development </a:t>
            </a:r>
            <a:r>
              <a:rPr sz="1133" b="1" spc="-3" dirty="0">
                <a:solidFill>
                  <a:prstClr val="black"/>
                </a:solidFill>
                <a:latin typeface="Arial"/>
                <a:cs typeface="Arial"/>
              </a:rPr>
              <a:t>Initiative</a:t>
            </a:r>
            <a:r>
              <a:rPr sz="1133" b="1" spc="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33" b="1" spc="-7" dirty="0">
                <a:solidFill>
                  <a:prstClr val="black"/>
                </a:solidFill>
                <a:latin typeface="Arial"/>
                <a:cs typeface="Arial"/>
              </a:rPr>
              <a:t>underway</a:t>
            </a:r>
            <a:endParaRPr sz="1133">
              <a:solidFill>
                <a:prstClr val="black"/>
              </a:solidFill>
              <a:latin typeface="Arial"/>
              <a:cs typeface="Arial"/>
            </a:endParaRPr>
          </a:p>
          <a:p>
            <a:pPr marL="194320" marR="680754" defTabSz="609630">
              <a:lnSpc>
                <a:spcPct val="115399"/>
              </a:lnSpc>
            </a:pPr>
            <a:r>
              <a:rPr sz="1133" b="1" spc="-7" dirty="0">
                <a:solidFill>
                  <a:prstClr val="black"/>
                </a:solidFill>
                <a:latin typeface="Arial"/>
                <a:cs typeface="Arial"/>
              </a:rPr>
              <a:t>Engaged, </a:t>
            </a:r>
            <a:r>
              <a:rPr sz="1133" b="1" spc="-3" dirty="0">
                <a:solidFill>
                  <a:prstClr val="black"/>
                </a:solidFill>
                <a:latin typeface="Arial"/>
                <a:cs typeface="Arial"/>
              </a:rPr>
              <a:t>Dedicated, </a:t>
            </a:r>
            <a:r>
              <a:rPr sz="1133" b="1" spc="-7" dirty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sz="1133" b="1" spc="-3" dirty="0">
                <a:solidFill>
                  <a:prstClr val="black"/>
                </a:solidFill>
                <a:latin typeface="Arial"/>
                <a:cs typeface="Arial"/>
              </a:rPr>
              <a:t>Progressive City Leadership- </a:t>
            </a:r>
            <a:r>
              <a:rPr sz="1133" b="1" spc="-7" dirty="0">
                <a:solidFill>
                  <a:prstClr val="black"/>
                </a:solidFill>
                <a:latin typeface="Arial"/>
                <a:cs typeface="Arial"/>
              </a:rPr>
              <a:t>High </a:t>
            </a:r>
            <a:r>
              <a:rPr sz="1133" b="1" spc="-3" dirty="0">
                <a:solidFill>
                  <a:prstClr val="black"/>
                </a:solidFill>
                <a:latin typeface="Arial"/>
                <a:cs typeface="Arial"/>
              </a:rPr>
              <a:t>Capacity  Closest proximity to the largest Industry cluster/ job </a:t>
            </a:r>
            <a:r>
              <a:rPr sz="1133" spc="-3" dirty="0">
                <a:solidFill>
                  <a:prstClr val="black"/>
                </a:solidFill>
                <a:latin typeface="Arial"/>
                <a:cs typeface="Arial"/>
              </a:rPr>
              <a:t>creators in the</a:t>
            </a:r>
            <a:r>
              <a:rPr sz="1133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33" spc="-3" dirty="0">
                <a:solidFill>
                  <a:prstClr val="black"/>
                </a:solidFill>
                <a:latin typeface="Arial"/>
                <a:cs typeface="Arial"/>
              </a:rPr>
              <a:t>County  Electric Cities of Georgia partner</a:t>
            </a:r>
            <a:r>
              <a:rPr sz="1133" spc="-7" dirty="0">
                <a:solidFill>
                  <a:prstClr val="black"/>
                </a:solidFill>
                <a:latin typeface="Arial"/>
                <a:cs typeface="Arial"/>
              </a:rPr>
              <a:t> Community</a:t>
            </a:r>
            <a:endParaRPr sz="1133">
              <a:solidFill>
                <a:prstClr val="black"/>
              </a:solidFill>
              <a:latin typeface="Arial"/>
              <a:cs typeface="Arial"/>
            </a:endParaRPr>
          </a:p>
          <a:p>
            <a:pPr marL="234115" marR="1249319" indent="-39795" defTabSz="609630">
              <a:lnSpc>
                <a:spcPct val="115399"/>
              </a:lnSpc>
            </a:pPr>
            <a:r>
              <a:rPr sz="1133" spc="-3" dirty="0">
                <a:solidFill>
                  <a:prstClr val="black"/>
                </a:solidFill>
                <a:latin typeface="Arial"/>
                <a:cs typeface="Arial"/>
              </a:rPr>
              <a:t>Proximity to Walker County's </a:t>
            </a:r>
            <a:r>
              <a:rPr sz="1133" spc="-7" dirty="0">
                <a:solidFill>
                  <a:prstClr val="black"/>
                </a:solidFill>
                <a:latin typeface="Arial"/>
                <a:cs typeface="Arial"/>
              </a:rPr>
              <a:t>most </a:t>
            </a:r>
            <a:r>
              <a:rPr sz="1133" spc="-3" dirty="0">
                <a:solidFill>
                  <a:prstClr val="black"/>
                </a:solidFill>
                <a:latin typeface="Arial"/>
                <a:cs typeface="Arial"/>
              </a:rPr>
              <a:t>abundant natural recreation</a:t>
            </a:r>
            <a:r>
              <a:rPr sz="1133" spc="-3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33" spc="-3" dirty="0">
                <a:solidFill>
                  <a:prstClr val="black"/>
                </a:solidFill>
                <a:latin typeface="Arial"/>
                <a:cs typeface="Arial"/>
              </a:rPr>
              <a:t>assets  Walkable</a:t>
            </a:r>
            <a:r>
              <a:rPr sz="1133" spc="-7" dirty="0">
                <a:solidFill>
                  <a:prstClr val="black"/>
                </a:solidFill>
                <a:latin typeface="Arial"/>
                <a:cs typeface="Arial"/>
              </a:rPr>
              <a:t> downtown</a:t>
            </a:r>
            <a:endParaRPr sz="1133">
              <a:solidFill>
                <a:prstClr val="black"/>
              </a:solidFill>
              <a:latin typeface="Arial"/>
              <a:cs typeface="Arial"/>
            </a:endParaRPr>
          </a:p>
          <a:p>
            <a:pPr marL="194320" marR="2071897" defTabSz="609630">
              <a:lnSpc>
                <a:spcPct val="115399"/>
              </a:lnSpc>
            </a:pPr>
            <a:r>
              <a:rPr sz="1133" spc="-7" dirty="0">
                <a:solidFill>
                  <a:prstClr val="black"/>
                </a:solidFill>
                <a:latin typeface="Arial"/>
                <a:cs typeface="Arial"/>
              </a:rPr>
              <a:t>Community </a:t>
            </a:r>
            <a:r>
              <a:rPr sz="1133" spc="-3" dirty="0">
                <a:solidFill>
                  <a:prstClr val="black"/>
                </a:solidFill>
                <a:latin typeface="Arial"/>
                <a:cs typeface="Arial"/>
              </a:rPr>
              <a:t>desire for </a:t>
            </a:r>
            <a:r>
              <a:rPr sz="1133" spc="-7" dirty="0">
                <a:solidFill>
                  <a:prstClr val="black"/>
                </a:solidFill>
                <a:latin typeface="Arial"/>
                <a:cs typeface="Arial"/>
              </a:rPr>
              <a:t>downtown </a:t>
            </a:r>
            <a:r>
              <a:rPr sz="1133" spc="-3" dirty="0">
                <a:solidFill>
                  <a:prstClr val="black"/>
                </a:solidFill>
                <a:latin typeface="Arial"/>
                <a:cs typeface="Arial"/>
              </a:rPr>
              <a:t>residential development  </a:t>
            </a:r>
            <a:r>
              <a:rPr sz="1133" spc="-7" dirty="0">
                <a:solidFill>
                  <a:prstClr val="black"/>
                </a:solidFill>
                <a:latin typeface="Arial"/>
                <a:cs typeface="Arial"/>
              </a:rPr>
              <a:t>Dynamic </a:t>
            </a:r>
            <a:r>
              <a:rPr sz="1133" spc="-3" dirty="0">
                <a:solidFill>
                  <a:prstClr val="black"/>
                </a:solidFill>
                <a:latin typeface="Arial"/>
                <a:cs typeface="Arial"/>
              </a:rPr>
              <a:t>independent Housing</a:t>
            </a:r>
            <a:r>
              <a:rPr sz="1133" spc="-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33" spc="-3" dirty="0">
                <a:solidFill>
                  <a:prstClr val="black"/>
                </a:solidFill>
                <a:latin typeface="Arial"/>
                <a:cs typeface="Arial"/>
              </a:rPr>
              <a:t>Authority</a:t>
            </a:r>
            <a:endParaRPr sz="1133">
              <a:solidFill>
                <a:prstClr val="black"/>
              </a:solidFill>
              <a:latin typeface="Arial"/>
              <a:cs typeface="Arial"/>
            </a:endParaRPr>
          </a:p>
          <a:p>
            <a:pPr marL="194320" defTabSz="609630">
              <a:spcBef>
                <a:spcPts val="210"/>
              </a:spcBef>
            </a:pPr>
            <a:r>
              <a:rPr sz="1133" b="1" spc="-7" dirty="0">
                <a:solidFill>
                  <a:prstClr val="black"/>
                </a:solidFill>
                <a:latin typeface="Arial"/>
                <a:cs typeface="Arial"/>
              </a:rPr>
              <a:t>Owns </a:t>
            </a:r>
            <a:r>
              <a:rPr sz="1133" b="1" spc="-3" dirty="0">
                <a:solidFill>
                  <a:prstClr val="black"/>
                </a:solidFill>
                <a:latin typeface="Arial"/>
                <a:cs typeface="Arial"/>
              </a:rPr>
              <a:t>all of its Utilities</a:t>
            </a:r>
            <a:endParaRPr sz="1133">
              <a:solidFill>
                <a:prstClr val="black"/>
              </a:solidFill>
              <a:latin typeface="Arial"/>
              <a:cs typeface="Arial"/>
            </a:endParaRPr>
          </a:p>
          <a:p>
            <a:pPr marL="194320" defTabSz="609630">
              <a:spcBef>
                <a:spcPts val="210"/>
              </a:spcBef>
            </a:pPr>
            <a:r>
              <a:rPr sz="1133" b="1" spc="-7" dirty="0">
                <a:solidFill>
                  <a:prstClr val="black"/>
                </a:solidFill>
                <a:latin typeface="Arial"/>
                <a:cs typeface="Arial"/>
              </a:rPr>
              <a:t>Annual massive Community </a:t>
            </a:r>
            <a:r>
              <a:rPr sz="1133" b="1" spc="-3" dirty="0">
                <a:solidFill>
                  <a:prstClr val="black"/>
                </a:solidFill>
                <a:latin typeface="Arial"/>
                <a:cs typeface="Arial"/>
              </a:rPr>
              <a:t>event: </a:t>
            </a:r>
            <a:r>
              <a:rPr sz="1133" b="1" spc="-7" dirty="0">
                <a:solidFill>
                  <a:prstClr val="black"/>
                </a:solidFill>
                <a:latin typeface="Arial"/>
                <a:cs typeface="Arial"/>
              </a:rPr>
              <a:t>HONEY BEE FESTIVAL </a:t>
            </a:r>
            <a:r>
              <a:rPr sz="1133" b="1" spc="-3" dirty="0">
                <a:solidFill>
                  <a:prstClr val="black"/>
                </a:solidFill>
                <a:latin typeface="Arial"/>
                <a:cs typeface="Arial"/>
              </a:rPr>
              <a:t>that brings</a:t>
            </a:r>
            <a:r>
              <a:rPr sz="1133" b="1" spc="3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33" b="1" spc="-3" dirty="0">
                <a:solidFill>
                  <a:prstClr val="black"/>
                </a:solidFill>
                <a:latin typeface="Arial"/>
                <a:cs typeface="Arial"/>
              </a:rPr>
              <a:t>50,000+</a:t>
            </a:r>
            <a:endParaRPr sz="1133">
              <a:solidFill>
                <a:prstClr val="black"/>
              </a:solidFill>
              <a:latin typeface="Arial"/>
              <a:cs typeface="Arial"/>
            </a:endParaRPr>
          </a:p>
          <a:p>
            <a:pPr marL="194320" defTabSz="609630">
              <a:spcBef>
                <a:spcPts val="210"/>
              </a:spcBef>
            </a:pPr>
            <a:r>
              <a:rPr sz="1133" spc="-3" dirty="0">
                <a:solidFill>
                  <a:prstClr val="black"/>
                </a:solidFill>
                <a:latin typeface="Arial"/>
                <a:cs typeface="Arial"/>
              </a:rPr>
              <a:t>people into the</a:t>
            </a:r>
            <a:r>
              <a:rPr sz="1133" spc="-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33" spc="-3" dirty="0">
                <a:solidFill>
                  <a:prstClr val="black"/>
                </a:solidFill>
                <a:latin typeface="Arial"/>
                <a:cs typeface="Arial"/>
              </a:rPr>
              <a:t>City.</a:t>
            </a:r>
            <a:endParaRPr sz="1133">
              <a:solidFill>
                <a:prstClr val="black"/>
              </a:solidFill>
              <a:latin typeface="Arial"/>
              <a:cs typeface="Arial"/>
            </a:endParaRPr>
          </a:p>
          <a:p>
            <a:pPr marL="194320" defTabSz="609630">
              <a:spcBef>
                <a:spcPts val="210"/>
              </a:spcBef>
            </a:pPr>
            <a:r>
              <a:rPr sz="1133" spc="-3" dirty="0">
                <a:solidFill>
                  <a:prstClr val="black"/>
                </a:solidFill>
                <a:latin typeface="Arial"/>
                <a:cs typeface="Arial"/>
              </a:rPr>
              <a:t>Growing Arts </a:t>
            </a:r>
            <a:r>
              <a:rPr sz="1133" spc="-7" dirty="0">
                <a:solidFill>
                  <a:prstClr val="black"/>
                </a:solidFill>
                <a:latin typeface="Arial"/>
                <a:cs typeface="Arial"/>
              </a:rPr>
              <a:t>&amp; </a:t>
            </a:r>
            <a:r>
              <a:rPr sz="1133" spc="-3" dirty="0">
                <a:solidFill>
                  <a:prstClr val="black"/>
                </a:solidFill>
                <a:latin typeface="Arial"/>
                <a:cs typeface="Arial"/>
              </a:rPr>
              <a:t>Culture corridor</a:t>
            </a:r>
            <a:endParaRPr sz="1133">
              <a:solidFill>
                <a:prstClr val="black"/>
              </a:solidFill>
              <a:latin typeface="Arial"/>
              <a:cs typeface="Arial"/>
            </a:endParaRPr>
          </a:p>
          <a:p>
            <a:pPr marL="194320" defTabSz="609630">
              <a:spcBef>
                <a:spcPts val="210"/>
              </a:spcBef>
            </a:pPr>
            <a:r>
              <a:rPr sz="1133" b="1" spc="-7" dirty="0">
                <a:solidFill>
                  <a:prstClr val="black"/>
                </a:solidFill>
                <a:latin typeface="Arial"/>
                <a:cs typeface="Arial"/>
              </a:rPr>
              <a:t>Engaged </a:t>
            </a:r>
            <a:r>
              <a:rPr sz="1133" b="1" spc="-3" dirty="0">
                <a:solidFill>
                  <a:prstClr val="black"/>
                </a:solidFill>
                <a:latin typeface="Arial"/>
                <a:cs typeface="Arial"/>
              </a:rPr>
              <a:t>citizenry</a:t>
            </a:r>
            <a:endParaRPr sz="1133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829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        </a:t>
            </a:r>
            <a:r>
              <a:rPr lang="en-US" dirty="0" smtClean="0">
                <a:solidFill>
                  <a:schemeClr val="accent2"/>
                </a:solidFill>
              </a:rPr>
              <a:t>City Marshal Position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51723"/>
            <a:ext cx="8596668" cy="468964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The City and the GICH team wanted to be pro-active instead of reactive with code enforcement complaints.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The City Marshal was created and approved by Council about a year ago and a Marshal was hired and began working on housing issues.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A Code Enforcement Complaint Form was created and placed on our City web site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The City Marshal has worked pro-actively with property owners to remove dilapidated structures within the three target areas.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56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492373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60" h="543559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FB6D5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31318" y="6492373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60" h="543559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1BA1A3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63616" y="6492373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59" h="543559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FACB5E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40986" y="145487"/>
            <a:ext cx="7178887" cy="1412053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algn="ctr">
              <a:spcBef>
                <a:spcPts val="790"/>
              </a:spcBef>
            </a:pPr>
            <a:r>
              <a:rPr sz="3967" spc="423" dirty="0">
                <a:solidFill>
                  <a:srgbClr val="1BA1A3"/>
                </a:solidFill>
                <a:latin typeface="Calibri"/>
                <a:cs typeface="Calibri"/>
              </a:rPr>
              <a:t>THE </a:t>
            </a:r>
            <a:r>
              <a:rPr sz="3967" spc="513" dirty="0">
                <a:solidFill>
                  <a:srgbClr val="1BA1A3"/>
                </a:solidFill>
                <a:latin typeface="Calibri"/>
                <a:cs typeface="Calibri"/>
              </a:rPr>
              <a:t>COMMUNITY</a:t>
            </a:r>
            <a:r>
              <a:rPr sz="3967" spc="-97" dirty="0">
                <a:solidFill>
                  <a:srgbClr val="1BA1A3"/>
                </a:solidFill>
                <a:latin typeface="Calibri"/>
                <a:cs typeface="Calibri"/>
              </a:rPr>
              <a:t> </a:t>
            </a:r>
            <a:r>
              <a:rPr sz="3967" spc="573" dirty="0">
                <a:solidFill>
                  <a:srgbClr val="1BA1A3"/>
                </a:solidFill>
                <a:latin typeface="Calibri"/>
                <a:cs typeface="Calibri"/>
              </a:rPr>
              <a:t>HOUSING</a:t>
            </a:r>
            <a:endParaRPr sz="3967">
              <a:latin typeface="Calibri"/>
              <a:cs typeface="Calibri"/>
            </a:endParaRPr>
          </a:p>
          <a:p>
            <a:pPr marR="132087" algn="ctr">
              <a:spcBef>
                <a:spcPts val="727"/>
              </a:spcBef>
            </a:pPr>
            <a:r>
              <a:rPr sz="3967" spc="433" dirty="0">
                <a:solidFill>
                  <a:srgbClr val="1BA1A3"/>
                </a:solidFill>
                <a:latin typeface="Calibri"/>
                <a:cs typeface="Calibri"/>
              </a:rPr>
              <a:t>TEAM</a:t>
            </a:r>
            <a:endParaRPr sz="3967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5949" y="1588454"/>
            <a:ext cx="11796675" cy="471757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19088" y="2197465"/>
            <a:ext cx="1974003" cy="3141800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387" defTabSz="609630">
              <a:lnSpc>
                <a:spcPct val="114399"/>
              </a:lnSpc>
              <a:spcBef>
                <a:spcPts val="63"/>
              </a:spcBef>
            </a:pPr>
            <a:r>
              <a:rPr sz="2233" b="1" spc="-3" dirty="0">
                <a:solidFill>
                  <a:prstClr val="black"/>
                </a:solidFill>
                <a:latin typeface="Arial"/>
                <a:cs typeface="Arial"/>
              </a:rPr>
              <a:t>Chris Davis  Phil Jeffers  Jeremy</a:t>
            </a:r>
            <a:r>
              <a:rPr sz="2233" b="1"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33" b="1" spc="-3" dirty="0">
                <a:solidFill>
                  <a:prstClr val="black"/>
                </a:solidFill>
                <a:latin typeface="Arial"/>
                <a:cs typeface="Arial"/>
              </a:rPr>
              <a:t>Staton  Matt Gann  Daniel Silvers  Penny Mahon  Ruth Bass  Steve</a:t>
            </a:r>
            <a:r>
              <a:rPr sz="2233" b="1" spc="-1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33" b="1" spc="-3" dirty="0">
                <a:solidFill>
                  <a:prstClr val="black"/>
                </a:solidFill>
                <a:latin typeface="Arial"/>
                <a:cs typeface="Arial"/>
              </a:rPr>
              <a:t>Corbett</a:t>
            </a:r>
            <a:endParaRPr sz="223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43232" y="2080855"/>
            <a:ext cx="2716953" cy="3300369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560945" defTabSz="609630">
              <a:lnSpc>
                <a:spcPct val="114900"/>
              </a:lnSpc>
              <a:spcBef>
                <a:spcPts val="63"/>
              </a:spcBef>
            </a:pPr>
            <a:r>
              <a:rPr sz="2067" b="1" spc="3" dirty="0">
                <a:solidFill>
                  <a:prstClr val="black"/>
                </a:solidFill>
                <a:latin typeface="Arial"/>
                <a:cs typeface="Arial"/>
              </a:rPr>
              <a:t>Lacey Wilson  Wade</a:t>
            </a:r>
            <a:r>
              <a:rPr sz="2067" b="1" spc="-4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67" b="1" spc="3" dirty="0">
                <a:solidFill>
                  <a:prstClr val="black"/>
                </a:solidFill>
                <a:latin typeface="Arial"/>
                <a:cs typeface="Arial"/>
              </a:rPr>
              <a:t>Hutcheson</a:t>
            </a:r>
            <a:endParaRPr sz="2067">
              <a:solidFill>
                <a:prstClr val="black"/>
              </a:solidFill>
              <a:latin typeface="Arial"/>
              <a:cs typeface="Arial"/>
            </a:endParaRPr>
          </a:p>
          <a:p>
            <a:pPr marL="8467" marR="3387" defTabSz="609630">
              <a:lnSpc>
                <a:spcPct val="114900"/>
              </a:lnSpc>
            </a:pPr>
            <a:r>
              <a:rPr sz="2067" b="1" spc="3" dirty="0">
                <a:solidFill>
                  <a:prstClr val="black"/>
                </a:solidFill>
                <a:latin typeface="Arial"/>
                <a:cs typeface="Arial"/>
              </a:rPr>
              <a:t>Laura-Beth Newsome  Breck</a:t>
            </a:r>
            <a:r>
              <a:rPr sz="2067" b="1" spc="-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67" b="1" spc="3" dirty="0">
                <a:solidFill>
                  <a:prstClr val="black"/>
                </a:solidFill>
                <a:latin typeface="Arial"/>
                <a:cs typeface="Arial"/>
              </a:rPr>
              <a:t>Parker</a:t>
            </a:r>
            <a:endParaRPr sz="2067">
              <a:solidFill>
                <a:prstClr val="black"/>
              </a:solidFill>
              <a:latin typeface="Arial"/>
              <a:cs typeface="Arial"/>
            </a:endParaRPr>
          </a:p>
          <a:p>
            <a:pPr marL="8467" marR="502945" defTabSz="609630">
              <a:lnSpc>
                <a:spcPct val="114900"/>
              </a:lnSpc>
            </a:pPr>
            <a:r>
              <a:rPr sz="2067" b="1" spc="3" dirty="0">
                <a:solidFill>
                  <a:prstClr val="black"/>
                </a:solidFill>
                <a:latin typeface="Arial"/>
                <a:cs typeface="Arial"/>
              </a:rPr>
              <a:t>Annaka</a:t>
            </a:r>
            <a:r>
              <a:rPr sz="2067" b="1" spc="-4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67" b="1" spc="3" dirty="0">
                <a:solidFill>
                  <a:prstClr val="black"/>
                </a:solidFill>
                <a:latin typeface="Arial"/>
                <a:cs typeface="Arial"/>
              </a:rPr>
              <a:t>Woodruff  Michael Hicks  Cory</a:t>
            </a:r>
            <a:r>
              <a:rPr sz="2067" b="1" spc="-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67" b="1" spc="3" dirty="0">
                <a:solidFill>
                  <a:prstClr val="black"/>
                </a:solidFill>
                <a:latin typeface="Arial"/>
                <a:cs typeface="Arial"/>
              </a:rPr>
              <a:t>Lowe</a:t>
            </a:r>
            <a:endParaRPr sz="2067">
              <a:solidFill>
                <a:prstClr val="black"/>
              </a:solidFill>
              <a:latin typeface="Arial"/>
              <a:cs typeface="Arial"/>
            </a:endParaRPr>
          </a:p>
          <a:p>
            <a:pPr marL="8467" marR="1016051" defTabSz="609630">
              <a:lnSpc>
                <a:spcPct val="114900"/>
              </a:lnSpc>
            </a:pPr>
            <a:r>
              <a:rPr sz="2067" b="1" spc="3" dirty="0">
                <a:solidFill>
                  <a:prstClr val="black"/>
                </a:solidFill>
                <a:latin typeface="Arial"/>
                <a:cs typeface="Arial"/>
              </a:rPr>
              <a:t>Ben</a:t>
            </a:r>
            <a:r>
              <a:rPr sz="2067" b="1" spc="-5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67" b="1" spc="3" dirty="0">
                <a:solidFill>
                  <a:prstClr val="black"/>
                </a:solidFill>
                <a:latin typeface="Arial"/>
                <a:cs typeface="Arial"/>
              </a:rPr>
              <a:t>Bradford  </a:t>
            </a:r>
            <a:r>
              <a:rPr sz="2067" b="1" dirty="0">
                <a:solidFill>
                  <a:prstClr val="black"/>
                </a:solidFill>
                <a:latin typeface="Arial"/>
                <a:cs typeface="Arial"/>
              </a:rPr>
              <a:t>Elijah</a:t>
            </a:r>
            <a:r>
              <a:rPr sz="2067" b="1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67" b="1" spc="3" dirty="0">
                <a:solidFill>
                  <a:prstClr val="black"/>
                </a:solidFill>
                <a:latin typeface="Arial"/>
                <a:cs typeface="Arial"/>
              </a:rPr>
              <a:t>Parker</a:t>
            </a:r>
            <a:endParaRPr sz="20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819822" y="2145589"/>
            <a:ext cx="2380827" cy="3268951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1752" defTabSz="609630">
              <a:lnSpc>
                <a:spcPct val="114799"/>
              </a:lnSpc>
              <a:spcBef>
                <a:spcPts val="63"/>
              </a:spcBef>
            </a:pPr>
            <a:r>
              <a:rPr sz="2033" b="1" dirty="0">
                <a:solidFill>
                  <a:prstClr val="black"/>
                </a:solidFill>
                <a:latin typeface="Arial"/>
                <a:cs typeface="Arial"/>
              </a:rPr>
              <a:t>Jeri Heiskell  Joanna Jackson  Paulina Martinez  Solomon Killebrew  </a:t>
            </a:r>
            <a:r>
              <a:rPr sz="2033" b="1" spc="3" dirty="0">
                <a:solidFill>
                  <a:prstClr val="black"/>
                </a:solidFill>
                <a:latin typeface="Arial"/>
                <a:cs typeface="Arial"/>
              </a:rPr>
              <a:t>Tom</a:t>
            </a:r>
            <a:r>
              <a:rPr sz="2033" b="1" spc="-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33" b="1" spc="3" dirty="0">
                <a:solidFill>
                  <a:prstClr val="black"/>
                </a:solidFill>
                <a:latin typeface="Arial"/>
                <a:cs typeface="Arial"/>
              </a:rPr>
              <a:t>May</a:t>
            </a:r>
            <a:endParaRPr sz="2033">
              <a:solidFill>
                <a:prstClr val="black"/>
              </a:solidFill>
              <a:latin typeface="Arial"/>
              <a:cs typeface="Arial"/>
            </a:endParaRPr>
          </a:p>
          <a:p>
            <a:pPr marL="8467" marR="3387" defTabSz="609630">
              <a:lnSpc>
                <a:spcPts val="2800"/>
              </a:lnSpc>
              <a:spcBef>
                <a:spcPts val="153"/>
              </a:spcBef>
            </a:pPr>
            <a:r>
              <a:rPr sz="2033" b="1" dirty="0">
                <a:solidFill>
                  <a:prstClr val="black"/>
                </a:solidFill>
                <a:latin typeface="Arial"/>
                <a:cs typeface="Arial"/>
              </a:rPr>
              <a:t>Delmos Stone  Chris Spears  Brandon Mosgrove  Elizabeth</a:t>
            </a:r>
            <a:r>
              <a:rPr sz="2033" b="1" spc="-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33" b="1" dirty="0">
                <a:solidFill>
                  <a:prstClr val="black"/>
                </a:solidFill>
                <a:latin typeface="Arial"/>
                <a:cs typeface="Arial"/>
              </a:rPr>
              <a:t>Wells</a:t>
            </a:r>
            <a:endParaRPr sz="2033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63477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961194" y="3249287"/>
            <a:ext cx="3230880" cy="3608917"/>
          </a:xfrm>
          <a:custGeom>
            <a:avLst/>
            <a:gdLst/>
            <a:ahLst/>
            <a:cxnLst/>
            <a:rect l="l" t="t" r="r" b="b"/>
            <a:pathLst>
              <a:path w="4846319" h="5413375">
                <a:moveTo>
                  <a:pt x="4846207" y="5413068"/>
                </a:moveTo>
                <a:lnTo>
                  <a:pt x="420445" y="5413068"/>
                </a:lnTo>
                <a:lnTo>
                  <a:pt x="415743" y="5404139"/>
                </a:lnTo>
                <a:lnTo>
                  <a:pt x="395080" y="5363710"/>
                </a:lnTo>
                <a:lnTo>
                  <a:pt x="374916" y="5323029"/>
                </a:lnTo>
                <a:lnTo>
                  <a:pt x="355249" y="5282099"/>
                </a:lnTo>
                <a:lnTo>
                  <a:pt x="336086" y="5240930"/>
                </a:lnTo>
                <a:lnTo>
                  <a:pt x="317432" y="5199536"/>
                </a:lnTo>
                <a:lnTo>
                  <a:pt x="299288" y="5157915"/>
                </a:lnTo>
                <a:lnTo>
                  <a:pt x="281653" y="5116069"/>
                </a:lnTo>
                <a:lnTo>
                  <a:pt x="264533" y="5074010"/>
                </a:lnTo>
                <a:lnTo>
                  <a:pt x="247933" y="5031750"/>
                </a:lnTo>
                <a:lnTo>
                  <a:pt x="231853" y="4989289"/>
                </a:lnTo>
                <a:lnTo>
                  <a:pt x="216292" y="4946628"/>
                </a:lnTo>
                <a:lnTo>
                  <a:pt x="201257" y="4903780"/>
                </a:lnTo>
                <a:lnTo>
                  <a:pt x="186750" y="4860756"/>
                </a:lnTo>
                <a:lnTo>
                  <a:pt x="172773" y="4817558"/>
                </a:lnTo>
                <a:lnTo>
                  <a:pt x="159325" y="4774184"/>
                </a:lnTo>
                <a:lnTo>
                  <a:pt x="146410" y="4730649"/>
                </a:lnTo>
                <a:lnTo>
                  <a:pt x="134032" y="4686966"/>
                </a:lnTo>
                <a:lnTo>
                  <a:pt x="122191" y="4643134"/>
                </a:lnTo>
                <a:lnTo>
                  <a:pt x="110887" y="4599153"/>
                </a:lnTo>
                <a:lnTo>
                  <a:pt x="100124" y="4555037"/>
                </a:lnTo>
                <a:lnTo>
                  <a:pt x="89904" y="4510799"/>
                </a:lnTo>
                <a:lnTo>
                  <a:pt x="80228" y="4466438"/>
                </a:lnTo>
                <a:lnTo>
                  <a:pt x="71096" y="4421956"/>
                </a:lnTo>
                <a:lnTo>
                  <a:pt x="62510" y="4377365"/>
                </a:lnTo>
                <a:lnTo>
                  <a:pt x="54474" y="4332678"/>
                </a:lnTo>
                <a:lnTo>
                  <a:pt x="46986" y="4287896"/>
                </a:lnTo>
                <a:lnTo>
                  <a:pt x="40048" y="4243019"/>
                </a:lnTo>
                <a:lnTo>
                  <a:pt x="33660" y="4198061"/>
                </a:lnTo>
                <a:lnTo>
                  <a:pt x="27826" y="4153034"/>
                </a:lnTo>
                <a:lnTo>
                  <a:pt x="22545" y="4107939"/>
                </a:lnTo>
                <a:lnTo>
                  <a:pt x="17817" y="4062775"/>
                </a:lnTo>
                <a:lnTo>
                  <a:pt x="13643" y="4017557"/>
                </a:lnTo>
                <a:lnTo>
                  <a:pt x="10025" y="3972298"/>
                </a:lnTo>
                <a:lnTo>
                  <a:pt x="6963" y="3926998"/>
                </a:lnTo>
                <a:lnTo>
                  <a:pt x="4456" y="3881657"/>
                </a:lnTo>
                <a:lnTo>
                  <a:pt x="2507" y="3836289"/>
                </a:lnTo>
                <a:lnTo>
                  <a:pt x="1114" y="3790907"/>
                </a:lnTo>
                <a:lnTo>
                  <a:pt x="278" y="3745511"/>
                </a:lnTo>
                <a:lnTo>
                  <a:pt x="0" y="3700102"/>
                </a:lnTo>
                <a:lnTo>
                  <a:pt x="278" y="3654693"/>
                </a:lnTo>
                <a:lnTo>
                  <a:pt x="1114" y="3609297"/>
                </a:lnTo>
                <a:lnTo>
                  <a:pt x="2507" y="3563915"/>
                </a:lnTo>
                <a:lnTo>
                  <a:pt x="4456" y="3518547"/>
                </a:lnTo>
                <a:lnTo>
                  <a:pt x="6963" y="3473206"/>
                </a:lnTo>
                <a:lnTo>
                  <a:pt x="10025" y="3427906"/>
                </a:lnTo>
                <a:lnTo>
                  <a:pt x="13643" y="3382647"/>
                </a:lnTo>
                <a:lnTo>
                  <a:pt x="17817" y="3337429"/>
                </a:lnTo>
                <a:lnTo>
                  <a:pt x="22545" y="3292265"/>
                </a:lnTo>
                <a:lnTo>
                  <a:pt x="27826" y="3247170"/>
                </a:lnTo>
                <a:lnTo>
                  <a:pt x="33660" y="3202143"/>
                </a:lnTo>
                <a:lnTo>
                  <a:pt x="40048" y="3157184"/>
                </a:lnTo>
                <a:lnTo>
                  <a:pt x="46986" y="3112307"/>
                </a:lnTo>
                <a:lnTo>
                  <a:pt x="54474" y="3067525"/>
                </a:lnTo>
                <a:lnTo>
                  <a:pt x="62510" y="3022839"/>
                </a:lnTo>
                <a:lnTo>
                  <a:pt x="71096" y="2978248"/>
                </a:lnTo>
                <a:lnTo>
                  <a:pt x="80228" y="2933765"/>
                </a:lnTo>
                <a:lnTo>
                  <a:pt x="89904" y="2889405"/>
                </a:lnTo>
                <a:lnTo>
                  <a:pt x="100124" y="2845166"/>
                </a:lnTo>
                <a:lnTo>
                  <a:pt x="110887" y="2801050"/>
                </a:lnTo>
                <a:lnTo>
                  <a:pt x="122191" y="2757069"/>
                </a:lnTo>
                <a:lnTo>
                  <a:pt x="134032" y="2713237"/>
                </a:lnTo>
                <a:lnTo>
                  <a:pt x="146410" y="2669554"/>
                </a:lnTo>
                <a:lnTo>
                  <a:pt x="159325" y="2626019"/>
                </a:lnTo>
                <a:lnTo>
                  <a:pt x="172773" y="2582646"/>
                </a:lnTo>
                <a:lnTo>
                  <a:pt x="186750" y="2539447"/>
                </a:lnTo>
                <a:lnTo>
                  <a:pt x="201257" y="2496424"/>
                </a:lnTo>
                <a:lnTo>
                  <a:pt x="216292" y="2453575"/>
                </a:lnTo>
                <a:lnTo>
                  <a:pt x="231853" y="2410914"/>
                </a:lnTo>
                <a:lnTo>
                  <a:pt x="247933" y="2368453"/>
                </a:lnTo>
                <a:lnTo>
                  <a:pt x="264533" y="2326193"/>
                </a:lnTo>
                <a:lnTo>
                  <a:pt x="281653" y="2284134"/>
                </a:lnTo>
                <a:lnTo>
                  <a:pt x="299288" y="2242288"/>
                </a:lnTo>
                <a:lnTo>
                  <a:pt x="317432" y="2200667"/>
                </a:lnTo>
                <a:lnTo>
                  <a:pt x="336086" y="2159273"/>
                </a:lnTo>
                <a:lnTo>
                  <a:pt x="355249" y="2118104"/>
                </a:lnTo>
                <a:lnTo>
                  <a:pt x="374916" y="2077174"/>
                </a:lnTo>
                <a:lnTo>
                  <a:pt x="395080" y="2036494"/>
                </a:lnTo>
                <a:lnTo>
                  <a:pt x="415743" y="1996064"/>
                </a:lnTo>
                <a:lnTo>
                  <a:pt x="436903" y="1955886"/>
                </a:lnTo>
                <a:lnTo>
                  <a:pt x="458554" y="1915969"/>
                </a:lnTo>
                <a:lnTo>
                  <a:pt x="480691" y="1876328"/>
                </a:lnTo>
                <a:lnTo>
                  <a:pt x="503312" y="1836961"/>
                </a:lnTo>
                <a:lnTo>
                  <a:pt x="526418" y="1797869"/>
                </a:lnTo>
                <a:lnTo>
                  <a:pt x="550002" y="1759063"/>
                </a:lnTo>
                <a:lnTo>
                  <a:pt x="574057" y="1720556"/>
                </a:lnTo>
                <a:lnTo>
                  <a:pt x="598583" y="1682346"/>
                </a:lnTo>
                <a:lnTo>
                  <a:pt x="623579" y="1644435"/>
                </a:lnTo>
                <a:lnTo>
                  <a:pt x="649039" y="1606833"/>
                </a:lnTo>
                <a:lnTo>
                  <a:pt x="674954" y="1569552"/>
                </a:lnTo>
                <a:lnTo>
                  <a:pt x="701325" y="1532592"/>
                </a:lnTo>
                <a:lnTo>
                  <a:pt x="728152" y="1495953"/>
                </a:lnTo>
                <a:lnTo>
                  <a:pt x="755426" y="1459646"/>
                </a:lnTo>
                <a:lnTo>
                  <a:pt x="783139" y="1423682"/>
                </a:lnTo>
                <a:lnTo>
                  <a:pt x="811292" y="1388060"/>
                </a:lnTo>
                <a:lnTo>
                  <a:pt x="839884" y="1352782"/>
                </a:lnTo>
                <a:lnTo>
                  <a:pt x="868907" y="1317857"/>
                </a:lnTo>
                <a:lnTo>
                  <a:pt x="898351" y="1283295"/>
                </a:lnTo>
                <a:lnTo>
                  <a:pt x="928218" y="1249098"/>
                </a:lnTo>
                <a:lnTo>
                  <a:pt x="958507" y="1215265"/>
                </a:lnTo>
                <a:lnTo>
                  <a:pt x="989208" y="1181806"/>
                </a:lnTo>
                <a:lnTo>
                  <a:pt x="1020313" y="1148731"/>
                </a:lnTo>
                <a:lnTo>
                  <a:pt x="1051822" y="1116041"/>
                </a:lnTo>
                <a:lnTo>
                  <a:pt x="1083734" y="1083734"/>
                </a:lnTo>
                <a:lnTo>
                  <a:pt x="1116041" y="1051822"/>
                </a:lnTo>
                <a:lnTo>
                  <a:pt x="1148731" y="1020313"/>
                </a:lnTo>
                <a:lnTo>
                  <a:pt x="1181806" y="989208"/>
                </a:lnTo>
                <a:lnTo>
                  <a:pt x="1215265" y="958507"/>
                </a:lnTo>
                <a:lnTo>
                  <a:pt x="1249098" y="928218"/>
                </a:lnTo>
                <a:lnTo>
                  <a:pt x="1283295" y="898351"/>
                </a:lnTo>
                <a:lnTo>
                  <a:pt x="1317857" y="868907"/>
                </a:lnTo>
                <a:lnTo>
                  <a:pt x="1352782" y="839884"/>
                </a:lnTo>
                <a:lnTo>
                  <a:pt x="1388060" y="811292"/>
                </a:lnTo>
                <a:lnTo>
                  <a:pt x="1423682" y="783139"/>
                </a:lnTo>
                <a:lnTo>
                  <a:pt x="1459646" y="755426"/>
                </a:lnTo>
                <a:lnTo>
                  <a:pt x="1495953" y="728152"/>
                </a:lnTo>
                <a:lnTo>
                  <a:pt x="1532592" y="701325"/>
                </a:lnTo>
                <a:lnTo>
                  <a:pt x="1569552" y="674954"/>
                </a:lnTo>
                <a:lnTo>
                  <a:pt x="1606833" y="649039"/>
                </a:lnTo>
                <a:lnTo>
                  <a:pt x="1644435" y="623579"/>
                </a:lnTo>
                <a:lnTo>
                  <a:pt x="1682346" y="598583"/>
                </a:lnTo>
                <a:lnTo>
                  <a:pt x="1720556" y="574057"/>
                </a:lnTo>
                <a:lnTo>
                  <a:pt x="1759063" y="550002"/>
                </a:lnTo>
                <a:lnTo>
                  <a:pt x="1797869" y="526418"/>
                </a:lnTo>
                <a:lnTo>
                  <a:pt x="1836961" y="503312"/>
                </a:lnTo>
                <a:lnTo>
                  <a:pt x="1876328" y="480691"/>
                </a:lnTo>
                <a:lnTo>
                  <a:pt x="1915969" y="458554"/>
                </a:lnTo>
                <a:lnTo>
                  <a:pt x="1955886" y="436903"/>
                </a:lnTo>
                <a:lnTo>
                  <a:pt x="1996064" y="415743"/>
                </a:lnTo>
                <a:lnTo>
                  <a:pt x="2036494" y="395080"/>
                </a:lnTo>
                <a:lnTo>
                  <a:pt x="2077174" y="374916"/>
                </a:lnTo>
                <a:lnTo>
                  <a:pt x="2118104" y="355249"/>
                </a:lnTo>
                <a:lnTo>
                  <a:pt x="2159273" y="336086"/>
                </a:lnTo>
                <a:lnTo>
                  <a:pt x="2200667" y="317432"/>
                </a:lnTo>
                <a:lnTo>
                  <a:pt x="2242288" y="299288"/>
                </a:lnTo>
                <a:lnTo>
                  <a:pt x="2284134" y="281653"/>
                </a:lnTo>
                <a:lnTo>
                  <a:pt x="2326193" y="264533"/>
                </a:lnTo>
                <a:lnTo>
                  <a:pt x="2368453" y="247933"/>
                </a:lnTo>
                <a:lnTo>
                  <a:pt x="2410914" y="231853"/>
                </a:lnTo>
                <a:lnTo>
                  <a:pt x="2453575" y="216292"/>
                </a:lnTo>
                <a:lnTo>
                  <a:pt x="2496424" y="201257"/>
                </a:lnTo>
                <a:lnTo>
                  <a:pt x="2539447" y="186750"/>
                </a:lnTo>
                <a:lnTo>
                  <a:pt x="2582646" y="172773"/>
                </a:lnTo>
                <a:lnTo>
                  <a:pt x="2626019" y="159325"/>
                </a:lnTo>
                <a:lnTo>
                  <a:pt x="2669554" y="146410"/>
                </a:lnTo>
                <a:lnTo>
                  <a:pt x="2713237" y="134032"/>
                </a:lnTo>
                <a:lnTo>
                  <a:pt x="2757070" y="122191"/>
                </a:lnTo>
                <a:lnTo>
                  <a:pt x="2801050" y="110887"/>
                </a:lnTo>
                <a:lnTo>
                  <a:pt x="2845167" y="100124"/>
                </a:lnTo>
                <a:lnTo>
                  <a:pt x="2889405" y="89904"/>
                </a:lnTo>
                <a:lnTo>
                  <a:pt x="2933765" y="80228"/>
                </a:lnTo>
                <a:lnTo>
                  <a:pt x="2978247" y="71096"/>
                </a:lnTo>
                <a:lnTo>
                  <a:pt x="3022839" y="62510"/>
                </a:lnTo>
                <a:lnTo>
                  <a:pt x="3067525" y="54474"/>
                </a:lnTo>
                <a:lnTo>
                  <a:pt x="3112307" y="46986"/>
                </a:lnTo>
                <a:lnTo>
                  <a:pt x="3157184" y="40048"/>
                </a:lnTo>
                <a:lnTo>
                  <a:pt x="3202143" y="33660"/>
                </a:lnTo>
                <a:lnTo>
                  <a:pt x="3247170" y="27826"/>
                </a:lnTo>
                <a:lnTo>
                  <a:pt x="3292265" y="22545"/>
                </a:lnTo>
                <a:lnTo>
                  <a:pt x="3337429" y="17817"/>
                </a:lnTo>
                <a:lnTo>
                  <a:pt x="3382647" y="13643"/>
                </a:lnTo>
                <a:lnTo>
                  <a:pt x="3427906" y="10025"/>
                </a:lnTo>
                <a:lnTo>
                  <a:pt x="3473206" y="6963"/>
                </a:lnTo>
                <a:lnTo>
                  <a:pt x="3518547" y="4456"/>
                </a:lnTo>
                <a:lnTo>
                  <a:pt x="3563915" y="2507"/>
                </a:lnTo>
                <a:lnTo>
                  <a:pt x="3609297" y="1114"/>
                </a:lnTo>
                <a:lnTo>
                  <a:pt x="3654693" y="278"/>
                </a:lnTo>
                <a:lnTo>
                  <a:pt x="3700102" y="0"/>
                </a:lnTo>
                <a:lnTo>
                  <a:pt x="3745511" y="278"/>
                </a:lnTo>
                <a:lnTo>
                  <a:pt x="3790907" y="1114"/>
                </a:lnTo>
                <a:lnTo>
                  <a:pt x="3836289" y="2507"/>
                </a:lnTo>
                <a:lnTo>
                  <a:pt x="3881657" y="4456"/>
                </a:lnTo>
                <a:lnTo>
                  <a:pt x="3926998" y="6963"/>
                </a:lnTo>
                <a:lnTo>
                  <a:pt x="3972298" y="10025"/>
                </a:lnTo>
                <a:lnTo>
                  <a:pt x="4017557" y="13643"/>
                </a:lnTo>
                <a:lnTo>
                  <a:pt x="4062775" y="17817"/>
                </a:lnTo>
                <a:lnTo>
                  <a:pt x="4107939" y="22545"/>
                </a:lnTo>
                <a:lnTo>
                  <a:pt x="4153034" y="27826"/>
                </a:lnTo>
                <a:lnTo>
                  <a:pt x="4198061" y="33660"/>
                </a:lnTo>
                <a:lnTo>
                  <a:pt x="4243019" y="40048"/>
                </a:lnTo>
                <a:lnTo>
                  <a:pt x="4287896" y="46986"/>
                </a:lnTo>
                <a:lnTo>
                  <a:pt x="4332678" y="54474"/>
                </a:lnTo>
                <a:lnTo>
                  <a:pt x="4377365" y="62510"/>
                </a:lnTo>
                <a:lnTo>
                  <a:pt x="4421956" y="71096"/>
                </a:lnTo>
                <a:lnTo>
                  <a:pt x="4466438" y="80228"/>
                </a:lnTo>
                <a:lnTo>
                  <a:pt x="4510799" y="89904"/>
                </a:lnTo>
                <a:lnTo>
                  <a:pt x="4555037" y="100124"/>
                </a:lnTo>
                <a:lnTo>
                  <a:pt x="4599153" y="110887"/>
                </a:lnTo>
                <a:lnTo>
                  <a:pt x="4643134" y="122191"/>
                </a:lnTo>
                <a:lnTo>
                  <a:pt x="4686966" y="134032"/>
                </a:lnTo>
                <a:lnTo>
                  <a:pt x="4730650" y="146410"/>
                </a:lnTo>
                <a:lnTo>
                  <a:pt x="4774185" y="159325"/>
                </a:lnTo>
                <a:lnTo>
                  <a:pt x="4817558" y="172773"/>
                </a:lnTo>
                <a:lnTo>
                  <a:pt x="4846207" y="5413068"/>
                </a:lnTo>
                <a:close/>
              </a:path>
            </a:pathLst>
          </a:custGeom>
          <a:solidFill>
            <a:srgbClr val="FB6D5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4358" y="6397956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60" h="543559">
                <a:moveTo>
                  <a:pt x="0" y="0"/>
                </a:moveTo>
                <a:lnTo>
                  <a:pt x="2829435" y="0"/>
                </a:lnTo>
                <a:lnTo>
                  <a:pt x="2829435" y="543552"/>
                </a:lnTo>
                <a:lnTo>
                  <a:pt x="0" y="543552"/>
                </a:lnTo>
                <a:lnTo>
                  <a:pt x="0" y="0"/>
                </a:lnTo>
                <a:close/>
              </a:path>
            </a:pathLst>
          </a:custGeom>
          <a:solidFill>
            <a:srgbClr val="FB6D5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" y="6397956"/>
            <a:ext cx="1859703" cy="362373"/>
          </a:xfrm>
          <a:custGeom>
            <a:avLst/>
            <a:gdLst/>
            <a:ahLst/>
            <a:cxnLst/>
            <a:rect l="l" t="t" r="r" b="b"/>
            <a:pathLst>
              <a:path w="2789555" h="543559">
                <a:moveTo>
                  <a:pt x="2788994" y="543552"/>
                </a:moveTo>
                <a:lnTo>
                  <a:pt x="0" y="543552"/>
                </a:lnTo>
                <a:lnTo>
                  <a:pt x="0" y="0"/>
                </a:lnTo>
                <a:lnTo>
                  <a:pt x="2788994" y="0"/>
                </a:lnTo>
                <a:lnTo>
                  <a:pt x="2788994" y="543552"/>
                </a:lnTo>
                <a:close/>
              </a:path>
            </a:pathLst>
          </a:custGeom>
          <a:solidFill>
            <a:srgbClr val="1BA1A3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3273213" cy="3520440"/>
          </a:xfrm>
          <a:custGeom>
            <a:avLst/>
            <a:gdLst/>
            <a:ahLst/>
            <a:cxnLst/>
            <a:rect l="l" t="t" r="r" b="b"/>
            <a:pathLst>
              <a:path w="4909820" h="5280660">
                <a:moveTo>
                  <a:pt x="1447800" y="5280178"/>
                </a:moveTo>
                <a:lnTo>
                  <a:pt x="1405312" y="5279918"/>
                </a:lnTo>
                <a:lnTo>
                  <a:pt x="1362837" y="5279135"/>
                </a:lnTo>
                <a:lnTo>
                  <a:pt x="1320373" y="5277832"/>
                </a:lnTo>
                <a:lnTo>
                  <a:pt x="1277921" y="5276008"/>
                </a:lnTo>
                <a:lnTo>
                  <a:pt x="1235503" y="5273663"/>
                </a:lnTo>
                <a:lnTo>
                  <a:pt x="1193120" y="5270798"/>
                </a:lnTo>
                <a:lnTo>
                  <a:pt x="1150774" y="5267413"/>
                </a:lnTo>
                <a:lnTo>
                  <a:pt x="1108466" y="5263508"/>
                </a:lnTo>
                <a:lnTo>
                  <a:pt x="1066209" y="5259084"/>
                </a:lnTo>
                <a:lnTo>
                  <a:pt x="1024016" y="5254143"/>
                </a:lnTo>
                <a:lnTo>
                  <a:pt x="981886" y="5248683"/>
                </a:lnTo>
                <a:lnTo>
                  <a:pt x="939819" y="5242707"/>
                </a:lnTo>
                <a:lnTo>
                  <a:pt x="897832" y="5236215"/>
                </a:lnTo>
                <a:lnTo>
                  <a:pt x="855933" y="5229209"/>
                </a:lnTo>
                <a:lnTo>
                  <a:pt x="814122" y="5221690"/>
                </a:lnTo>
                <a:lnTo>
                  <a:pt x="772399" y="5213656"/>
                </a:lnTo>
                <a:lnTo>
                  <a:pt x="730779" y="5205112"/>
                </a:lnTo>
                <a:lnTo>
                  <a:pt x="689274" y="5196059"/>
                </a:lnTo>
                <a:lnTo>
                  <a:pt x="647883" y="5186497"/>
                </a:lnTo>
                <a:lnTo>
                  <a:pt x="606606" y="5176426"/>
                </a:lnTo>
                <a:lnTo>
                  <a:pt x="565456" y="5165850"/>
                </a:lnTo>
                <a:lnTo>
                  <a:pt x="524445" y="5154771"/>
                </a:lnTo>
                <a:lnTo>
                  <a:pt x="483572" y="5143190"/>
                </a:lnTo>
                <a:lnTo>
                  <a:pt x="442838" y="5131105"/>
                </a:lnTo>
                <a:lnTo>
                  <a:pt x="402257" y="5118523"/>
                </a:lnTo>
                <a:lnTo>
                  <a:pt x="361839" y="5105445"/>
                </a:lnTo>
                <a:lnTo>
                  <a:pt x="321584" y="5091872"/>
                </a:lnTo>
                <a:lnTo>
                  <a:pt x="281491" y="5077803"/>
                </a:lnTo>
                <a:lnTo>
                  <a:pt x="241577" y="5063245"/>
                </a:lnTo>
                <a:lnTo>
                  <a:pt x="201849" y="5048199"/>
                </a:lnTo>
                <a:lnTo>
                  <a:pt x="162309" y="5032668"/>
                </a:lnTo>
                <a:lnTo>
                  <a:pt x="122957" y="5016650"/>
                </a:lnTo>
                <a:lnTo>
                  <a:pt x="83804" y="5000150"/>
                </a:lnTo>
                <a:lnTo>
                  <a:pt x="44862" y="4983173"/>
                </a:lnTo>
                <a:lnTo>
                  <a:pt x="6131" y="4965720"/>
                </a:lnTo>
                <a:lnTo>
                  <a:pt x="0" y="4962866"/>
                </a:lnTo>
                <a:lnTo>
                  <a:pt x="0" y="0"/>
                </a:lnTo>
                <a:lnTo>
                  <a:pt x="4393870" y="0"/>
                </a:lnTo>
                <a:lnTo>
                  <a:pt x="4395169" y="2079"/>
                </a:lnTo>
                <a:lnTo>
                  <a:pt x="4417236" y="38388"/>
                </a:lnTo>
                <a:lnTo>
                  <a:pt x="4438855" y="74964"/>
                </a:lnTo>
                <a:lnTo>
                  <a:pt x="4460020" y="111798"/>
                </a:lnTo>
                <a:lnTo>
                  <a:pt x="4480732" y="148888"/>
                </a:lnTo>
                <a:lnTo>
                  <a:pt x="4500991" y="186235"/>
                </a:lnTo>
                <a:lnTo>
                  <a:pt x="4520789" y="223828"/>
                </a:lnTo>
                <a:lnTo>
                  <a:pt x="4540122" y="261656"/>
                </a:lnTo>
                <a:lnTo>
                  <a:pt x="4558988" y="299717"/>
                </a:lnTo>
                <a:lnTo>
                  <a:pt x="4577389" y="338014"/>
                </a:lnTo>
                <a:lnTo>
                  <a:pt x="4595319" y="376533"/>
                </a:lnTo>
                <a:lnTo>
                  <a:pt x="4612772" y="415264"/>
                </a:lnTo>
                <a:lnTo>
                  <a:pt x="4629749" y="454205"/>
                </a:lnTo>
                <a:lnTo>
                  <a:pt x="4646249" y="493358"/>
                </a:lnTo>
                <a:lnTo>
                  <a:pt x="4662267" y="532711"/>
                </a:lnTo>
                <a:lnTo>
                  <a:pt x="4677799" y="572251"/>
                </a:lnTo>
                <a:lnTo>
                  <a:pt x="4692844" y="611979"/>
                </a:lnTo>
                <a:lnTo>
                  <a:pt x="4707403" y="651895"/>
                </a:lnTo>
                <a:lnTo>
                  <a:pt x="4721471" y="691986"/>
                </a:lnTo>
                <a:lnTo>
                  <a:pt x="4735044" y="732241"/>
                </a:lnTo>
                <a:lnTo>
                  <a:pt x="4748122" y="772659"/>
                </a:lnTo>
                <a:lnTo>
                  <a:pt x="4760705" y="813241"/>
                </a:lnTo>
                <a:lnTo>
                  <a:pt x="4772789" y="853974"/>
                </a:lnTo>
                <a:lnTo>
                  <a:pt x="4784370" y="894847"/>
                </a:lnTo>
                <a:lnTo>
                  <a:pt x="4795449" y="935858"/>
                </a:lnTo>
                <a:lnTo>
                  <a:pt x="4806025" y="977008"/>
                </a:lnTo>
                <a:lnTo>
                  <a:pt x="4816096" y="1018285"/>
                </a:lnTo>
                <a:lnTo>
                  <a:pt x="4825658" y="1059677"/>
                </a:lnTo>
                <a:lnTo>
                  <a:pt x="4834711" y="1101182"/>
                </a:lnTo>
                <a:lnTo>
                  <a:pt x="4843255" y="1142802"/>
                </a:lnTo>
                <a:lnTo>
                  <a:pt x="4851289" y="1184523"/>
                </a:lnTo>
                <a:lnTo>
                  <a:pt x="4858808" y="1226334"/>
                </a:lnTo>
                <a:lnTo>
                  <a:pt x="4865814" y="1268234"/>
                </a:lnTo>
                <a:lnTo>
                  <a:pt x="4872306" y="1310223"/>
                </a:lnTo>
                <a:lnTo>
                  <a:pt x="4878283" y="1352288"/>
                </a:lnTo>
                <a:lnTo>
                  <a:pt x="4883742" y="1394417"/>
                </a:lnTo>
                <a:lnTo>
                  <a:pt x="4888683" y="1436610"/>
                </a:lnTo>
                <a:lnTo>
                  <a:pt x="4893107" y="1478867"/>
                </a:lnTo>
                <a:lnTo>
                  <a:pt x="4897012" y="1521175"/>
                </a:lnTo>
                <a:lnTo>
                  <a:pt x="4900397" y="1563521"/>
                </a:lnTo>
                <a:lnTo>
                  <a:pt x="4903262" y="1605906"/>
                </a:lnTo>
                <a:lnTo>
                  <a:pt x="4905607" y="1648329"/>
                </a:lnTo>
                <a:lnTo>
                  <a:pt x="4907431" y="1690778"/>
                </a:lnTo>
                <a:lnTo>
                  <a:pt x="4908735" y="1733239"/>
                </a:lnTo>
                <a:lnTo>
                  <a:pt x="4909517" y="1775713"/>
                </a:lnTo>
                <a:lnTo>
                  <a:pt x="4909778" y="1818200"/>
                </a:lnTo>
                <a:lnTo>
                  <a:pt x="4909517" y="1860687"/>
                </a:lnTo>
                <a:lnTo>
                  <a:pt x="4908735" y="1903161"/>
                </a:lnTo>
                <a:lnTo>
                  <a:pt x="4907432" y="1945623"/>
                </a:lnTo>
                <a:lnTo>
                  <a:pt x="4905607" y="1988072"/>
                </a:lnTo>
                <a:lnTo>
                  <a:pt x="4903262" y="2030495"/>
                </a:lnTo>
                <a:lnTo>
                  <a:pt x="4900397" y="2072879"/>
                </a:lnTo>
                <a:lnTo>
                  <a:pt x="4897012" y="2115226"/>
                </a:lnTo>
                <a:lnTo>
                  <a:pt x="4893107" y="2157533"/>
                </a:lnTo>
                <a:lnTo>
                  <a:pt x="4888683" y="2199790"/>
                </a:lnTo>
                <a:lnTo>
                  <a:pt x="4883742" y="2241983"/>
                </a:lnTo>
                <a:lnTo>
                  <a:pt x="4878283" y="2284112"/>
                </a:lnTo>
                <a:lnTo>
                  <a:pt x="4872306" y="2326178"/>
                </a:lnTo>
                <a:lnTo>
                  <a:pt x="4865814" y="2368167"/>
                </a:lnTo>
                <a:lnTo>
                  <a:pt x="4858808" y="2410066"/>
                </a:lnTo>
                <a:lnTo>
                  <a:pt x="4851289" y="2451877"/>
                </a:lnTo>
                <a:lnTo>
                  <a:pt x="4843256" y="2493598"/>
                </a:lnTo>
                <a:lnTo>
                  <a:pt x="4834711" y="2535218"/>
                </a:lnTo>
                <a:lnTo>
                  <a:pt x="4825658" y="2576724"/>
                </a:lnTo>
                <a:lnTo>
                  <a:pt x="4816096" y="2618115"/>
                </a:lnTo>
                <a:lnTo>
                  <a:pt x="4806026" y="2659392"/>
                </a:lnTo>
                <a:lnTo>
                  <a:pt x="4795449" y="2700542"/>
                </a:lnTo>
                <a:lnTo>
                  <a:pt x="4784370" y="2741554"/>
                </a:lnTo>
                <a:lnTo>
                  <a:pt x="4772789" y="2782426"/>
                </a:lnTo>
                <a:lnTo>
                  <a:pt x="4760705" y="2823159"/>
                </a:lnTo>
                <a:lnTo>
                  <a:pt x="4748122" y="2863741"/>
                </a:lnTo>
                <a:lnTo>
                  <a:pt x="4735044" y="2904159"/>
                </a:lnTo>
                <a:lnTo>
                  <a:pt x="4721472" y="2944414"/>
                </a:lnTo>
                <a:lnTo>
                  <a:pt x="4707404" y="2984505"/>
                </a:lnTo>
                <a:lnTo>
                  <a:pt x="4692845" y="3024421"/>
                </a:lnTo>
                <a:lnTo>
                  <a:pt x="4677799" y="3064149"/>
                </a:lnTo>
                <a:lnTo>
                  <a:pt x="4662267" y="3103689"/>
                </a:lnTo>
                <a:lnTo>
                  <a:pt x="4646249" y="3143041"/>
                </a:lnTo>
                <a:lnTo>
                  <a:pt x="4629749" y="3182194"/>
                </a:lnTo>
                <a:lnTo>
                  <a:pt x="4612773" y="3221136"/>
                </a:lnTo>
                <a:lnTo>
                  <a:pt x="4595319" y="3259867"/>
                </a:lnTo>
                <a:lnTo>
                  <a:pt x="4577390" y="3298386"/>
                </a:lnTo>
                <a:lnTo>
                  <a:pt x="4558989" y="3336682"/>
                </a:lnTo>
                <a:lnTo>
                  <a:pt x="4540122" y="3374744"/>
                </a:lnTo>
                <a:lnTo>
                  <a:pt x="4520789" y="3412572"/>
                </a:lnTo>
                <a:lnTo>
                  <a:pt x="4500991" y="3450165"/>
                </a:lnTo>
                <a:lnTo>
                  <a:pt x="4480733" y="3487512"/>
                </a:lnTo>
                <a:lnTo>
                  <a:pt x="4460021" y="3524603"/>
                </a:lnTo>
                <a:lnTo>
                  <a:pt x="4438855" y="3561436"/>
                </a:lnTo>
                <a:lnTo>
                  <a:pt x="4417236" y="3598012"/>
                </a:lnTo>
                <a:lnTo>
                  <a:pt x="4395170" y="3634321"/>
                </a:lnTo>
                <a:lnTo>
                  <a:pt x="4372663" y="3670350"/>
                </a:lnTo>
                <a:lnTo>
                  <a:pt x="4349716" y="3706100"/>
                </a:lnTo>
                <a:lnTo>
                  <a:pt x="4326328" y="3741572"/>
                </a:lnTo>
                <a:lnTo>
                  <a:pt x="4302507" y="3776754"/>
                </a:lnTo>
                <a:lnTo>
                  <a:pt x="4278259" y="3811635"/>
                </a:lnTo>
                <a:lnTo>
                  <a:pt x="4253585" y="3846217"/>
                </a:lnTo>
                <a:lnTo>
                  <a:pt x="4228485" y="3880498"/>
                </a:lnTo>
                <a:lnTo>
                  <a:pt x="4202966" y="3914469"/>
                </a:lnTo>
                <a:lnTo>
                  <a:pt x="4177037" y="3948118"/>
                </a:lnTo>
                <a:lnTo>
                  <a:pt x="4150696" y="3981447"/>
                </a:lnTo>
                <a:lnTo>
                  <a:pt x="4123944" y="4014456"/>
                </a:lnTo>
                <a:lnTo>
                  <a:pt x="4096789" y="4047133"/>
                </a:lnTo>
                <a:lnTo>
                  <a:pt x="4069239" y="4079470"/>
                </a:lnTo>
                <a:lnTo>
                  <a:pt x="4041294" y="4111466"/>
                </a:lnTo>
                <a:lnTo>
                  <a:pt x="4012955" y="4143122"/>
                </a:lnTo>
                <a:lnTo>
                  <a:pt x="3984230" y="4174428"/>
                </a:lnTo>
                <a:lnTo>
                  <a:pt x="3955126" y="4205374"/>
                </a:lnTo>
                <a:lnTo>
                  <a:pt x="3925646" y="4235960"/>
                </a:lnTo>
                <a:lnTo>
                  <a:pt x="3895787" y="4266188"/>
                </a:lnTo>
                <a:lnTo>
                  <a:pt x="3865560" y="4296046"/>
                </a:lnTo>
                <a:lnTo>
                  <a:pt x="3834973" y="4325527"/>
                </a:lnTo>
                <a:lnTo>
                  <a:pt x="3804027" y="4354630"/>
                </a:lnTo>
                <a:lnTo>
                  <a:pt x="3772722" y="4383356"/>
                </a:lnTo>
                <a:lnTo>
                  <a:pt x="3741066" y="4411695"/>
                </a:lnTo>
                <a:lnTo>
                  <a:pt x="3709069" y="4439640"/>
                </a:lnTo>
                <a:lnTo>
                  <a:pt x="3676732" y="4467190"/>
                </a:lnTo>
                <a:lnTo>
                  <a:pt x="3644055" y="4494345"/>
                </a:lnTo>
                <a:lnTo>
                  <a:pt x="3611047" y="4521097"/>
                </a:lnTo>
                <a:lnTo>
                  <a:pt x="3577717" y="4547437"/>
                </a:lnTo>
                <a:lnTo>
                  <a:pt x="3544067" y="4573367"/>
                </a:lnTo>
                <a:lnTo>
                  <a:pt x="3510097" y="4598886"/>
                </a:lnTo>
                <a:lnTo>
                  <a:pt x="3475816" y="4623986"/>
                </a:lnTo>
                <a:lnTo>
                  <a:pt x="3441234" y="4648660"/>
                </a:lnTo>
                <a:lnTo>
                  <a:pt x="3406353" y="4672907"/>
                </a:lnTo>
                <a:lnTo>
                  <a:pt x="3371171" y="4696729"/>
                </a:lnTo>
                <a:lnTo>
                  <a:pt x="3335700" y="4720116"/>
                </a:lnTo>
                <a:lnTo>
                  <a:pt x="3299949" y="4743063"/>
                </a:lnTo>
                <a:lnTo>
                  <a:pt x="3263920" y="4765570"/>
                </a:lnTo>
                <a:lnTo>
                  <a:pt x="3227611" y="4787636"/>
                </a:lnTo>
                <a:lnTo>
                  <a:pt x="3191035" y="4809256"/>
                </a:lnTo>
                <a:lnTo>
                  <a:pt x="3154202" y="4830421"/>
                </a:lnTo>
                <a:lnTo>
                  <a:pt x="3117112" y="4851133"/>
                </a:lnTo>
                <a:lnTo>
                  <a:pt x="3079765" y="4871392"/>
                </a:lnTo>
                <a:lnTo>
                  <a:pt x="3042171" y="4891190"/>
                </a:lnTo>
                <a:lnTo>
                  <a:pt x="3004344" y="4910522"/>
                </a:lnTo>
                <a:lnTo>
                  <a:pt x="2966281" y="4929389"/>
                </a:lnTo>
                <a:lnTo>
                  <a:pt x="2927985" y="4947790"/>
                </a:lnTo>
                <a:lnTo>
                  <a:pt x="2889465" y="4965720"/>
                </a:lnTo>
                <a:lnTo>
                  <a:pt x="2850734" y="4983173"/>
                </a:lnTo>
                <a:lnTo>
                  <a:pt x="2811793" y="5000150"/>
                </a:lnTo>
                <a:lnTo>
                  <a:pt x="2772640" y="5016650"/>
                </a:lnTo>
                <a:lnTo>
                  <a:pt x="2733287" y="5032668"/>
                </a:lnTo>
                <a:lnTo>
                  <a:pt x="2693746" y="5048200"/>
                </a:lnTo>
                <a:lnTo>
                  <a:pt x="2654018" y="5063245"/>
                </a:lnTo>
                <a:lnTo>
                  <a:pt x="2614101" y="5077804"/>
                </a:lnTo>
                <a:lnTo>
                  <a:pt x="2574011" y="5091872"/>
                </a:lnTo>
                <a:lnTo>
                  <a:pt x="2533757" y="5105445"/>
                </a:lnTo>
                <a:lnTo>
                  <a:pt x="2493339" y="5118523"/>
                </a:lnTo>
                <a:lnTo>
                  <a:pt x="2452755" y="5131106"/>
                </a:lnTo>
                <a:lnTo>
                  <a:pt x="2412024" y="5143190"/>
                </a:lnTo>
                <a:lnTo>
                  <a:pt x="2371152" y="5154771"/>
                </a:lnTo>
                <a:lnTo>
                  <a:pt x="2330141" y="5165850"/>
                </a:lnTo>
                <a:lnTo>
                  <a:pt x="2288989" y="5176426"/>
                </a:lnTo>
                <a:lnTo>
                  <a:pt x="2247712" y="5186497"/>
                </a:lnTo>
                <a:lnTo>
                  <a:pt x="2206321" y="5196059"/>
                </a:lnTo>
                <a:lnTo>
                  <a:pt x="2164815" y="5205112"/>
                </a:lnTo>
                <a:lnTo>
                  <a:pt x="2123195" y="5213657"/>
                </a:lnTo>
                <a:lnTo>
                  <a:pt x="2081475" y="5221690"/>
                </a:lnTo>
                <a:lnTo>
                  <a:pt x="2039665" y="5229209"/>
                </a:lnTo>
                <a:lnTo>
                  <a:pt x="1997765" y="5236215"/>
                </a:lnTo>
                <a:lnTo>
                  <a:pt x="1955774" y="5242707"/>
                </a:lnTo>
                <a:lnTo>
                  <a:pt x="1913710" y="5248684"/>
                </a:lnTo>
                <a:lnTo>
                  <a:pt x="1871582" y="5254143"/>
                </a:lnTo>
                <a:lnTo>
                  <a:pt x="1829389" y="5259084"/>
                </a:lnTo>
                <a:lnTo>
                  <a:pt x="1787133" y="5263508"/>
                </a:lnTo>
                <a:lnTo>
                  <a:pt x="1744825" y="5267413"/>
                </a:lnTo>
                <a:lnTo>
                  <a:pt x="1702478" y="5270798"/>
                </a:lnTo>
                <a:lnTo>
                  <a:pt x="1660091" y="5273663"/>
                </a:lnTo>
                <a:lnTo>
                  <a:pt x="1617661" y="5276008"/>
                </a:lnTo>
                <a:lnTo>
                  <a:pt x="1575216" y="5277832"/>
                </a:lnTo>
                <a:lnTo>
                  <a:pt x="1532758" y="5279136"/>
                </a:lnTo>
                <a:lnTo>
                  <a:pt x="1490285" y="5279918"/>
                </a:lnTo>
                <a:lnTo>
                  <a:pt x="1447800" y="5280178"/>
                </a:lnTo>
                <a:close/>
              </a:path>
            </a:pathLst>
          </a:custGeom>
          <a:solidFill>
            <a:srgbClr val="FACB5E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40454" y="0"/>
            <a:ext cx="9555057" cy="1074226"/>
          </a:xfrm>
          <a:prstGeom prst="rect">
            <a:avLst/>
          </a:prstGeom>
        </p:spPr>
        <p:txBody>
          <a:bodyPr vert="horz" wrap="square" lIns="0" tIns="111337" rIns="0" bIns="0" rtlCol="0">
            <a:spAutoFit/>
          </a:bodyPr>
          <a:lstStyle/>
          <a:p>
            <a:pPr marL="8467">
              <a:spcBef>
                <a:spcPts val="877"/>
              </a:spcBef>
            </a:pPr>
            <a:r>
              <a:rPr sz="4300" spc="470" dirty="0">
                <a:solidFill>
                  <a:srgbClr val="1BA1A3"/>
                </a:solidFill>
                <a:latin typeface="Calibri"/>
                <a:cs typeface="Calibri"/>
              </a:rPr>
              <a:t>THE </a:t>
            </a:r>
            <a:r>
              <a:rPr sz="4300" spc="573" dirty="0">
                <a:solidFill>
                  <a:srgbClr val="1BA1A3"/>
                </a:solidFill>
                <a:latin typeface="Calibri"/>
                <a:cs typeface="Calibri"/>
              </a:rPr>
              <a:t>COMMUNITY </a:t>
            </a:r>
            <a:r>
              <a:rPr sz="4300" spc="633" dirty="0">
                <a:solidFill>
                  <a:srgbClr val="1BA1A3"/>
                </a:solidFill>
                <a:latin typeface="Calibri"/>
                <a:cs typeface="Calibri"/>
              </a:rPr>
              <a:t>HOUSING</a:t>
            </a:r>
            <a:r>
              <a:rPr sz="4300" spc="-480" dirty="0">
                <a:solidFill>
                  <a:srgbClr val="1BA1A3"/>
                </a:solidFill>
                <a:latin typeface="Calibri"/>
                <a:cs typeface="Calibri"/>
              </a:rPr>
              <a:t> </a:t>
            </a:r>
            <a:r>
              <a:rPr sz="4300" spc="483" dirty="0">
                <a:solidFill>
                  <a:srgbClr val="1BA1A3"/>
                </a:solidFill>
                <a:latin typeface="Calibri"/>
                <a:cs typeface="Calibri"/>
              </a:rPr>
              <a:t>TEAM</a:t>
            </a:r>
            <a:endParaRPr sz="4300">
              <a:latin typeface="Calibri"/>
              <a:cs typeface="Calibri"/>
            </a:endParaRPr>
          </a:p>
          <a:p>
            <a:pPr marL="2151911">
              <a:spcBef>
                <a:spcPts val="339"/>
              </a:spcBef>
            </a:pPr>
            <a:r>
              <a:rPr sz="1700" spc="193" dirty="0">
                <a:latin typeface="Calibri"/>
                <a:cs typeface="Calibri"/>
              </a:rPr>
              <a:t>The</a:t>
            </a:r>
            <a:r>
              <a:rPr sz="1700" spc="80" dirty="0">
                <a:latin typeface="Calibri"/>
                <a:cs typeface="Calibri"/>
              </a:rPr>
              <a:t> </a:t>
            </a:r>
            <a:r>
              <a:rPr sz="1700" spc="217" dirty="0">
                <a:latin typeface="Calibri"/>
                <a:cs typeface="Calibri"/>
              </a:rPr>
              <a:t>Housing</a:t>
            </a:r>
            <a:r>
              <a:rPr sz="1700" spc="83" dirty="0">
                <a:latin typeface="Calibri"/>
                <a:cs typeface="Calibri"/>
              </a:rPr>
              <a:t> </a:t>
            </a:r>
            <a:r>
              <a:rPr sz="1700" spc="250" dirty="0">
                <a:latin typeface="Calibri"/>
                <a:cs typeface="Calibri"/>
              </a:rPr>
              <a:t>Team</a:t>
            </a:r>
            <a:r>
              <a:rPr sz="1700" spc="83" dirty="0">
                <a:latin typeface="Calibri"/>
                <a:cs typeface="Calibri"/>
              </a:rPr>
              <a:t> </a:t>
            </a:r>
            <a:r>
              <a:rPr sz="1700" spc="133" dirty="0">
                <a:latin typeface="Calibri"/>
                <a:cs typeface="Calibri"/>
              </a:rPr>
              <a:t>is</a:t>
            </a:r>
            <a:r>
              <a:rPr sz="1700" spc="83" dirty="0">
                <a:latin typeface="Calibri"/>
                <a:cs typeface="Calibri"/>
              </a:rPr>
              <a:t> </a:t>
            </a:r>
            <a:r>
              <a:rPr sz="1700" spc="270" dirty="0">
                <a:latin typeface="Calibri"/>
                <a:cs typeface="Calibri"/>
              </a:rPr>
              <a:t>made</a:t>
            </a:r>
            <a:r>
              <a:rPr sz="1700" spc="83" dirty="0">
                <a:latin typeface="Calibri"/>
                <a:cs typeface="Calibri"/>
              </a:rPr>
              <a:t> </a:t>
            </a:r>
            <a:r>
              <a:rPr sz="1700" spc="237" dirty="0">
                <a:latin typeface="Calibri"/>
                <a:cs typeface="Calibri"/>
              </a:rPr>
              <a:t>up</a:t>
            </a:r>
            <a:r>
              <a:rPr sz="1700" spc="83" dirty="0">
                <a:latin typeface="Calibri"/>
                <a:cs typeface="Calibri"/>
              </a:rPr>
              <a:t> </a:t>
            </a:r>
            <a:r>
              <a:rPr sz="1700" spc="163" dirty="0">
                <a:latin typeface="Calibri"/>
                <a:cs typeface="Calibri"/>
              </a:rPr>
              <a:t>of</a:t>
            </a:r>
            <a:r>
              <a:rPr sz="1700" spc="83" dirty="0">
                <a:latin typeface="Calibri"/>
                <a:cs typeface="Calibri"/>
              </a:rPr>
              <a:t> </a:t>
            </a:r>
            <a:r>
              <a:rPr sz="1700" spc="130" dirty="0">
                <a:latin typeface="Calibri"/>
                <a:cs typeface="Calibri"/>
              </a:rPr>
              <a:t>: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101538" y="1519162"/>
            <a:ext cx="68226" cy="6822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67690" y="1349681"/>
            <a:ext cx="3687233" cy="547034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8467" marR="1900862" defTabSz="609630">
              <a:lnSpc>
                <a:spcPct val="115900"/>
              </a:lnSpc>
              <a:spcBef>
                <a:spcPts val="60"/>
              </a:spcBef>
            </a:pPr>
            <a:r>
              <a:rPr sz="1700" b="1" spc="157" dirty="0">
                <a:solidFill>
                  <a:prstClr val="black"/>
                </a:solidFill>
                <a:latin typeface="Calibri"/>
                <a:cs typeface="Calibri"/>
              </a:rPr>
              <a:t>Elected</a:t>
            </a:r>
            <a:r>
              <a:rPr sz="1700" b="1" spc="3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700" b="1" spc="167" dirty="0">
                <a:solidFill>
                  <a:prstClr val="black"/>
                </a:solidFill>
                <a:latin typeface="Calibri"/>
                <a:cs typeface="Calibri"/>
              </a:rPr>
              <a:t>Officials  </a:t>
            </a:r>
            <a:r>
              <a:rPr sz="1700" b="1" spc="203" dirty="0">
                <a:solidFill>
                  <a:prstClr val="black"/>
                </a:solidFill>
                <a:latin typeface="Calibri"/>
                <a:cs typeface="Calibri"/>
              </a:rPr>
              <a:t>Educators  </a:t>
            </a:r>
            <a:r>
              <a:rPr sz="1700" b="1" spc="180" dirty="0">
                <a:solidFill>
                  <a:prstClr val="black"/>
                </a:solidFill>
                <a:latin typeface="Calibri"/>
                <a:cs typeface="Calibri"/>
              </a:rPr>
              <a:t>Builders</a:t>
            </a:r>
            <a:endParaRPr sz="1700">
              <a:solidFill>
                <a:prstClr val="black"/>
              </a:solidFill>
              <a:latin typeface="Calibri"/>
              <a:cs typeface="Calibri"/>
            </a:endParaRPr>
          </a:p>
          <a:p>
            <a:pPr marL="8467" marR="861950" defTabSz="609630">
              <a:lnSpc>
                <a:spcPct val="115900"/>
              </a:lnSpc>
            </a:pPr>
            <a:r>
              <a:rPr sz="1700" b="1" spc="220" dirty="0">
                <a:solidFill>
                  <a:prstClr val="black"/>
                </a:solidFill>
                <a:latin typeface="Calibri"/>
                <a:cs typeface="Calibri"/>
              </a:rPr>
              <a:t>Real </a:t>
            </a:r>
            <a:r>
              <a:rPr sz="1700" b="1" spc="169" dirty="0">
                <a:solidFill>
                  <a:prstClr val="black"/>
                </a:solidFill>
                <a:latin typeface="Calibri"/>
                <a:cs typeface="Calibri"/>
              </a:rPr>
              <a:t>Estate</a:t>
            </a:r>
            <a:r>
              <a:rPr sz="1700" b="1" spc="-9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700" b="1" spc="190" dirty="0">
                <a:solidFill>
                  <a:prstClr val="black"/>
                </a:solidFill>
                <a:latin typeface="Calibri"/>
                <a:cs typeface="Calibri"/>
              </a:rPr>
              <a:t>Professionals  </a:t>
            </a:r>
            <a:r>
              <a:rPr sz="1700" b="1" spc="217" dirty="0">
                <a:solidFill>
                  <a:prstClr val="black"/>
                </a:solidFill>
                <a:latin typeface="Calibri"/>
                <a:cs typeface="Calibri"/>
              </a:rPr>
              <a:t>Housing </a:t>
            </a:r>
            <a:r>
              <a:rPr sz="1700" b="1" spc="190" dirty="0">
                <a:solidFill>
                  <a:prstClr val="black"/>
                </a:solidFill>
                <a:latin typeface="Calibri"/>
                <a:cs typeface="Calibri"/>
              </a:rPr>
              <a:t>Professionals  </a:t>
            </a:r>
            <a:r>
              <a:rPr sz="1700" b="1" spc="217" dirty="0">
                <a:solidFill>
                  <a:prstClr val="black"/>
                </a:solidFill>
                <a:latin typeface="Calibri"/>
                <a:cs typeface="Calibri"/>
              </a:rPr>
              <a:t>Lenders</a:t>
            </a:r>
            <a:endParaRPr sz="1700">
              <a:solidFill>
                <a:prstClr val="black"/>
              </a:solidFill>
              <a:latin typeface="Calibri"/>
              <a:cs typeface="Calibri"/>
            </a:endParaRPr>
          </a:p>
          <a:p>
            <a:pPr marL="8467" marR="2051153" defTabSz="609630">
              <a:lnSpc>
                <a:spcPct val="115900"/>
              </a:lnSpc>
            </a:pPr>
            <a:r>
              <a:rPr sz="1700" b="1" spc="167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700" b="1" spc="223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1700" b="1" spc="87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700" b="1" spc="25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700" b="1" spc="18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700" b="1" spc="260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1700" b="1" spc="25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700" b="1" spc="18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700" b="1" spc="223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1700" b="1" spc="18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700" b="1" spc="213" dirty="0">
                <a:solidFill>
                  <a:prstClr val="black"/>
                </a:solidFill>
                <a:latin typeface="Calibri"/>
                <a:cs typeface="Calibri"/>
              </a:rPr>
              <a:t>u</a:t>
            </a:r>
            <a:r>
              <a:rPr sz="1700" b="1" spc="25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700" b="1" spc="117" dirty="0">
                <a:solidFill>
                  <a:prstClr val="black"/>
                </a:solidFill>
                <a:latin typeface="Calibri"/>
                <a:cs typeface="Calibri"/>
              </a:rPr>
              <a:t>s  </a:t>
            </a:r>
            <a:r>
              <a:rPr sz="1700" b="1" spc="200" dirty="0">
                <a:solidFill>
                  <a:prstClr val="black"/>
                </a:solidFill>
                <a:latin typeface="Calibri"/>
                <a:cs typeface="Calibri"/>
              </a:rPr>
              <a:t>Developers</a:t>
            </a:r>
            <a:endParaRPr sz="1700">
              <a:solidFill>
                <a:prstClr val="black"/>
              </a:solidFill>
              <a:latin typeface="Calibri"/>
              <a:cs typeface="Calibri"/>
            </a:endParaRPr>
          </a:p>
          <a:p>
            <a:pPr marL="8467" marR="1028751" defTabSz="609630">
              <a:lnSpc>
                <a:spcPct val="115900"/>
              </a:lnSpc>
            </a:pPr>
            <a:r>
              <a:rPr sz="1700" b="1" spc="237" dirty="0">
                <a:solidFill>
                  <a:prstClr val="black"/>
                </a:solidFill>
                <a:latin typeface="Calibri"/>
                <a:cs typeface="Calibri"/>
              </a:rPr>
              <a:t>Community</a:t>
            </a:r>
            <a:r>
              <a:rPr sz="1700" b="1" spc="5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700" b="1" spc="200" dirty="0">
                <a:solidFill>
                  <a:prstClr val="black"/>
                </a:solidFill>
                <a:latin typeface="Calibri"/>
                <a:cs typeface="Calibri"/>
              </a:rPr>
              <a:t>Developers  </a:t>
            </a:r>
            <a:r>
              <a:rPr sz="1700" b="1" spc="187" dirty="0">
                <a:solidFill>
                  <a:prstClr val="black"/>
                </a:solidFill>
                <a:latin typeface="Calibri"/>
                <a:cs typeface="Calibri"/>
              </a:rPr>
              <a:t>Economic </a:t>
            </a:r>
            <a:r>
              <a:rPr sz="1700" b="1" spc="200" dirty="0">
                <a:solidFill>
                  <a:prstClr val="black"/>
                </a:solidFill>
                <a:latin typeface="Calibri"/>
                <a:cs typeface="Calibri"/>
              </a:rPr>
              <a:t>Developers  </a:t>
            </a:r>
            <a:r>
              <a:rPr sz="1700" b="1" spc="187" dirty="0">
                <a:solidFill>
                  <a:prstClr val="black"/>
                </a:solidFill>
                <a:latin typeface="Calibri"/>
                <a:cs typeface="Calibri"/>
              </a:rPr>
              <a:t>Faith </a:t>
            </a:r>
            <a:r>
              <a:rPr sz="1700" b="1" spc="227" dirty="0">
                <a:solidFill>
                  <a:prstClr val="black"/>
                </a:solidFill>
                <a:latin typeface="Calibri"/>
                <a:cs typeface="Calibri"/>
              </a:rPr>
              <a:t>Based </a:t>
            </a:r>
            <a:r>
              <a:rPr sz="1700" b="1" spc="230" dirty="0">
                <a:solidFill>
                  <a:prstClr val="black"/>
                </a:solidFill>
                <a:latin typeface="Calibri"/>
                <a:cs typeface="Calibri"/>
              </a:rPr>
              <a:t>Leaders  </a:t>
            </a:r>
            <a:r>
              <a:rPr sz="1700" b="1" spc="190" dirty="0">
                <a:solidFill>
                  <a:prstClr val="black"/>
                </a:solidFill>
                <a:latin typeface="Calibri"/>
                <a:cs typeface="Calibri"/>
              </a:rPr>
              <a:t>Extension</a:t>
            </a:r>
            <a:r>
              <a:rPr sz="1700" b="1" spc="7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700" b="1" spc="210" dirty="0">
                <a:solidFill>
                  <a:prstClr val="black"/>
                </a:solidFill>
                <a:latin typeface="Calibri"/>
                <a:cs typeface="Calibri"/>
              </a:rPr>
              <a:t>Service</a:t>
            </a:r>
            <a:endParaRPr sz="1700">
              <a:solidFill>
                <a:prstClr val="black"/>
              </a:solidFill>
              <a:latin typeface="Calibri"/>
              <a:cs typeface="Calibri"/>
            </a:endParaRPr>
          </a:p>
          <a:p>
            <a:pPr marL="8467" marR="3387" defTabSz="609630">
              <a:lnSpc>
                <a:spcPct val="115900"/>
              </a:lnSpc>
            </a:pPr>
            <a:r>
              <a:rPr sz="1700" b="1" spc="217" dirty="0">
                <a:solidFill>
                  <a:prstClr val="black"/>
                </a:solidFill>
                <a:latin typeface="Calibri"/>
                <a:cs typeface="Calibri"/>
              </a:rPr>
              <a:t>Family </a:t>
            </a:r>
            <a:r>
              <a:rPr sz="1700" b="1" spc="197" dirty="0">
                <a:solidFill>
                  <a:prstClr val="black"/>
                </a:solidFill>
                <a:latin typeface="Calibri"/>
                <a:cs typeface="Calibri"/>
              </a:rPr>
              <a:t>Connections</a:t>
            </a:r>
            <a:r>
              <a:rPr sz="1700" b="1" spc="-7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700" b="1" spc="233" dirty="0">
                <a:solidFill>
                  <a:prstClr val="black"/>
                </a:solidFill>
                <a:latin typeface="Calibri"/>
                <a:cs typeface="Calibri"/>
              </a:rPr>
              <a:t>Coordinator  </a:t>
            </a:r>
            <a:r>
              <a:rPr sz="1700" b="1" spc="200" dirty="0">
                <a:solidFill>
                  <a:prstClr val="black"/>
                </a:solidFill>
                <a:latin typeface="Calibri"/>
                <a:cs typeface="Calibri"/>
              </a:rPr>
              <a:t>Attorneys</a:t>
            </a:r>
            <a:endParaRPr sz="1700">
              <a:solidFill>
                <a:prstClr val="black"/>
              </a:solidFill>
              <a:latin typeface="Calibri"/>
              <a:cs typeface="Calibri"/>
            </a:endParaRPr>
          </a:p>
          <a:p>
            <a:pPr marL="8467" marR="787863" defTabSz="609630">
              <a:lnSpc>
                <a:spcPct val="115900"/>
              </a:lnSpc>
            </a:pPr>
            <a:r>
              <a:rPr sz="1700" b="1" spc="193" dirty="0">
                <a:solidFill>
                  <a:prstClr val="black"/>
                </a:solidFill>
                <a:latin typeface="Calibri"/>
                <a:cs typeface="Calibri"/>
              </a:rPr>
              <a:t>Education</a:t>
            </a:r>
            <a:r>
              <a:rPr sz="1700" b="1" spc="7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700" b="1" spc="203" dirty="0">
                <a:solidFill>
                  <a:prstClr val="black"/>
                </a:solidFill>
                <a:latin typeface="Calibri"/>
                <a:cs typeface="Calibri"/>
              </a:rPr>
              <a:t>Administrators  Social</a:t>
            </a:r>
            <a:r>
              <a:rPr sz="1700" b="1" spc="8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700" b="1" spc="250" dirty="0">
                <a:solidFill>
                  <a:prstClr val="black"/>
                </a:solidFill>
                <a:latin typeface="Calibri"/>
                <a:cs typeface="Calibri"/>
              </a:rPr>
              <a:t>Workers</a:t>
            </a:r>
            <a:endParaRPr sz="1700">
              <a:solidFill>
                <a:prstClr val="black"/>
              </a:solidFill>
              <a:latin typeface="Calibri"/>
              <a:cs typeface="Calibri"/>
            </a:endParaRPr>
          </a:p>
          <a:p>
            <a:pPr marL="8467" marR="1480894" defTabSz="609630">
              <a:lnSpc>
                <a:spcPct val="115900"/>
              </a:lnSpc>
            </a:pPr>
            <a:r>
              <a:rPr sz="1700" b="1" spc="277" dirty="0">
                <a:solidFill>
                  <a:prstClr val="black"/>
                </a:solidFill>
                <a:latin typeface="Calibri"/>
                <a:cs typeface="Calibri"/>
              </a:rPr>
              <a:t>Chamber</a:t>
            </a:r>
            <a:r>
              <a:rPr sz="1700" b="1" spc="5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700" b="1" spc="187" dirty="0">
                <a:solidFill>
                  <a:prstClr val="black"/>
                </a:solidFill>
                <a:latin typeface="Calibri"/>
                <a:cs typeface="Calibri"/>
              </a:rPr>
              <a:t>President  </a:t>
            </a:r>
            <a:r>
              <a:rPr sz="1700" b="1" spc="220" dirty="0">
                <a:solidFill>
                  <a:prstClr val="black"/>
                </a:solidFill>
                <a:latin typeface="Calibri"/>
                <a:cs typeface="Calibri"/>
              </a:rPr>
              <a:t>Author</a:t>
            </a:r>
            <a:endParaRPr sz="17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101538" y="1819360"/>
            <a:ext cx="68226" cy="6822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101538" y="2119557"/>
            <a:ext cx="68226" cy="6822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101538" y="2419754"/>
            <a:ext cx="68226" cy="6822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101538" y="2719952"/>
            <a:ext cx="68226" cy="6822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101538" y="3020149"/>
            <a:ext cx="68226" cy="6822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101538" y="3320346"/>
            <a:ext cx="68226" cy="6822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101538" y="3620543"/>
            <a:ext cx="68226" cy="6822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101538" y="3920740"/>
            <a:ext cx="68226" cy="6822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101538" y="4220938"/>
            <a:ext cx="68226" cy="6822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101538" y="4521136"/>
            <a:ext cx="68226" cy="68226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101538" y="4821332"/>
            <a:ext cx="68226" cy="68226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101538" y="5121529"/>
            <a:ext cx="68226" cy="68226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101538" y="5421726"/>
            <a:ext cx="68226" cy="68226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101538" y="5721924"/>
            <a:ext cx="68226" cy="68226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101538" y="6022121"/>
            <a:ext cx="68226" cy="68226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101538" y="6322318"/>
            <a:ext cx="68226" cy="68226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101538" y="6622516"/>
            <a:ext cx="68226" cy="68226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36889" y="175903"/>
            <a:ext cx="1994747" cy="2686050"/>
          </a:xfrm>
          <a:custGeom>
            <a:avLst/>
            <a:gdLst/>
            <a:ahLst/>
            <a:cxnLst/>
            <a:rect l="l" t="t" r="r" b="b"/>
            <a:pathLst>
              <a:path w="2992120" h="4029075">
                <a:moveTo>
                  <a:pt x="2245487" y="2195030"/>
                </a:moveTo>
                <a:lnTo>
                  <a:pt x="1967166" y="2195030"/>
                </a:lnTo>
                <a:lnTo>
                  <a:pt x="1967166" y="3152584"/>
                </a:lnTo>
                <a:lnTo>
                  <a:pt x="2245487" y="3152584"/>
                </a:lnTo>
                <a:lnTo>
                  <a:pt x="2245487" y="2195030"/>
                </a:lnTo>
                <a:close/>
              </a:path>
              <a:path w="2992120" h="4029075">
                <a:moveTo>
                  <a:pt x="2245487" y="1916328"/>
                </a:moveTo>
                <a:lnTo>
                  <a:pt x="732472" y="1916328"/>
                </a:lnTo>
                <a:lnTo>
                  <a:pt x="732472" y="2194623"/>
                </a:lnTo>
                <a:lnTo>
                  <a:pt x="732472" y="3152787"/>
                </a:lnTo>
                <a:lnTo>
                  <a:pt x="732472" y="3431095"/>
                </a:lnTo>
                <a:lnTo>
                  <a:pt x="2245487" y="3431095"/>
                </a:lnTo>
                <a:lnTo>
                  <a:pt x="2245487" y="3152787"/>
                </a:lnTo>
                <a:lnTo>
                  <a:pt x="1010780" y="3152787"/>
                </a:lnTo>
                <a:lnTo>
                  <a:pt x="1010780" y="2194623"/>
                </a:lnTo>
                <a:lnTo>
                  <a:pt x="2245487" y="2194623"/>
                </a:lnTo>
                <a:lnTo>
                  <a:pt x="2245487" y="1916328"/>
                </a:lnTo>
                <a:close/>
              </a:path>
              <a:path w="2992120" h="4029075">
                <a:moveTo>
                  <a:pt x="2991866" y="1488262"/>
                </a:moveTo>
                <a:lnTo>
                  <a:pt x="2713558" y="1209624"/>
                </a:lnTo>
                <a:lnTo>
                  <a:pt x="2713558" y="1603527"/>
                </a:lnTo>
                <a:lnTo>
                  <a:pt x="2713558" y="3748379"/>
                </a:lnTo>
                <a:lnTo>
                  <a:pt x="278307" y="3741559"/>
                </a:lnTo>
                <a:lnTo>
                  <a:pt x="278307" y="1622526"/>
                </a:lnTo>
                <a:lnTo>
                  <a:pt x="1505419" y="393915"/>
                </a:lnTo>
                <a:lnTo>
                  <a:pt x="2713558" y="1603527"/>
                </a:lnTo>
                <a:lnTo>
                  <a:pt x="2713558" y="1209624"/>
                </a:lnTo>
                <a:lnTo>
                  <a:pt x="1898853" y="393915"/>
                </a:lnTo>
                <a:lnTo>
                  <a:pt x="1505419" y="0"/>
                </a:lnTo>
                <a:lnTo>
                  <a:pt x="0" y="1507261"/>
                </a:lnTo>
                <a:lnTo>
                  <a:pt x="0" y="4020210"/>
                </a:lnTo>
                <a:lnTo>
                  <a:pt x="2991866" y="4029075"/>
                </a:lnTo>
                <a:lnTo>
                  <a:pt x="2991866" y="3749154"/>
                </a:lnTo>
                <a:lnTo>
                  <a:pt x="2991866" y="14882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9871371" y="3832546"/>
            <a:ext cx="1994747" cy="2686050"/>
          </a:xfrm>
          <a:custGeom>
            <a:avLst/>
            <a:gdLst/>
            <a:ahLst/>
            <a:cxnLst/>
            <a:rect l="l" t="t" r="r" b="b"/>
            <a:pathLst>
              <a:path w="2992119" h="4029075">
                <a:moveTo>
                  <a:pt x="2245474" y="2195030"/>
                </a:moveTo>
                <a:lnTo>
                  <a:pt x="1967166" y="2195030"/>
                </a:lnTo>
                <a:lnTo>
                  <a:pt x="1967166" y="3152584"/>
                </a:lnTo>
                <a:lnTo>
                  <a:pt x="2245474" y="3152584"/>
                </a:lnTo>
                <a:lnTo>
                  <a:pt x="2245474" y="2195030"/>
                </a:lnTo>
                <a:close/>
              </a:path>
              <a:path w="2992119" h="4029075">
                <a:moveTo>
                  <a:pt x="2245474" y="1916341"/>
                </a:moveTo>
                <a:lnTo>
                  <a:pt x="732459" y="1916341"/>
                </a:lnTo>
                <a:lnTo>
                  <a:pt x="732459" y="2194636"/>
                </a:lnTo>
                <a:lnTo>
                  <a:pt x="732459" y="3152800"/>
                </a:lnTo>
                <a:lnTo>
                  <a:pt x="732459" y="3431095"/>
                </a:lnTo>
                <a:lnTo>
                  <a:pt x="2245474" y="3431095"/>
                </a:lnTo>
                <a:lnTo>
                  <a:pt x="2245474" y="3152800"/>
                </a:lnTo>
                <a:lnTo>
                  <a:pt x="1010780" y="3152800"/>
                </a:lnTo>
                <a:lnTo>
                  <a:pt x="1010780" y="2194636"/>
                </a:lnTo>
                <a:lnTo>
                  <a:pt x="2245474" y="2194636"/>
                </a:lnTo>
                <a:lnTo>
                  <a:pt x="2245474" y="1916341"/>
                </a:lnTo>
                <a:close/>
              </a:path>
              <a:path w="2992119" h="4029075">
                <a:moveTo>
                  <a:pt x="2991866" y="1488262"/>
                </a:moveTo>
                <a:lnTo>
                  <a:pt x="2713545" y="1209611"/>
                </a:lnTo>
                <a:lnTo>
                  <a:pt x="2713545" y="1603527"/>
                </a:lnTo>
                <a:lnTo>
                  <a:pt x="2713545" y="3748392"/>
                </a:lnTo>
                <a:lnTo>
                  <a:pt x="278307" y="3741559"/>
                </a:lnTo>
                <a:lnTo>
                  <a:pt x="278307" y="1622526"/>
                </a:lnTo>
                <a:lnTo>
                  <a:pt x="1505419" y="393915"/>
                </a:lnTo>
                <a:lnTo>
                  <a:pt x="2713545" y="1603527"/>
                </a:lnTo>
                <a:lnTo>
                  <a:pt x="2713545" y="1209611"/>
                </a:lnTo>
                <a:lnTo>
                  <a:pt x="1898853" y="393915"/>
                </a:lnTo>
                <a:lnTo>
                  <a:pt x="1505419" y="0"/>
                </a:lnTo>
                <a:lnTo>
                  <a:pt x="0" y="1507261"/>
                </a:lnTo>
                <a:lnTo>
                  <a:pt x="0" y="4020210"/>
                </a:lnTo>
                <a:lnTo>
                  <a:pt x="2991866" y="4029075"/>
                </a:lnTo>
                <a:lnTo>
                  <a:pt x="2991866" y="3749167"/>
                </a:lnTo>
                <a:lnTo>
                  <a:pt x="2991866" y="14882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72856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06522" y="4194612"/>
            <a:ext cx="2285577" cy="2663613"/>
          </a:xfrm>
          <a:custGeom>
            <a:avLst/>
            <a:gdLst/>
            <a:ahLst/>
            <a:cxnLst/>
            <a:rect l="l" t="t" r="r" b="b"/>
            <a:pathLst>
              <a:path w="3428365" h="3995420">
                <a:moveTo>
                  <a:pt x="173550" y="3995082"/>
                </a:moveTo>
                <a:lnTo>
                  <a:pt x="150966" y="3929363"/>
                </a:lnTo>
                <a:lnTo>
                  <a:pt x="128796" y="3859379"/>
                </a:lnTo>
                <a:lnTo>
                  <a:pt x="108349" y="3788873"/>
                </a:lnTo>
                <a:lnTo>
                  <a:pt x="89639" y="3717887"/>
                </a:lnTo>
                <a:lnTo>
                  <a:pt x="72677" y="3646462"/>
                </a:lnTo>
                <a:lnTo>
                  <a:pt x="57473" y="3574643"/>
                </a:lnTo>
                <a:lnTo>
                  <a:pt x="44036" y="3502472"/>
                </a:lnTo>
                <a:lnTo>
                  <a:pt x="32374" y="3429993"/>
                </a:lnTo>
                <a:lnTo>
                  <a:pt x="22494" y="3357251"/>
                </a:lnTo>
                <a:lnTo>
                  <a:pt x="14402" y="3284287"/>
                </a:lnTo>
                <a:lnTo>
                  <a:pt x="8104" y="3211147"/>
                </a:lnTo>
                <a:lnTo>
                  <a:pt x="3602" y="3137874"/>
                </a:lnTo>
                <a:lnTo>
                  <a:pt x="900" y="3064513"/>
                </a:lnTo>
                <a:lnTo>
                  <a:pt x="0" y="2991107"/>
                </a:lnTo>
                <a:lnTo>
                  <a:pt x="225" y="2954399"/>
                </a:lnTo>
                <a:lnTo>
                  <a:pt x="2026" y="2881016"/>
                </a:lnTo>
                <a:lnTo>
                  <a:pt x="5629" y="2807688"/>
                </a:lnTo>
                <a:lnTo>
                  <a:pt x="11029" y="2734481"/>
                </a:lnTo>
                <a:lnTo>
                  <a:pt x="18225" y="2661418"/>
                </a:lnTo>
                <a:lnTo>
                  <a:pt x="27210" y="2588564"/>
                </a:lnTo>
                <a:lnTo>
                  <a:pt x="37983" y="2515943"/>
                </a:lnTo>
                <a:lnTo>
                  <a:pt x="50532" y="2443618"/>
                </a:lnTo>
                <a:lnTo>
                  <a:pt x="64855" y="2371612"/>
                </a:lnTo>
                <a:lnTo>
                  <a:pt x="80938" y="2299990"/>
                </a:lnTo>
                <a:lnTo>
                  <a:pt x="98777" y="2228774"/>
                </a:lnTo>
                <a:lnTo>
                  <a:pt x="118355" y="2158027"/>
                </a:lnTo>
                <a:lnTo>
                  <a:pt x="139667" y="2087772"/>
                </a:lnTo>
                <a:lnTo>
                  <a:pt x="162693" y="2018071"/>
                </a:lnTo>
                <a:lnTo>
                  <a:pt x="187426" y="1948946"/>
                </a:lnTo>
                <a:lnTo>
                  <a:pt x="213844" y="1880460"/>
                </a:lnTo>
                <a:lnTo>
                  <a:pt x="241940" y="1812632"/>
                </a:lnTo>
                <a:lnTo>
                  <a:pt x="271687" y="1745524"/>
                </a:lnTo>
                <a:lnTo>
                  <a:pt x="303076" y="1679156"/>
                </a:lnTo>
                <a:lnTo>
                  <a:pt x="336080" y="1613589"/>
                </a:lnTo>
                <a:lnTo>
                  <a:pt x="370688" y="1548841"/>
                </a:lnTo>
                <a:lnTo>
                  <a:pt x="406870" y="1484972"/>
                </a:lnTo>
                <a:lnTo>
                  <a:pt x="444613" y="1422000"/>
                </a:lnTo>
                <a:lnTo>
                  <a:pt x="483885" y="1359983"/>
                </a:lnTo>
                <a:lnTo>
                  <a:pt x="524673" y="1298940"/>
                </a:lnTo>
                <a:lnTo>
                  <a:pt x="566941" y="1238925"/>
                </a:lnTo>
                <a:lnTo>
                  <a:pt x="610675" y="1179956"/>
                </a:lnTo>
                <a:lnTo>
                  <a:pt x="655836" y="1122087"/>
                </a:lnTo>
                <a:lnTo>
                  <a:pt x="702411" y="1065335"/>
                </a:lnTo>
                <a:lnTo>
                  <a:pt x="750358" y="1009752"/>
                </a:lnTo>
                <a:lnTo>
                  <a:pt x="799661" y="955354"/>
                </a:lnTo>
                <a:lnTo>
                  <a:pt x="850277" y="902190"/>
                </a:lnTo>
                <a:lnTo>
                  <a:pt x="902190" y="850277"/>
                </a:lnTo>
                <a:lnTo>
                  <a:pt x="955354" y="799661"/>
                </a:lnTo>
                <a:lnTo>
                  <a:pt x="1009752" y="750358"/>
                </a:lnTo>
                <a:lnTo>
                  <a:pt x="1065335" y="702411"/>
                </a:lnTo>
                <a:lnTo>
                  <a:pt x="1122087" y="655836"/>
                </a:lnTo>
                <a:lnTo>
                  <a:pt x="1179956" y="610675"/>
                </a:lnTo>
                <a:lnTo>
                  <a:pt x="1238925" y="566941"/>
                </a:lnTo>
                <a:lnTo>
                  <a:pt x="1298940" y="524673"/>
                </a:lnTo>
                <a:lnTo>
                  <a:pt x="1359983" y="483885"/>
                </a:lnTo>
                <a:lnTo>
                  <a:pt x="1422000" y="444613"/>
                </a:lnTo>
                <a:lnTo>
                  <a:pt x="1484972" y="406870"/>
                </a:lnTo>
                <a:lnTo>
                  <a:pt x="1548841" y="370688"/>
                </a:lnTo>
                <a:lnTo>
                  <a:pt x="1613589" y="336080"/>
                </a:lnTo>
                <a:lnTo>
                  <a:pt x="1679156" y="303076"/>
                </a:lnTo>
                <a:lnTo>
                  <a:pt x="1745524" y="271687"/>
                </a:lnTo>
                <a:lnTo>
                  <a:pt x="1812632" y="241940"/>
                </a:lnTo>
                <a:lnTo>
                  <a:pt x="1880460" y="213844"/>
                </a:lnTo>
                <a:lnTo>
                  <a:pt x="1948946" y="187426"/>
                </a:lnTo>
                <a:lnTo>
                  <a:pt x="2018071" y="162693"/>
                </a:lnTo>
                <a:lnTo>
                  <a:pt x="2087772" y="139667"/>
                </a:lnTo>
                <a:lnTo>
                  <a:pt x="2158027" y="118355"/>
                </a:lnTo>
                <a:lnTo>
                  <a:pt x="2228774" y="98777"/>
                </a:lnTo>
                <a:lnTo>
                  <a:pt x="2299990" y="80938"/>
                </a:lnTo>
                <a:lnTo>
                  <a:pt x="2371612" y="64855"/>
                </a:lnTo>
                <a:lnTo>
                  <a:pt x="2443618" y="50532"/>
                </a:lnTo>
                <a:lnTo>
                  <a:pt x="2515942" y="37983"/>
                </a:lnTo>
                <a:lnTo>
                  <a:pt x="2588564" y="27210"/>
                </a:lnTo>
                <a:lnTo>
                  <a:pt x="2661418" y="18225"/>
                </a:lnTo>
                <a:lnTo>
                  <a:pt x="2734481" y="11029"/>
                </a:lnTo>
                <a:lnTo>
                  <a:pt x="2807688" y="5629"/>
                </a:lnTo>
                <a:lnTo>
                  <a:pt x="2881016" y="2026"/>
                </a:lnTo>
                <a:lnTo>
                  <a:pt x="2954399" y="225"/>
                </a:lnTo>
                <a:lnTo>
                  <a:pt x="2991107" y="0"/>
                </a:lnTo>
                <a:lnTo>
                  <a:pt x="3027815" y="225"/>
                </a:lnTo>
                <a:lnTo>
                  <a:pt x="3101199" y="2026"/>
                </a:lnTo>
                <a:lnTo>
                  <a:pt x="3174527" y="5629"/>
                </a:lnTo>
                <a:lnTo>
                  <a:pt x="3247733" y="11029"/>
                </a:lnTo>
                <a:lnTo>
                  <a:pt x="3320796" y="18225"/>
                </a:lnTo>
                <a:lnTo>
                  <a:pt x="3393650" y="27210"/>
                </a:lnTo>
                <a:lnTo>
                  <a:pt x="3428217" y="32121"/>
                </a:lnTo>
                <a:lnTo>
                  <a:pt x="173550" y="3995082"/>
                </a:lnTo>
                <a:close/>
              </a:path>
            </a:pathLst>
          </a:custGeom>
          <a:solidFill>
            <a:srgbClr val="FB6D5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6492370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60" h="543559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FB6D5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31318" y="6492370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60" h="543559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1BA1A3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63616" y="6492370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59" h="543559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FACB5E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2345690" cy="2671233"/>
            <a:chOff x="0" y="0"/>
            <a:chExt cx="3518535" cy="4006850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3518535" cy="4006850"/>
            </a:xfrm>
            <a:custGeom>
              <a:avLst/>
              <a:gdLst/>
              <a:ahLst/>
              <a:cxnLst/>
              <a:rect l="l" t="t" r="r" b="b"/>
              <a:pathLst>
                <a:path w="3518535" h="4006850">
                  <a:moveTo>
                    <a:pt x="804860" y="4006735"/>
                  </a:moveTo>
                  <a:lnTo>
                    <a:pt x="738270" y="4005918"/>
                  </a:lnTo>
                  <a:lnTo>
                    <a:pt x="671716" y="4003466"/>
                  </a:lnTo>
                  <a:lnTo>
                    <a:pt x="605253" y="3999383"/>
                  </a:lnTo>
                  <a:lnTo>
                    <a:pt x="538905" y="3993670"/>
                  </a:lnTo>
                  <a:lnTo>
                    <a:pt x="472717" y="3986330"/>
                  </a:lnTo>
                  <a:lnTo>
                    <a:pt x="406727" y="3977367"/>
                  </a:lnTo>
                  <a:lnTo>
                    <a:pt x="340980" y="3966788"/>
                  </a:lnTo>
                  <a:lnTo>
                    <a:pt x="275510" y="3954598"/>
                  </a:lnTo>
                  <a:lnTo>
                    <a:pt x="210360" y="3940806"/>
                  </a:lnTo>
                  <a:lnTo>
                    <a:pt x="145569" y="3925419"/>
                  </a:lnTo>
                  <a:lnTo>
                    <a:pt x="81175" y="3908446"/>
                  </a:lnTo>
                  <a:lnTo>
                    <a:pt x="17214" y="3889898"/>
                  </a:lnTo>
                  <a:lnTo>
                    <a:pt x="0" y="3884561"/>
                  </a:lnTo>
                  <a:lnTo>
                    <a:pt x="0" y="0"/>
                  </a:lnTo>
                  <a:lnTo>
                    <a:pt x="3190051" y="0"/>
                  </a:lnTo>
                  <a:lnTo>
                    <a:pt x="3197820" y="14322"/>
                  </a:lnTo>
                  <a:lnTo>
                    <a:pt x="3228489" y="73433"/>
                  </a:lnTo>
                  <a:lnTo>
                    <a:pt x="3257698" y="133279"/>
                  </a:lnTo>
                  <a:lnTo>
                    <a:pt x="3285430" y="193824"/>
                  </a:lnTo>
                  <a:lnTo>
                    <a:pt x="3311667" y="255032"/>
                  </a:lnTo>
                  <a:lnTo>
                    <a:pt x="3336394" y="316864"/>
                  </a:lnTo>
                  <a:lnTo>
                    <a:pt x="3359597" y="379286"/>
                  </a:lnTo>
                  <a:lnTo>
                    <a:pt x="3381261" y="442257"/>
                  </a:lnTo>
                  <a:lnTo>
                    <a:pt x="3401373" y="505742"/>
                  </a:lnTo>
                  <a:lnTo>
                    <a:pt x="3419921" y="569701"/>
                  </a:lnTo>
                  <a:lnTo>
                    <a:pt x="3436893" y="634096"/>
                  </a:lnTo>
                  <a:lnTo>
                    <a:pt x="3452280" y="698887"/>
                  </a:lnTo>
                  <a:lnTo>
                    <a:pt x="3466072" y="764037"/>
                  </a:lnTo>
                  <a:lnTo>
                    <a:pt x="3478262" y="829506"/>
                  </a:lnTo>
                  <a:lnTo>
                    <a:pt x="3488841" y="895255"/>
                  </a:lnTo>
                  <a:lnTo>
                    <a:pt x="3497804" y="961243"/>
                  </a:lnTo>
                  <a:lnTo>
                    <a:pt x="3505144" y="1027431"/>
                  </a:lnTo>
                  <a:lnTo>
                    <a:pt x="3510858" y="1093779"/>
                  </a:lnTo>
                  <a:lnTo>
                    <a:pt x="3514941" y="1160248"/>
                  </a:lnTo>
                  <a:lnTo>
                    <a:pt x="3517392" y="1226797"/>
                  </a:lnTo>
                  <a:lnTo>
                    <a:pt x="3518210" y="1293386"/>
                  </a:lnTo>
                  <a:lnTo>
                    <a:pt x="3518005" y="1326685"/>
                  </a:lnTo>
                  <a:lnTo>
                    <a:pt x="3516371" y="1393254"/>
                  </a:lnTo>
                  <a:lnTo>
                    <a:pt x="3513103" y="1459773"/>
                  </a:lnTo>
                  <a:lnTo>
                    <a:pt x="3508205" y="1526181"/>
                  </a:lnTo>
                  <a:lnTo>
                    <a:pt x="3501677" y="1592460"/>
                  </a:lnTo>
                  <a:lnTo>
                    <a:pt x="3493525" y="1658548"/>
                  </a:lnTo>
                  <a:lnTo>
                    <a:pt x="3483753" y="1724426"/>
                  </a:lnTo>
                  <a:lnTo>
                    <a:pt x="3472369" y="1790034"/>
                  </a:lnTo>
                  <a:lnTo>
                    <a:pt x="3459376" y="1855353"/>
                  </a:lnTo>
                  <a:lnTo>
                    <a:pt x="3444786" y="1920324"/>
                  </a:lnTo>
                  <a:lnTo>
                    <a:pt x="3428604" y="1984927"/>
                  </a:lnTo>
                  <a:lnTo>
                    <a:pt x="3410844" y="2049104"/>
                  </a:lnTo>
                  <a:lnTo>
                    <a:pt x="3391511" y="2112836"/>
                  </a:lnTo>
                  <a:lnTo>
                    <a:pt x="3370623" y="2176064"/>
                  </a:lnTo>
                  <a:lnTo>
                    <a:pt x="3348187" y="2238770"/>
                  </a:lnTo>
                  <a:lnTo>
                    <a:pt x="3324222" y="2300896"/>
                  </a:lnTo>
                  <a:lnTo>
                    <a:pt x="3298735" y="2362426"/>
                  </a:lnTo>
                  <a:lnTo>
                    <a:pt x="3271751" y="2423302"/>
                  </a:lnTo>
                  <a:lnTo>
                    <a:pt x="3243276" y="2483507"/>
                  </a:lnTo>
                  <a:lnTo>
                    <a:pt x="3213337" y="2542986"/>
                  </a:lnTo>
                  <a:lnTo>
                    <a:pt x="3181943" y="2601721"/>
                  </a:lnTo>
                  <a:lnTo>
                    <a:pt x="3149121" y="2659659"/>
                  </a:lnTo>
                  <a:lnTo>
                    <a:pt x="3114882" y="2716783"/>
                  </a:lnTo>
                  <a:lnTo>
                    <a:pt x="3079257" y="2773041"/>
                  </a:lnTo>
                  <a:lnTo>
                    <a:pt x="3042257" y="2828416"/>
                  </a:lnTo>
                  <a:lnTo>
                    <a:pt x="3003914" y="2882858"/>
                  </a:lnTo>
                  <a:lnTo>
                    <a:pt x="2964241" y="2936351"/>
                  </a:lnTo>
                  <a:lnTo>
                    <a:pt x="2923274" y="2988846"/>
                  </a:lnTo>
                  <a:lnTo>
                    <a:pt x="2881024" y="3040327"/>
                  </a:lnTo>
                  <a:lnTo>
                    <a:pt x="2837530" y="3090749"/>
                  </a:lnTo>
                  <a:lnTo>
                    <a:pt x="2792805" y="3140096"/>
                  </a:lnTo>
                  <a:lnTo>
                    <a:pt x="2746889" y="3188322"/>
                  </a:lnTo>
                  <a:lnTo>
                    <a:pt x="2699796" y="3235415"/>
                  </a:lnTo>
                  <a:lnTo>
                    <a:pt x="2651570" y="3281331"/>
                  </a:lnTo>
                  <a:lnTo>
                    <a:pt x="2602223" y="3326056"/>
                  </a:lnTo>
                  <a:lnTo>
                    <a:pt x="2551802" y="3369550"/>
                  </a:lnTo>
                  <a:lnTo>
                    <a:pt x="2500320" y="3411800"/>
                  </a:lnTo>
                  <a:lnTo>
                    <a:pt x="2447825" y="3452767"/>
                  </a:lnTo>
                  <a:lnTo>
                    <a:pt x="2394332" y="3492440"/>
                  </a:lnTo>
                  <a:lnTo>
                    <a:pt x="2339890" y="3530782"/>
                  </a:lnTo>
                  <a:lnTo>
                    <a:pt x="2284515" y="3567783"/>
                  </a:lnTo>
                  <a:lnTo>
                    <a:pt x="2228257" y="3603407"/>
                  </a:lnTo>
                  <a:lnTo>
                    <a:pt x="2171133" y="3637646"/>
                  </a:lnTo>
                  <a:lnTo>
                    <a:pt x="2113195" y="3670468"/>
                  </a:lnTo>
                  <a:lnTo>
                    <a:pt x="2054460" y="3701863"/>
                  </a:lnTo>
                  <a:lnTo>
                    <a:pt x="1994981" y="3731802"/>
                  </a:lnTo>
                  <a:lnTo>
                    <a:pt x="1934776" y="3760276"/>
                  </a:lnTo>
                  <a:lnTo>
                    <a:pt x="1873900" y="3787261"/>
                  </a:lnTo>
                  <a:lnTo>
                    <a:pt x="1812371" y="3812747"/>
                  </a:lnTo>
                  <a:lnTo>
                    <a:pt x="1750244" y="3836712"/>
                  </a:lnTo>
                  <a:lnTo>
                    <a:pt x="1687538" y="3859149"/>
                  </a:lnTo>
                  <a:lnTo>
                    <a:pt x="1624310" y="3880037"/>
                  </a:lnTo>
                  <a:lnTo>
                    <a:pt x="1560577" y="3899370"/>
                  </a:lnTo>
                  <a:lnTo>
                    <a:pt x="1496401" y="3917130"/>
                  </a:lnTo>
                  <a:lnTo>
                    <a:pt x="1431797" y="3933312"/>
                  </a:lnTo>
                  <a:lnTo>
                    <a:pt x="1366826" y="3947902"/>
                  </a:lnTo>
                  <a:lnTo>
                    <a:pt x="1301508" y="3960894"/>
                  </a:lnTo>
                  <a:lnTo>
                    <a:pt x="1235899" y="3972279"/>
                  </a:lnTo>
                  <a:lnTo>
                    <a:pt x="1170021" y="3982051"/>
                  </a:lnTo>
                  <a:lnTo>
                    <a:pt x="1103934" y="3990202"/>
                  </a:lnTo>
                  <a:lnTo>
                    <a:pt x="1037656" y="3996730"/>
                  </a:lnTo>
                  <a:lnTo>
                    <a:pt x="971245" y="4001629"/>
                  </a:lnTo>
                  <a:lnTo>
                    <a:pt x="904724" y="4004897"/>
                  </a:lnTo>
                  <a:lnTo>
                    <a:pt x="838159" y="4006531"/>
                  </a:lnTo>
                  <a:lnTo>
                    <a:pt x="804860" y="4006735"/>
                  </a:lnTo>
                  <a:close/>
                </a:path>
              </a:pathLst>
            </a:custGeom>
            <a:solidFill>
              <a:srgbClr val="FACB5E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06362" y="166039"/>
              <a:ext cx="2204085" cy="2962275"/>
            </a:xfrm>
            <a:custGeom>
              <a:avLst/>
              <a:gdLst/>
              <a:ahLst/>
              <a:cxnLst/>
              <a:rect l="l" t="t" r="r" b="b"/>
              <a:pathLst>
                <a:path w="2204085" h="2962275">
                  <a:moveTo>
                    <a:pt x="1653857" y="1613839"/>
                  </a:moveTo>
                  <a:lnTo>
                    <a:pt x="1448866" y="1613839"/>
                  </a:lnTo>
                  <a:lnTo>
                    <a:pt x="1448866" y="2317864"/>
                  </a:lnTo>
                  <a:lnTo>
                    <a:pt x="1653857" y="2317864"/>
                  </a:lnTo>
                  <a:lnTo>
                    <a:pt x="1653857" y="1613839"/>
                  </a:lnTo>
                  <a:close/>
                </a:path>
                <a:path w="2204085" h="2962275">
                  <a:moveTo>
                    <a:pt x="1653857" y="1409319"/>
                  </a:moveTo>
                  <a:lnTo>
                    <a:pt x="539483" y="1409319"/>
                  </a:lnTo>
                  <a:lnTo>
                    <a:pt x="539483" y="1613738"/>
                  </a:lnTo>
                  <a:lnTo>
                    <a:pt x="539483" y="2318397"/>
                  </a:lnTo>
                  <a:lnTo>
                    <a:pt x="539483" y="2522804"/>
                  </a:lnTo>
                  <a:lnTo>
                    <a:pt x="1653857" y="2522804"/>
                  </a:lnTo>
                  <a:lnTo>
                    <a:pt x="1653857" y="2318397"/>
                  </a:lnTo>
                  <a:lnTo>
                    <a:pt x="744474" y="2318397"/>
                  </a:lnTo>
                  <a:lnTo>
                    <a:pt x="744474" y="1613738"/>
                  </a:lnTo>
                  <a:lnTo>
                    <a:pt x="1653857" y="1613738"/>
                  </a:lnTo>
                  <a:lnTo>
                    <a:pt x="1653857" y="1409319"/>
                  </a:lnTo>
                  <a:close/>
                </a:path>
                <a:path w="2204085" h="2962275">
                  <a:moveTo>
                    <a:pt x="2203589" y="1094206"/>
                  </a:moveTo>
                  <a:lnTo>
                    <a:pt x="1998599" y="889330"/>
                  </a:lnTo>
                  <a:lnTo>
                    <a:pt x="1998599" y="1178953"/>
                  </a:lnTo>
                  <a:lnTo>
                    <a:pt x="1998599" y="2755900"/>
                  </a:lnTo>
                  <a:lnTo>
                    <a:pt x="204990" y="2750883"/>
                  </a:lnTo>
                  <a:lnTo>
                    <a:pt x="204990" y="1192923"/>
                  </a:lnTo>
                  <a:lnTo>
                    <a:pt x="1108786" y="289623"/>
                  </a:lnTo>
                  <a:lnTo>
                    <a:pt x="1998599" y="1178953"/>
                  </a:lnTo>
                  <a:lnTo>
                    <a:pt x="1998599" y="889330"/>
                  </a:lnTo>
                  <a:lnTo>
                    <a:pt x="1398562" y="289623"/>
                  </a:lnTo>
                  <a:lnTo>
                    <a:pt x="1108786" y="0"/>
                  </a:lnTo>
                  <a:lnTo>
                    <a:pt x="0" y="1108176"/>
                  </a:lnTo>
                  <a:lnTo>
                    <a:pt x="0" y="2955760"/>
                  </a:lnTo>
                  <a:lnTo>
                    <a:pt x="2203589" y="2962275"/>
                  </a:lnTo>
                  <a:lnTo>
                    <a:pt x="2203589" y="2756471"/>
                  </a:lnTo>
                  <a:lnTo>
                    <a:pt x="2203589" y="10942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object 9"/>
          <p:cNvSpPr/>
          <p:nvPr/>
        </p:nvSpPr>
        <p:spPr>
          <a:xfrm>
            <a:off x="10506482" y="4685605"/>
            <a:ext cx="1361440" cy="1828800"/>
          </a:xfrm>
          <a:custGeom>
            <a:avLst/>
            <a:gdLst/>
            <a:ahLst/>
            <a:cxnLst/>
            <a:rect l="l" t="t" r="r" b="b"/>
            <a:pathLst>
              <a:path w="2042159" h="2743200">
                <a:moveTo>
                  <a:pt x="1532674" y="1304721"/>
                </a:moveTo>
                <a:lnTo>
                  <a:pt x="1342707" y="1304721"/>
                </a:lnTo>
                <a:lnTo>
                  <a:pt x="1342707" y="1495094"/>
                </a:lnTo>
                <a:lnTo>
                  <a:pt x="1342707" y="2146185"/>
                </a:lnTo>
                <a:lnTo>
                  <a:pt x="689914" y="2146185"/>
                </a:lnTo>
                <a:lnTo>
                  <a:pt x="689914" y="1495094"/>
                </a:lnTo>
                <a:lnTo>
                  <a:pt x="1342707" y="1495094"/>
                </a:lnTo>
                <a:lnTo>
                  <a:pt x="1342707" y="1304721"/>
                </a:lnTo>
                <a:lnTo>
                  <a:pt x="499948" y="1304721"/>
                </a:lnTo>
                <a:lnTo>
                  <a:pt x="499948" y="1495094"/>
                </a:lnTo>
                <a:lnTo>
                  <a:pt x="499948" y="2146185"/>
                </a:lnTo>
                <a:lnTo>
                  <a:pt x="499948" y="2336571"/>
                </a:lnTo>
                <a:lnTo>
                  <a:pt x="1532674" y="2336571"/>
                </a:lnTo>
                <a:lnTo>
                  <a:pt x="1532674" y="2146439"/>
                </a:lnTo>
                <a:lnTo>
                  <a:pt x="1532674" y="2146185"/>
                </a:lnTo>
                <a:lnTo>
                  <a:pt x="1532674" y="1495094"/>
                </a:lnTo>
                <a:lnTo>
                  <a:pt x="1532674" y="1494485"/>
                </a:lnTo>
                <a:lnTo>
                  <a:pt x="1532674" y="1304721"/>
                </a:lnTo>
                <a:close/>
              </a:path>
              <a:path w="2042159" h="2743200">
                <a:moveTo>
                  <a:pt x="2042134" y="1013282"/>
                </a:moveTo>
                <a:lnTo>
                  <a:pt x="1852168" y="823569"/>
                </a:lnTo>
                <a:lnTo>
                  <a:pt x="1852168" y="1091755"/>
                </a:lnTo>
                <a:lnTo>
                  <a:pt x="1852168" y="2552090"/>
                </a:lnTo>
                <a:lnTo>
                  <a:pt x="189966" y="2547442"/>
                </a:lnTo>
                <a:lnTo>
                  <a:pt x="189966" y="1104696"/>
                </a:lnTo>
                <a:lnTo>
                  <a:pt x="1027544" y="268198"/>
                </a:lnTo>
                <a:lnTo>
                  <a:pt x="1852168" y="1091755"/>
                </a:lnTo>
                <a:lnTo>
                  <a:pt x="1852168" y="823569"/>
                </a:lnTo>
                <a:lnTo>
                  <a:pt x="1296085" y="268198"/>
                </a:lnTo>
                <a:lnTo>
                  <a:pt x="1027544" y="0"/>
                </a:lnTo>
                <a:lnTo>
                  <a:pt x="0" y="1026223"/>
                </a:lnTo>
                <a:lnTo>
                  <a:pt x="0" y="2737167"/>
                </a:lnTo>
                <a:lnTo>
                  <a:pt x="2042134" y="2743200"/>
                </a:lnTo>
                <a:lnTo>
                  <a:pt x="2042134" y="2552611"/>
                </a:lnTo>
                <a:lnTo>
                  <a:pt x="2042134" y="10132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92417" y="447079"/>
            <a:ext cx="4848860" cy="275653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 defTabSz="609630">
              <a:spcBef>
                <a:spcPts val="70"/>
              </a:spcBef>
              <a:tabLst>
                <a:tab pos="381442" algn="l"/>
                <a:tab pos="571952" algn="l"/>
                <a:tab pos="862796" algn="l"/>
                <a:tab pos="1154064" algn="l"/>
                <a:tab pos="1494441" algn="l"/>
                <a:tab pos="1993576" algn="l"/>
                <a:tab pos="2284421" algn="l"/>
                <a:tab pos="2565528" algn="l"/>
                <a:tab pos="2895321" algn="l"/>
                <a:tab pos="3176005" algn="l"/>
                <a:tab pos="3476587" algn="l"/>
                <a:tab pos="3849562" algn="l"/>
                <a:tab pos="4149721" algn="l"/>
                <a:tab pos="4484594" algn="l"/>
                <a:tab pos="4765278" algn="l"/>
              </a:tabLst>
            </a:pPr>
            <a:r>
              <a:rPr sz="1733" spc="763" dirty="0">
                <a:solidFill>
                  <a:prstClr val="black"/>
                </a:solidFill>
                <a:latin typeface="Arial"/>
                <a:cs typeface="Arial"/>
              </a:rPr>
              <a:t>M	</a:t>
            </a:r>
            <a:r>
              <a:rPr sz="1733" spc="289" dirty="0">
                <a:solidFill>
                  <a:prstClr val="black"/>
                </a:solidFill>
                <a:latin typeface="Arial"/>
                <a:cs typeface="Arial"/>
              </a:rPr>
              <a:t>I	</a:t>
            </a:r>
            <a:r>
              <a:rPr sz="1733" spc="407" dirty="0">
                <a:solidFill>
                  <a:prstClr val="black"/>
                </a:solidFill>
                <a:latin typeface="Arial"/>
                <a:cs typeface="Arial"/>
              </a:rPr>
              <a:t>S	S	</a:t>
            </a:r>
            <a:r>
              <a:rPr sz="1733" spc="603" dirty="0">
                <a:solidFill>
                  <a:prstClr val="black"/>
                </a:solidFill>
                <a:latin typeface="Arial"/>
                <a:cs typeface="Arial"/>
              </a:rPr>
              <a:t>O	</a:t>
            </a:r>
            <a:r>
              <a:rPr sz="1733" spc="653" dirty="0">
                <a:solidFill>
                  <a:prstClr val="black"/>
                </a:solidFill>
                <a:latin typeface="Arial"/>
                <a:cs typeface="Arial"/>
              </a:rPr>
              <a:t>N	</a:t>
            </a:r>
            <a:r>
              <a:rPr sz="1733" spc="407" dirty="0">
                <a:solidFill>
                  <a:prstClr val="black"/>
                </a:solidFill>
                <a:latin typeface="Arial"/>
                <a:cs typeface="Arial"/>
              </a:rPr>
              <a:t>S	</a:t>
            </a:r>
            <a:r>
              <a:rPr sz="1733" spc="423" dirty="0">
                <a:solidFill>
                  <a:prstClr val="black"/>
                </a:solidFill>
                <a:latin typeface="Arial"/>
                <a:cs typeface="Arial"/>
              </a:rPr>
              <a:t>T	</a:t>
            </a:r>
            <a:r>
              <a:rPr sz="1733" spc="710" dirty="0">
                <a:solidFill>
                  <a:prstClr val="black"/>
                </a:solidFill>
                <a:latin typeface="Arial"/>
                <a:cs typeface="Arial"/>
              </a:rPr>
              <a:t>A	</a:t>
            </a:r>
            <a:r>
              <a:rPr sz="1733" spc="423" dirty="0">
                <a:solidFill>
                  <a:prstClr val="black"/>
                </a:solidFill>
                <a:latin typeface="Arial"/>
                <a:cs typeface="Arial"/>
              </a:rPr>
              <a:t>T	</a:t>
            </a:r>
            <a:r>
              <a:rPr sz="1733" spc="480" dirty="0">
                <a:solidFill>
                  <a:prstClr val="black"/>
                </a:solidFill>
                <a:latin typeface="Arial"/>
                <a:cs typeface="Arial"/>
              </a:rPr>
              <a:t>E	</a:t>
            </a:r>
            <a:r>
              <a:rPr sz="1733" spc="763" dirty="0">
                <a:solidFill>
                  <a:prstClr val="black"/>
                </a:solidFill>
                <a:latin typeface="Arial"/>
                <a:cs typeface="Arial"/>
              </a:rPr>
              <a:t>M	</a:t>
            </a:r>
            <a:r>
              <a:rPr sz="1733" spc="480" dirty="0">
                <a:solidFill>
                  <a:prstClr val="black"/>
                </a:solidFill>
                <a:latin typeface="Arial"/>
                <a:cs typeface="Arial"/>
              </a:rPr>
              <a:t>E	</a:t>
            </a:r>
            <a:r>
              <a:rPr sz="1733" spc="653" dirty="0">
                <a:solidFill>
                  <a:prstClr val="black"/>
                </a:solidFill>
                <a:latin typeface="Arial"/>
                <a:cs typeface="Arial"/>
              </a:rPr>
              <a:t>N	</a:t>
            </a:r>
            <a:r>
              <a:rPr sz="1733" spc="423" dirty="0">
                <a:solidFill>
                  <a:prstClr val="black"/>
                </a:solidFill>
                <a:latin typeface="Arial"/>
                <a:cs typeface="Arial"/>
              </a:rPr>
              <a:t>T	</a:t>
            </a:r>
            <a:r>
              <a:rPr sz="1700" spc="177" dirty="0">
                <a:solidFill>
                  <a:prstClr val="black"/>
                </a:solidFill>
                <a:latin typeface="Goudy Old Style"/>
                <a:cs typeface="Goudy Old Style"/>
              </a:rPr>
              <a:t>.</a:t>
            </a:r>
            <a:endParaRPr sz="1700">
              <a:solidFill>
                <a:prstClr val="black"/>
              </a:solidFill>
              <a:latin typeface="Goudy Old Style"/>
              <a:cs typeface="Goudy Old Style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407732" y="912779"/>
            <a:ext cx="8418407" cy="1932687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044" marR="3387" algn="ctr">
              <a:lnSpc>
                <a:spcPct val="120600"/>
              </a:lnSpc>
              <a:spcBef>
                <a:spcPts val="63"/>
              </a:spcBef>
            </a:pPr>
            <a:r>
              <a:rPr sz="2067" b="0" spc="153" dirty="0">
                <a:latin typeface="Book Antiqua"/>
                <a:cs typeface="Book Antiqua"/>
              </a:rPr>
              <a:t>The </a:t>
            </a:r>
            <a:r>
              <a:rPr sz="2067" b="0" spc="76" dirty="0">
                <a:latin typeface="Book Antiqua"/>
                <a:cs typeface="Book Antiqua"/>
              </a:rPr>
              <a:t>mission </a:t>
            </a:r>
            <a:r>
              <a:rPr sz="2067" b="0" spc="90" dirty="0">
                <a:latin typeface="Book Antiqua"/>
                <a:cs typeface="Book Antiqua"/>
              </a:rPr>
              <a:t>of </a:t>
            </a:r>
            <a:r>
              <a:rPr sz="2067" b="0" spc="123" dirty="0">
                <a:latin typeface="Book Antiqua"/>
                <a:cs typeface="Book Antiqua"/>
              </a:rPr>
              <a:t>the </a:t>
            </a:r>
            <a:r>
              <a:rPr sz="2067" b="0" spc="143" dirty="0">
                <a:latin typeface="Book Antiqua"/>
                <a:cs typeface="Book Antiqua"/>
              </a:rPr>
              <a:t>LaFayette </a:t>
            </a:r>
            <a:r>
              <a:rPr sz="2067" b="0" spc="90" dirty="0">
                <a:latin typeface="Book Antiqua"/>
                <a:cs typeface="Book Antiqua"/>
              </a:rPr>
              <a:t>and </a:t>
            </a:r>
            <a:r>
              <a:rPr sz="2067" b="0" spc="70" dirty="0">
                <a:latin typeface="Book Antiqua"/>
                <a:cs typeface="Book Antiqua"/>
              </a:rPr>
              <a:t>Rossville </a:t>
            </a:r>
            <a:r>
              <a:rPr sz="2067" b="0" spc="76" dirty="0">
                <a:latin typeface="Book Antiqua"/>
                <a:cs typeface="Book Antiqua"/>
              </a:rPr>
              <a:t>neighborhood </a:t>
            </a:r>
            <a:r>
              <a:rPr sz="2067" b="0" spc="147" dirty="0">
                <a:latin typeface="Book Antiqua"/>
                <a:cs typeface="Book Antiqua"/>
              </a:rPr>
              <a:t>co-  </a:t>
            </a:r>
            <a:r>
              <a:rPr sz="2067" b="0" spc="83" dirty="0">
                <a:latin typeface="Book Antiqua"/>
                <a:cs typeface="Book Antiqua"/>
              </a:rPr>
              <a:t>redevelopment </a:t>
            </a:r>
            <a:r>
              <a:rPr sz="2067" b="0" spc="76" dirty="0">
                <a:latin typeface="Book Antiqua"/>
                <a:cs typeface="Book Antiqua"/>
              </a:rPr>
              <a:t>team, </a:t>
            </a:r>
            <a:r>
              <a:rPr sz="2067" b="0" spc="47" dirty="0">
                <a:latin typeface="Book Antiqua"/>
                <a:cs typeface="Book Antiqua"/>
              </a:rPr>
              <a:t>in </a:t>
            </a:r>
            <a:r>
              <a:rPr sz="2067" b="0" spc="87" dirty="0">
                <a:latin typeface="Book Antiqua"/>
                <a:cs typeface="Book Antiqua"/>
              </a:rPr>
              <a:t>partnership </a:t>
            </a:r>
            <a:r>
              <a:rPr sz="2067" b="0" spc="53" dirty="0">
                <a:latin typeface="Book Antiqua"/>
                <a:cs typeface="Book Antiqua"/>
              </a:rPr>
              <a:t>with </a:t>
            </a:r>
            <a:r>
              <a:rPr sz="2067" b="0" spc="47" dirty="0">
                <a:latin typeface="Book Antiqua"/>
                <a:cs typeface="Book Antiqua"/>
              </a:rPr>
              <a:t>our </a:t>
            </a:r>
            <a:r>
              <a:rPr sz="2067" b="0" spc="70" dirty="0">
                <a:latin typeface="Book Antiqua"/>
                <a:cs typeface="Book Antiqua"/>
              </a:rPr>
              <a:t>communities, is </a:t>
            </a:r>
            <a:r>
              <a:rPr sz="2067" b="0" spc="113" dirty="0">
                <a:latin typeface="Book Antiqua"/>
                <a:cs typeface="Book Antiqua"/>
              </a:rPr>
              <a:t>to  </a:t>
            </a:r>
            <a:r>
              <a:rPr sz="2067" b="0" spc="93" dirty="0">
                <a:latin typeface="Book Antiqua"/>
                <a:cs typeface="Book Antiqua"/>
              </a:rPr>
              <a:t>direct </a:t>
            </a:r>
            <a:r>
              <a:rPr sz="2067" b="0" spc="47" dirty="0">
                <a:latin typeface="Book Antiqua"/>
                <a:cs typeface="Book Antiqua"/>
              </a:rPr>
              <a:t>our </a:t>
            </a:r>
            <a:r>
              <a:rPr sz="2067" b="0" spc="107" dirty="0">
                <a:latin typeface="Book Antiqua"/>
                <a:cs typeface="Book Antiqua"/>
              </a:rPr>
              <a:t>focus </a:t>
            </a:r>
            <a:r>
              <a:rPr sz="2067" b="0" spc="76" dirty="0">
                <a:latin typeface="Book Antiqua"/>
                <a:cs typeface="Book Antiqua"/>
              </a:rPr>
              <a:t>on </a:t>
            </a:r>
            <a:r>
              <a:rPr sz="2067" b="0" spc="70" dirty="0">
                <a:latin typeface="Book Antiqua"/>
                <a:cs typeface="Book Antiqua"/>
              </a:rPr>
              <a:t>revitalizing </a:t>
            </a:r>
            <a:r>
              <a:rPr sz="2067" b="0" spc="90" dirty="0">
                <a:latin typeface="Book Antiqua"/>
                <a:cs typeface="Book Antiqua"/>
              </a:rPr>
              <a:t>and </a:t>
            </a:r>
            <a:r>
              <a:rPr sz="2067" b="0" spc="63" dirty="0">
                <a:latin typeface="Book Antiqua"/>
                <a:cs typeface="Book Antiqua"/>
              </a:rPr>
              <a:t>developing </a:t>
            </a:r>
            <a:r>
              <a:rPr sz="2067" b="0" spc="73" dirty="0">
                <a:latin typeface="Book Antiqua"/>
                <a:cs typeface="Book Antiqua"/>
              </a:rPr>
              <a:t>diversified-quality  </a:t>
            </a:r>
            <a:r>
              <a:rPr sz="2067" b="0" spc="40" dirty="0">
                <a:latin typeface="Book Antiqua"/>
                <a:cs typeface="Book Antiqua"/>
              </a:rPr>
              <a:t>housing, </a:t>
            </a:r>
            <a:r>
              <a:rPr sz="2067" b="0" spc="90" dirty="0">
                <a:latin typeface="Book Antiqua"/>
                <a:cs typeface="Book Antiqua"/>
              </a:rPr>
              <a:t>and </a:t>
            </a:r>
            <a:r>
              <a:rPr sz="2067" b="0" spc="110" dirty="0">
                <a:latin typeface="Book Antiqua"/>
                <a:cs typeface="Book Antiqua"/>
              </a:rPr>
              <a:t>engaged </a:t>
            </a:r>
            <a:r>
              <a:rPr sz="2067" b="0" spc="60" dirty="0">
                <a:latin typeface="Book Antiqua"/>
                <a:cs typeface="Book Antiqua"/>
              </a:rPr>
              <a:t>neighborhoods, </a:t>
            </a:r>
            <a:r>
              <a:rPr sz="2067" b="0" spc="80" dirty="0">
                <a:latin typeface="Book Antiqua"/>
                <a:cs typeface="Book Antiqua"/>
              </a:rPr>
              <a:t>for </a:t>
            </a:r>
            <a:r>
              <a:rPr sz="2067" b="0" spc="63" dirty="0">
                <a:latin typeface="Book Antiqua"/>
                <a:cs typeface="Book Antiqua"/>
              </a:rPr>
              <a:t>all </a:t>
            </a:r>
            <a:r>
              <a:rPr sz="2067" b="0" spc="97" dirty="0">
                <a:latin typeface="Book Antiqua"/>
                <a:cs typeface="Book Antiqua"/>
              </a:rPr>
              <a:t>citizens </a:t>
            </a:r>
            <a:r>
              <a:rPr sz="2067" b="0" spc="47" dirty="0">
                <a:latin typeface="Book Antiqua"/>
                <a:cs typeface="Book Antiqua"/>
              </a:rPr>
              <a:t>in </a:t>
            </a:r>
            <a:r>
              <a:rPr sz="2067" b="0" spc="110" dirty="0">
                <a:latin typeface="Book Antiqua"/>
                <a:cs typeface="Book Antiqua"/>
              </a:rPr>
              <a:t>both  </a:t>
            </a:r>
            <a:r>
              <a:rPr sz="2067" b="0" spc="93" dirty="0">
                <a:latin typeface="Book Antiqua"/>
                <a:cs typeface="Book Antiqua"/>
              </a:rPr>
              <a:t>communities</a:t>
            </a:r>
            <a:endParaRPr sz="2067">
              <a:latin typeface="Book Antiqua"/>
              <a:cs typeface="Book Antiqu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7635" y="3930597"/>
            <a:ext cx="6515100" cy="1585220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R="156641" algn="ctr" defTabSz="609630">
              <a:spcBef>
                <a:spcPts val="83"/>
              </a:spcBef>
              <a:tabLst>
                <a:tab pos="277297" algn="l"/>
                <a:tab pos="603704" algn="l"/>
                <a:tab pos="1083788" algn="l"/>
                <a:tab pos="1345843" algn="l"/>
                <a:tab pos="1534237" algn="l"/>
                <a:tab pos="1865300" algn="l"/>
                <a:tab pos="2162071" algn="l"/>
              </a:tabLst>
            </a:pPr>
            <a:r>
              <a:rPr sz="1700" spc="427" dirty="0">
                <a:solidFill>
                  <a:prstClr val="black"/>
                </a:solidFill>
                <a:latin typeface="Arial"/>
                <a:cs typeface="Arial"/>
              </a:rPr>
              <a:t>T	</a:t>
            </a:r>
            <a:r>
              <a:rPr sz="1700" spc="713" dirty="0">
                <a:solidFill>
                  <a:prstClr val="black"/>
                </a:solidFill>
                <a:latin typeface="Arial"/>
                <a:cs typeface="Arial"/>
              </a:rPr>
              <a:t>A	</a:t>
            </a:r>
            <a:r>
              <a:rPr sz="1700" spc="460" dirty="0">
                <a:solidFill>
                  <a:prstClr val="black"/>
                </a:solidFill>
                <a:latin typeface="Arial"/>
                <a:cs typeface="Arial"/>
              </a:rPr>
              <a:t>G	</a:t>
            </a:r>
            <a:r>
              <a:rPr sz="1700" spc="397" dirty="0">
                <a:solidFill>
                  <a:prstClr val="black"/>
                </a:solidFill>
                <a:latin typeface="Arial"/>
                <a:cs typeface="Arial"/>
              </a:rPr>
              <a:t>L	</a:t>
            </a:r>
            <a:r>
              <a:rPr sz="1700" spc="289" dirty="0">
                <a:solidFill>
                  <a:prstClr val="black"/>
                </a:solidFill>
                <a:latin typeface="Arial"/>
                <a:cs typeface="Arial"/>
              </a:rPr>
              <a:t>I	</a:t>
            </a:r>
            <a:r>
              <a:rPr sz="1700" spc="657" dirty="0">
                <a:solidFill>
                  <a:prstClr val="black"/>
                </a:solidFill>
                <a:latin typeface="Arial"/>
                <a:cs typeface="Arial"/>
              </a:rPr>
              <a:t>N	</a:t>
            </a:r>
            <a:r>
              <a:rPr sz="1700" spc="483" dirty="0">
                <a:solidFill>
                  <a:prstClr val="black"/>
                </a:solidFill>
                <a:latin typeface="Arial"/>
                <a:cs typeface="Arial"/>
              </a:rPr>
              <a:t>E	</a:t>
            </a:r>
            <a:r>
              <a:rPr sz="1700" spc="169" dirty="0">
                <a:solidFill>
                  <a:prstClr val="black"/>
                </a:solidFill>
                <a:latin typeface="Goudy Old Style"/>
                <a:cs typeface="Goudy Old Style"/>
              </a:rPr>
              <a:t>.</a:t>
            </a:r>
            <a:endParaRPr sz="1700">
              <a:solidFill>
                <a:prstClr val="black"/>
              </a:solidFill>
              <a:latin typeface="Goudy Old Style"/>
              <a:cs typeface="Goudy Old Style"/>
            </a:endParaRPr>
          </a:p>
          <a:p>
            <a:pPr marL="8467" marR="3387" algn="ctr" defTabSz="609630">
              <a:lnSpc>
                <a:spcPct val="119100"/>
              </a:lnSpc>
              <a:spcBef>
                <a:spcPts val="1143"/>
              </a:spcBef>
            </a:pPr>
            <a:r>
              <a:rPr sz="2133" spc="93" dirty="0">
                <a:solidFill>
                  <a:prstClr val="black"/>
                </a:solidFill>
                <a:latin typeface="Book Antiqua"/>
                <a:cs typeface="Book Antiqua"/>
              </a:rPr>
              <a:t>From </a:t>
            </a:r>
            <a:r>
              <a:rPr sz="2133" spc="30" dirty="0">
                <a:solidFill>
                  <a:prstClr val="black"/>
                </a:solidFill>
                <a:latin typeface="Book Antiqua"/>
                <a:cs typeface="Book Antiqua"/>
              </a:rPr>
              <a:t>Homes, </a:t>
            </a:r>
            <a:r>
              <a:rPr sz="2133" spc="107" dirty="0">
                <a:solidFill>
                  <a:prstClr val="black"/>
                </a:solidFill>
                <a:latin typeface="Book Antiqua"/>
                <a:cs typeface="Book Antiqua"/>
              </a:rPr>
              <a:t>to </a:t>
            </a:r>
            <a:r>
              <a:rPr sz="2133" spc="47" dirty="0">
                <a:solidFill>
                  <a:prstClr val="black"/>
                </a:solidFill>
                <a:latin typeface="Book Antiqua"/>
                <a:cs typeface="Book Antiqua"/>
              </a:rPr>
              <a:t>Neighborhoods, </a:t>
            </a:r>
            <a:r>
              <a:rPr sz="2133" spc="107" dirty="0">
                <a:solidFill>
                  <a:prstClr val="black"/>
                </a:solidFill>
                <a:latin typeface="Book Antiqua"/>
                <a:cs typeface="Book Antiqua"/>
              </a:rPr>
              <a:t>to </a:t>
            </a:r>
            <a:r>
              <a:rPr sz="2133" spc="13" dirty="0">
                <a:solidFill>
                  <a:prstClr val="black"/>
                </a:solidFill>
                <a:latin typeface="Book Antiqua"/>
                <a:cs typeface="Book Antiqua"/>
              </a:rPr>
              <a:t>Communities...  </a:t>
            </a:r>
            <a:r>
              <a:rPr sz="2133" spc="40" dirty="0">
                <a:solidFill>
                  <a:prstClr val="black"/>
                </a:solidFill>
                <a:latin typeface="Book Antiqua"/>
                <a:cs typeface="Book Antiqua"/>
              </a:rPr>
              <a:t>building </a:t>
            </a:r>
            <a:r>
              <a:rPr sz="2133" spc="93" dirty="0">
                <a:solidFill>
                  <a:prstClr val="black"/>
                </a:solidFill>
                <a:latin typeface="Book Antiqua"/>
                <a:cs typeface="Book Antiqua"/>
              </a:rPr>
              <a:t>stronger </a:t>
            </a:r>
            <a:r>
              <a:rPr sz="2133" spc="67" dirty="0">
                <a:solidFill>
                  <a:prstClr val="black"/>
                </a:solidFill>
                <a:latin typeface="Book Antiqua"/>
                <a:cs typeface="Book Antiqua"/>
              </a:rPr>
              <a:t>housing </a:t>
            </a:r>
            <a:r>
              <a:rPr sz="2133" spc="40" dirty="0">
                <a:solidFill>
                  <a:prstClr val="black"/>
                </a:solidFill>
                <a:latin typeface="Book Antiqua"/>
                <a:cs typeface="Book Antiqua"/>
              </a:rPr>
              <a:t>in </a:t>
            </a:r>
            <a:r>
              <a:rPr sz="2133" spc="110" dirty="0">
                <a:solidFill>
                  <a:prstClr val="black"/>
                </a:solidFill>
                <a:latin typeface="Book Antiqua"/>
                <a:cs typeface="Book Antiqua"/>
              </a:rPr>
              <a:t>Walker </a:t>
            </a:r>
            <a:r>
              <a:rPr sz="2133" spc="76" dirty="0">
                <a:solidFill>
                  <a:prstClr val="black"/>
                </a:solidFill>
                <a:latin typeface="Book Antiqua"/>
                <a:cs typeface="Book Antiqua"/>
              </a:rPr>
              <a:t>County </a:t>
            </a:r>
            <a:r>
              <a:rPr sz="2133" spc="47" dirty="0">
                <a:solidFill>
                  <a:prstClr val="black"/>
                </a:solidFill>
                <a:latin typeface="Book Antiqua"/>
                <a:cs typeface="Book Antiqua"/>
              </a:rPr>
              <a:t>with  </a:t>
            </a:r>
            <a:r>
              <a:rPr sz="2133" spc="53" dirty="0">
                <a:solidFill>
                  <a:prstClr val="black"/>
                </a:solidFill>
                <a:latin typeface="Book Antiqua"/>
                <a:cs typeface="Book Antiqua"/>
              </a:rPr>
              <a:t>two </a:t>
            </a:r>
            <a:r>
              <a:rPr sz="2133" spc="57" dirty="0">
                <a:solidFill>
                  <a:prstClr val="black"/>
                </a:solidFill>
                <a:latin typeface="Book Antiqua"/>
                <a:cs typeface="Book Antiqua"/>
              </a:rPr>
              <a:t>cities, </a:t>
            </a:r>
            <a:r>
              <a:rPr sz="2133" spc="87" dirty="0">
                <a:solidFill>
                  <a:prstClr val="black"/>
                </a:solidFill>
                <a:latin typeface="Book Antiqua"/>
                <a:cs typeface="Book Antiqua"/>
              </a:rPr>
              <a:t>one</a:t>
            </a:r>
            <a:r>
              <a:rPr sz="2133" spc="287" dirty="0">
                <a:solidFill>
                  <a:prstClr val="black"/>
                </a:solidFill>
                <a:latin typeface="Book Antiqua"/>
                <a:cs typeface="Book Antiqua"/>
              </a:rPr>
              <a:t> </a:t>
            </a:r>
            <a:r>
              <a:rPr sz="2133" spc="33" dirty="0">
                <a:solidFill>
                  <a:prstClr val="black"/>
                </a:solidFill>
                <a:latin typeface="Book Antiqua"/>
                <a:cs typeface="Book Antiqua"/>
              </a:rPr>
              <a:t>mission.</a:t>
            </a:r>
            <a:endParaRPr sz="2133">
              <a:solidFill>
                <a:prstClr val="black"/>
              </a:solidFill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4566274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13412" y="180506"/>
            <a:ext cx="6049433" cy="66520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4267" spc="587" dirty="0">
                <a:solidFill>
                  <a:srgbClr val="FB6D57"/>
                </a:solidFill>
                <a:latin typeface="Calibri"/>
                <a:cs typeface="Calibri"/>
              </a:rPr>
              <a:t>DEMOGRAPHIC</a:t>
            </a:r>
            <a:r>
              <a:rPr sz="4267" spc="167" dirty="0">
                <a:solidFill>
                  <a:srgbClr val="FB6D57"/>
                </a:solidFill>
                <a:latin typeface="Calibri"/>
                <a:cs typeface="Calibri"/>
              </a:rPr>
              <a:t> </a:t>
            </a:r>
            <a:r>
              <a:rPr sz="4267" spc="596" dirty="0">
                <a:solidFill>
                  <a:srgbClr val="FB6D57"/>
                </a:solidFill>
                <a:latin typeface="Calibri"/>
                <a:cs typeface="Calibri"/>
              </a:rPr>
              <a:t>DATA</a:t>
            </a:r>
            <a:endParaRPr sz="4267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6492370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60" h="543559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FACB5E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31318" y="6492370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60" h="543559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FB6D5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63616" y="6492370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59" h="543559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FACB5E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00423" y="899878"/>
            <a:ext cx="11734800" cy="5441950"/>
            <a:chOff x="300634" y="1349817"/>
            <a:chExt cx="17602200" cy="8162925"/>
          </a:xfrm>
        </p:grpSpPr>
        <p:sp>
          <p:nvSpPr>
            <p:cNvPr id="7" name="object 7"/>
            <p:cNvSpPr/>
            <p:nvPr/>
          </p:nvSpPr>
          <p:spPr>
            <a:xfrm>
              <a:off x="300634" y="1349817"/>
              <a:ext cx="17602199" cy="81629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6048240" y="6869150"/>
              <a:ext cx="713740" cy="2188845"/>
            </a:xfrm>
            <a:custGeom>
              <a:avLst/>
              <a:gdLst/>
              <a:ahLst/>
              <a:cxnLst/>
              <a:rect l="l" t="t" r="r" b="b"/>
              <a:pathLst>
                <a:path w="713740" h="2188845">
                  <a:moveTo>
                    <a:pt x="713714" y="1925955"/>
                  </a:moveTo>
                  <a:lnTo>
                    <a:pt x="707669" y="1904860"/>
                  </a:lnTo>
                  <a:lnTo>
                    <a:pt x="689546" y="1886356"/>
                  </a:lnTo>
                  <a:lnTo>
                    <a:pt x="374434" y="1673339"/>
                  </a:lnTo>
                  <a:lnTo>
                    <a:pt x="351688" y="1663547"/>
                  </a:lnTo>
                  <a:lnTo>
                    <a:pt x="333070" y="1666151"/>
                  </a:lnTo>
                  <a:lnTo>
                    <a:pt x="320497" y="1680121"/>
                  </a:lnTo>
                  <a:lnTo>
                    <a:pt x="315874" y="1704441"/>
                  </a:lnTo>
                  <a:lnTo>
                    <a:pt x="361594" y="1848053"/>
                  </a:lnTo>
                  <a:lnTo>
                    <a:pt x="361594" y="1849882"/>
                  </a:lnTo>
                  <a:lnTo>
                    <a:pt x="344932" y="1848053"/>
                  </a:lnTo>
                  <a:lnTo>
                    <a:pt x="70688" y="1848053"/>
                  </a:lnTo>
                  <a:lnTo>
                    <a:pt x="43243" y="1851063"/>
                  </a:lnTo>
                  <a:lnTo>
                    <a:pt x="20764" y="1859254"/>
                  </a:lnTo>
                  <a:lnTo>
                    <a:pt x="5575" y="1871383"/>
                  </a:lnTo>
                  <a:lnTo>
                    <a:pt x="0" y="1886178"/>
                  </a:lnTo>
                  <a:lnTo>
                    <a:pt x="0" y="1965718"/>
                  </a:lnTo>
                  <a:lnTo>
                    <a:pt x="5575" y="1980514"/>
                  </a:lnTo>
                  <a:lnTo>
                    <a:pt x="20764" y="1992642"/>
                  </a:lnTo>
                  <a:lnTo>
                    <a:pt x="43243" y="2000834"/>
                  </a:lnTo>
                  <a:lnTo>
                    <a:pt x="70688" y="2003844"/>
                  </a:lnTo>
                  <a:lnTo>
                    <a:pt x="344932" y="2003844"/>
                  </a:lnTo>
                  <a:lnTo>
                    <a:pt x="361594" y="2002028"/>
                  </a:lnTo>
                  <a:lnTo>
                    <a:pt x="361594" y="2003844"/>
                  </a:lnTo>
                  <a:lnTo>
                    <a:pt x="315874" y="2147481"/>
                  </a:lnTo>
                  <a:lnTo>
                    <a:pt x="320497" y="2171789"/>
                  </a:lnTo>
                  <a:lnTo>
                    <a:pt x="333070" y="2185759"/>
                  </a:lnTo>
                  <a:lnTo>
                    <a:pt x="351688" y="2188362"/>
                  </a:lnTo>
                  <a:lnTo>
                    <a:pt x="374434" y="2178570"/>
                  </a:lnTo>
                  <a:lnTo>
                    <a:pt x="689559" y="1965540"/>
                  </a:lnTo>
                  <a:lnTo>
                    <a:pt x="707669" y="1947049"/>
                  </a:lnTo>
                  <a:lnTo>
                    <a:pt x="713714" y="1925955"/>
                  </a:lnTo>
                  <a:close/>
                </a:path>
                <a:path w="713740" h="2188845">
                  <a:moveTo>
                    <a:pt x="713714" y="262407"/>
                  </a:moveTo>
                  <a:lnTo>
                    <a:pt x="707669" y="241312"/>
                  </a:lnTo>
                  <a:lnTo>
                    <a:pt x="689546" y="222808"/>
                  </a:lnTo>
                  <a:lnTo>
                    <a:pt x="374434" y="9791"/>
                  </a:lnTo>
                  <a:lnTo>
                    <a:pt x="351688" y="0"/>
                  </a:lnTo>
                  <a:lnTo>
                    <a:pt x="333070" y="2603"/>
                  </a:lnTo>
                  <a:lnTo>
                    <a:pt x="320497" y="16573"/>
                  </a:lnTo>
                  <a:lnTo>
                    <a:pt x="315874" y="40894"/>
                  </a:lnTo>
                  <a:lnTo>
                    <a:pt x="361594" y="184505"/>
                  </a:lnTo>
                  <a:lnTo>
                    <a:pt x="361594" y="186334"/>
                  </a:lnTo>
                  <a:lnTo>
                    <a:pt x="344932" y="184505"/>
                  </a:lnTo>
                  <a:lnTo>
                    <a:pt x="70688" y="184505"/>
                  </a:lnTo>
                  <a:lnTo>
                    <a:pt x="43243" y="187515"/>
                  </a:lnTo>
                  <a:lnTo>
                    <a:pt x="20764" y="195707"/>
                  </a:lnTo>
                  <a:lnTo>
                    <a:pt x="5575" y="207835"/>
                  </a:lnTo>
                  <a:lnTo>
                    <a:pt x="0" y="222643"/>
                  </a:lnTo>
                  <a:lnTo>
                    <a:pt x="0" y="302171"/>
                  </a:lnTo>
                  <a:lnTo>
                    <a:pt x="5575" y="316966"/>
                  </a:lnTo>
                  <a:lnTo>
                    <a:pt x="20764" y="329095"/>
                  </a:lnTo>
                  <a:lnTo>
                    <a:pt x="43243" y="337286"/>
                  </a:lnTo>
                  <a:lnTo>
                    <a:pt x="70688" y="340296"/>
                  </a:lnTo>
                  <a:lnTo>
                    <a:pt x="344932" y="340296"/>
                  </a:lnTo>
                  <a:lnTo>
                    <a:pt x="361594" y="338480"/>
                  </a:lnTo>
                  <a:lnTo>
                    <a:pt x="361594" y="340296"/>
                  </a:lnTo>
                  <a:lnTo>
                    <a:pt x="315874" y="483933"/>
                  </a:lnTo>
                  <a:lnTo>
                    <a:pt x="320497" y="508241"/>
                  </a:lnTo>
                  <a:lnTo>
                    <a:pt x="333070" y="522211"/>
                  </a:lnTo>
                  <a:lnTo>
                    <a:pt x="351688" y="524814"/>
                  </a:lnTo>
                  <a:lnTo>
                    <a:pt x="374434" y="515023"/>
                  </a:lnTo>
                  <a:lnTo>
                    <a:pt x="689559" y="301993"/>
                  </a:lnTo>
                  <a:lnTo>
                    <a:pt x="707669" y="283502"/>
                  </a:lnTo>
                  <a:lnTo>
                    <a:pt x="713714" y="262407"/>
                  </a:lnTo>
                  <a:close/>
                </a:path>
              </a:pathLst>
            </a:custGeom>
            <a:solidFill>
              <a:srgbClr val="F40707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05147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13412" y="180509"/>
            <a:ext cx="6049433" cy="66520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4267" spc="587" dirty="0">
                <a:solidFill>
                  <a:srgbClr val="FB6D57"/>
                </a:solidFill>
                <a:latin typeface="Calibri"/>
                <a:cs typeface="Calibri"/>
              </a:rPr>
              <a:t>DEMOGRAPHIC</a:t>
            </a:r>
            <a:r>
              <a:rPr sz="4267" spc="167" dirty="0">
                <a:solidFill>
                  <a:srgbClr val="FB6D57"/>
                </a:solidFill>
                <a:latin typeface="Calibri"/>
                <a:cs typeface="Calibri"/>
              </a:rPr>
              <a:t> </a:t>
            </a:r>
            <a:r>
              <a:rPr sz="4267" spc="596" dirty="0">
                <a:solidFill>
                  <a:srgbClr val="FB6D57"/>
                </a:solidFill>
                <a:latin typeface="Calibri"/>
                <a:cs typeface="Calibri"/>
              </a:rPr>
              <a:t>DATA</a:t>
            </a:r>
            <a:endParaRPr sz="4267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6492375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60" h="543559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FACB5E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31318" y="6492375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60" h="543559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FB6D5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63616" y="6492375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59" h="543559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FACB5E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00423" y="899882"/>
            <a:ext cx="11734800" cy="5441950"/>
            <a:chOff x="300634" y="1349823"/>
            <a:chExt cx="17602200" cy="8162925"/>
          </a:xfrm>
        </p:grpSpPr>
        <p:sp>
          <p:nvSpPr>
            <p:cNvPr id="7" name="object 7"/>
            <p:cNvSpPr/>
            <p:nvPr/>
          </p:nvSpPr>
          <p:spPr>
            <a:xfrm>
              <a:off x="300634" y="1349823"/>
              <a:ext cx="17602199" cy="81629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6048240" y="6869150"/>
              <a:ext cx="713740" cy="2188845"/>
            </a:xfrm>
            <a:custGeom>
              <a:avLst/>
              <a:gdLst/>
              <a:ahLst/>
              <a:cxnLst/>
              <a:rect l="l" t="t" r="r" b="b"/>
              <a:pathLst>
                <a:path w="713740" h="2188845">
                  <a:moveTo>
                    <a:pt x="713714" y="1925955"/>
                  </a:moveTo>
                  <a:lnTo>
                    <a:pt x="707669" y="1904860"/>
                  </a:lnTo>
                  <a:lnTo>
                    <a:pt x="689546" y="1886369"/>
                  </a:lnTo>
                  <a:lnTo>
                    <a:pt x="374434" y="1673339"/>
                  </a:lnTo>
                  <a:lnTo>
                    <a:pt x="351688" y="1663547"/>
                  </a:lnTo>
                  <a:lnTo>
                    <a:pt x="333070" y="1666151"/>
                  </a:lnTo>
                  <a:lnTo>
                    <a:pt x="320497" y="1680121"/>
                  </a:lnTo>
                  <a:lnTo>
                    <a:pt x="315874" y="1704441"/>
                  </a:lnTo>
                  <a:lnTo>
                    <a:pt x="361594" y="1848053"/>
                  </a:lnTo>
                  <a:lnTo>
                    <a:pt x="361594" y="1849882"/>
                  </a:lnTo>
                  <a:lnTo>
                    <a:pt x="344932" y="1848053"/>
                  </a:lnTo>
                  <a:lnTo>
                    <a:pt x="70688" y="1848053"/>
                  </a:lnTo>
                  <a:lnTo>
                    <a:pt x="43243" y="1851063"/>
                  </a:lnTo>
                  <a:lnTo>
                    <a:pt x="20764" y="1859254"/>
                  </a:lnTo>
                  <a:lnTo>
                    <a:pt x="5575" y="1871383"/>
                  </a:lnTo>
                  <a:lnTo>
                    <a:pt x="0" y="1886191"/>
                  </a:lnTo>
                  <a:lnTo>
                    <a:pt x="0" y="1965718"/>
                  </a:lnTo>
                  <a:lnTo>
                    <a:pt x="5575" y="1980526"/>
                  </a:lnTo>
                  <a:lnTo>
                    <a:pt x="20764" y="1992655"/>
                  </a:lnTo>
                  <a:lnTo>
                    <a:pt x="43243" y="2000846"/>
                  </a:lnTo>
                  <a:lnTo>
                    <a:pt x="70688" y="2003856"/>
                  </a:lnTo>
                  <a:lnTo>
                    <a:pt x="344932" y="2003856"/>
                  </a:lnTo>
                  <a:lnTo>
                    <a:pt x="361594" y="2002040"/>
                  </a:lnTo>
                  <a:lnTo>
                    <a:pt x="361594" y="2003856"/>
                  </a:lnTo>
                  <a:lnTo>
                    <a:pt x="315874" y="2147481"/>
                  </a:lnTo>
                  <a:lnTo>
                    <a:pt x="320497" y="2171789"/>
                  </a:lnTo>
                  <a:lnTo>
                    <a:pt x="333070" y="2185771"/>
                  </a:lnTo>
                  <a:lnTo>
                    <a:pt x="351688" y="2188375"/>
                  </a:lnTo>
                  <a:lnTo>
                    <a:pt x="374434" y="2178583"/>
                  </a:lnTo>
                  <a:lnTo>
                    <a:pt x="689559" y="1965540"/>
                  </a:lnTo>
                  <a:lnTo>
                    <a:pt x="707669" y="1947049"/>
                  </a:lnTo>
                  <a:lnTo>
                    <a:pt x="713714" y="1925955"/>
                  </a:lnTo>
                  <a:close/>
                </a:path>
                <a:path w="713740" h="2188845">
                  <a:moveTo>
                    <a:pt x="713714" y="262407"/>
                  </a:moveTo>
                  <a:lnTo>
                    <a:pt x="707669" y="241312"/>
                  </a:lnTo>
                  <a:lnTo>
                    <a:pt x="689546" y="222821"/>
                  </a:lnTo>
                  <a:lnTo>
                    <a:pt x="374434" y="9791"/>
                  </a:lnTo>
                  <a:lnTo>
                    <a:pt x="351688" y="0"/>
                  </a:lnTo>
                  <a:lnTo>
                    <a:pt x="333070" y="2603"/>
                  </a:lnTo>
                  <a:lnTo>
                    <a:pt x="320497" y="16573"/>
                  </a:lnTo>
                  <a:lnTo>
                    <a:pt x="315874" y="40894"/>
                  </a:lnTo>
                  <a:lnTo>
                    <a:pt x="361594" y="184505"/>
                  </a:lnTo>
                  <a:lnTo>
                    <a:pt x="361594" y="186334"/>
                  </a:lnTo>
                  <a:lnTo>
                    <a:pt x="344932" y="184505"/>
                  </a:lnTo>
                  <a:lnTo>
                    <a:pt x="70688" y="184505"/>
                  </a:lnTo>
                  <a:lnTo>
                    <a:pt x="43243" y="187515"/>
                  </a:lnTo>
                  <a:lnTo>
                    <a:pt x="20764" y="195707"/>
                  </a:lnTo>
                  <a:lnTo>
                    <a:pt x="5575" y="207835"/>
                  </a:lnTo>
                  <a:lnTo>
                    <a:pt x="0" y="222643"/>
                  </a:lnTo>
                  <a:lnTo>
                    <a:pt x="0" y="302171"/>
                  </a:lnTo>
                  <a:lnTo>
                    <a:pt x="5575" y="316979"/>
                  </a:lnTo>
                  <a:lnTo>
                    <a:pt x="20764" y="329107"/>
                  </a:lnTo>
                  <a:lnTo>
                    <a:pt x="43243" y="337299"/>
                  </a:lnTo>
                  <a:lnTo>
                    <a:pt x="70688" y="340309"/>
                  </a:lnTo>
                  <a:lnTo>
                    <a:pt x="344932" y="340309"/>
                  </a:lnTo>
                  <a:lnTo>
                    <a:pt x="361594" y="338493"/>
                  </a:lnTo>
                  <a:lnTo>
                    <a:pt x="361594" y="340309"/>
                  </a:lnTo>
                  <a:lnTo>
                    <a:pt x="315874" y="483933"/>
                  </a:lnTo>
                  <a:lnTo>
                    <a:pt x="320497" y="508241"/>
                  </a:lnTo>
                  <a:lnTo>
                    <a:pt x="333070" y="522224"/>
                  </a:lnTo>
                  <a:lnTo>
                    <a:pt x="351688" y="524827"/>
                  </a:lnTo>
                  <a:lnTo>
                    <a:pt x="374434" y="515035"/>
                  </a:lnTo>
                  <a:lnTo>
                    <a:pt x="689559" y="301993"/>
                  </a:lnTo>
                  <a:lnTo>
                    <a:pt x="707669" y="283502"/>
                  </a:lnTo>
                  <a:lnTo>
                    <a:pt x="713714" y="262407"/>
                  </a:lnTo>
                  <a:close/>
                </a:path>
              </a:pathLst>
            </a:custGeom>
            <a:solidFill>
              <a:srgbClr val="F40707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97999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12354" y="157587"/>
            <a:ext cx="8967470" cy="66520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4267" spc="620" dirty="0">
                <a:solidFill>
                  <a:srgbClr val="FB6D57"/>
                </a:solidFill>
                <a:latin typeface="Calibri"/>
                <a:cs typeface="Calibri"/>
              </a:rPr>
              <a:t>HOUSING </a:t>
            </a:r>
            <a:r>
              <a:rPr sz="4267" spc="783" dirty="0">
                <a:solidFill>
                  <a:srgbClr val="FB6D57"/>
                </a:solidFill>
                <a:latin typeface="Calibri"/>
                <a:cs typeface="Calibri"/>
              </a:rPr>
              <a:t>OCCUPANCY</a:t>
            </a:r>
            <a:r>
              <a:rPr sz="4267" spc="-273" dirty="0">
                <a:solidFill>
                  <a:srgbClr val="FB6D57"/>
                </a:solidFill>
                <a:latin typeface="Calibri"/>
                <a:cs typeface="Calibri"/>
              </a:rPr>
              <a:t> </a:t>
            </a:r>
            <a:r>
              <a:rPr sz="4267" spc="613" dirty="0">
                <a:solidFill>
                  <a:srgbClr val="FB6D57"/>
                </a:solidFill>
                <a:latin typeface="Calibri"/>
                <a:cs typeface="Calibri"/>
              </a:rPr>
              <a:t>STATUS</a:t>
            </a:r>
            <a:endParaRPr sz="4267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6492379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60" h="543559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FACB5E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31318" y="6492379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60" h="543559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FB6D5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63616" y="6492379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59" h="543559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FACB5E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65203" y="1054850"/>
            <a:ext cx="11658600" cy="5118100"/>
            <a:chOff x="397805" y="1582275"/>
            <a:chExt cx="17487900" cy="7677150"/>
          </a:xfrm>
        </p:grpSpPr>
        <p:sp>
          <p:nvSpPr>
            <p:cNvPr id="7" name="object 7"/>
            <p:cNvSpPr/>
            <p:nvPr/>
          </p:nvSpPr>
          <p:spPr>
            <a:xfrm>
              <a:off x="397805" y="1582275"/>
              <a:ext cx="17487899" cy="767714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8070774" y="7758023"/>
              <a:ext cx="4479290" cy="1275715"/>
            </a:xfrm>
            <a:custGeom>
              <a:avLst/>
              <a:gdLst/>
              <a:ahLst/>
              <a:cxnLst/>
              <a:rect l="l" t="t" r="r" b="b"/>
              <a:pathLst>
                <a:path w="4479290" h="1275715">
                  <a:moveTo>
                    <a:pt x="816724" y="300278"/>
                  </a:moveTo>
                  <a:lnTo>
                    <a:pt x="809815" y="276136"/>
                  </a:lnTo>
                  <a:lnTo>
                    <a:pt x="789076" y="254977"/>
                  </a:lnTo>
                  <a:lnTo>
                    <a:pt x="428485" y="11201"/>
                  </a:lnTo>
                  <a:lnTo>
                    <a:pt x="402450" y="0"/>
                  </a:lnTo>
                  <a:lnTo>
                    <a:pt x="381152" y="2984"/>
                  </a:lnTo>
                  <a:lnTo>
                    <a:pt x="366750" y="18973"/>
                  </a:lnTo>
                  <a:lnTo>
                    <a:pt x="361467" y="46799"/>
                  </a:lnTo>
                  <a:lnTo>
                    <a:pt x="413791" y="211137"/>
                  </a:lnTo>
                  <a:lnTo>
                    <a:pt x="413791" y="213233"/>
                  </a:lnTo>
                  <a:lnTo>
                    <a:pt x="394716" y="211137"/>
                  </a:lnTo>
                  <a:lnTo>
                    <a:pt x="80886" y="211137"/>
                  </a:lnTo>
                  <a:lnTo>
                    <a:pt x="49479" y="214579"/>
                  </a:lnTo>
                  <a:lnTo>
                    <a:pt x="23761" y="223964"/>
                  </a:lnTo>
                  <a:lnTo>
                    <a:pt x="6388" y="237832"/>
                  </a:lnTo>
                  <a:lnTo>
                    <a:pt x="0" y="254774"/>
                  </a:lnTo>
                  <a:lnTo>
                    <a:pt x="0" y="345782"/>
                  </a:lnTo>
                  <a:lnTo>
                    <a:pt x="6388" y="362724"/>
                  </a:lnTo>
                  <a:lnTo>
                    <a:pt x="23761" y="376605"/>
                  </a:lnTo>
                  <a:lnTo>
                    <a:pt x="49479" y="385978"/>
                  </a:lnTo>
                  <a:lnTo>
                    <a:pt x="80886" y="389420"/>
                  </a:lnTo>
                  <a:lnTo>
                    <a:pt x="394716" y="389420"/>
                  </a:lnTo>
                  <a:lnTo>
                    <a:pt x="413791" y="387337"/>
                  </a:lnTo>
                  <a:lnTo>
                    <a:pt x="413791" y="389420"/>
                  </a:lnTo>
                  <a:lnTo>
                    <a:pt x="361467" y="553783"/>
                  </a:lnTo>
                  <a:lnTo>
                    <a:pt x="366750" y="581609"/>
                  </a:lnTo>
                  <a:lnTo>
                    <a:pt x="381152" y="597585"/>
                  </a:lnTo>
                  <a:lnTo>
                    <a:pt x="402450" y="600570"/>
                  </a:lnTo>
                  <a:lnTo>
                    <a:pt x="428485" y="589368"/>
                  </a:lnTo>
                  <a:lnTo>
                    <a:pt x="789089" y="345579"/>
                  </a:lnTo>
                  <a:lnTo>
                    <a:pt x="809815" y="324421"/>
                  </a:lnTo>
                  <a:lnTo>
                    <a:pt x="816724" y="300278"/>
                  </a:lnTo>
                  <a:close/>
                </a:path>
                <a:path w="4479290" h="1275715">
                  <a:moveTo>
                    <a:pt x="4479010" y="974953"/>
                  </a:moveTo>
                  <a:lnTo>
                    <a:pt x="4472102" y="950810"/>
                  </a:lnTo>
                  <a:lnTo>
                    <a:pt x="4451362" y="929640"/>
                  </a:lnTo>
                  <a:lnTo>
                    <a:pt x="4090759" y="685876"/>
                  </a:lnTo>
                  <a:lnTo>
                    <a:pt x="4064736" y="674674"/>
                  </a:lnTo>
                  <a:lnTo>
                    <a:pt x="4043426" y="677646"/>
                  </a:lnTo>
                  <a:lnTo>
                    <a:pt x="4029037" y="693635"/>
                  </a:lnTo>
                  <a:lnTo>
                    <a:pt x="4023753" y="721474"/>
                  </a:lnTo>
                  <a:lnTo>
                    <a:pt x="4076065" y="885812"/>
                  </a:lnTo>
                  <a:lnTo>
                    <a:pt x="4076065" y="887907"/>
                  </a:lnTo>
                  <a:lnTo>
                    <a:pt x="4057002" y="885812"/>
                  </a:lnTo>
                  <a:lnTo>
                    <a:pt x="3743172" y="885812"/>
                  </a:lnTo>
                  <a:lnTo>
                    <a:pt x="3711765" y="889254"/>
                  </a:lnTo>
                  <a:lnTo>
                    <a:pt x="3686048" y="898626"/>
                  </a:lnTo>
                  <a:lnTo>
                    <a:pt x="3668674" y="912507"/>
                  </a:lnTo>
                  <a:lnTo>
                    <a:pt x="3662286" y="929449"/>
                  </a:lnTo>
                  <a:lnTo>
                    <a:pt x="3662286" y="1020457"/>
                  </a:lnTo>
                  <a:lnTo>
                    <a:pt x="3668674" y="1037399"/>
                  </a:lnTo>
                  <a:lnTo>
                    <a:pt x="3686048" y="1051267"/>
                  </a:lnTo>
                  <a:lnTo>
                    <a:pt x="3711765" y="1060653"/>
                  </a:lnTo>
                  <a:lnTo>
                    <a:pt x="3743172" y="1064094"/>
                  </a:lnTo>
                  <a:lnTo>
                    <a:pt x="4057002" y="1064094"/>
                  </a:lnTo>
                  <a:lnTo>
                    <a:pt x="4076065" y="1062012"/>
                  </a:lnTo>
                  <a:lnTo>
                    <a:pt x="4076065" y="1064094"/>
                  </a:lnTo>
                  <a:lnTo>
                    <a:pt x="4023753" y="1228445"/>
                  </a:lnTo>
                  <a:lnTo>
                    <a:pt x="4029037" y="1256271"/>
                  </a:lnTo>
                  <a:lnTo>
                    <a:pt x="4043426" y="1272260"/>
                  </a:lnTo>
                  <a:lnTo>
                    <a:pt x="4064736" y="1275232"/>
                  </a:lnTo>
                  <a:lnTo>
                    <a:pt x="4090759" y="1264031"/>
                  </a:lnTo>
                  <a:lnTo>
                    <a:pt x="4451362" y="1020254"/>
                  </a:lnTo>
                  <a:lnTo>
                    <a:pt x="4472102" y="999083"/>
                  </a:lnTo>
                  <a:lnTo>
                    <a:pt x="4479010" y="974953"/>
                  </a:lnTo>
                  <a:close/>
                </a:path>
              </a:pathLst>
            </a:custGeom>
            <a:solidFill>
              <a:srgbClr val="F40707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85453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95004" y="287285"/>
            <a:ext cx="5002106" cy="66520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4267" spc="653" dirty="0">
                <a:solidFill>
                  <a:srgbClr val="FB6D57"/>
                </a:solidFill>
                <a:latin typeface="Calibri"/>
                <a:cs typeface="Calibri"/>
              </a:rPr>
              <a:t>AGE </a:t>
            </a:r>
            <a:r>
              <a:rPr sz="4267" spc="657" dirty="0">
                <a:solidFill>
                  <a:srgbClr val="FB6D57"/>
                </a:solidFill>
                <a:latin typeface="Calibri"/>
                <a:cs typeface="Calibri"/>
              </a:rPr>
              <a:t>OF</a:t>
            </a:r>
            <a:r>
              <a:rPr sz="4267" spc="-317" dirty="0">
                <a:solidFill>
                  <a:srgbClr val="FB6D57"/>
                </a:solidFill>
                <a:latin typeface="Calibri"/>
                <a:cs typeface="Calibri"/>
              </a:rPr>
              <a:t> </a:t>
            </a:r>
            <a:r>
              <a:rPr sz="4267" spc="620" dirty="0">
                <a:solidFill>
                  <a:srgbClr val="FB6D57"/>
                </a:solidFill>
                <a:latin typeface="Calibri"/>
                <a:cs typeface="Calibri"/>
              </a:rPr>
              <a:t>HOUSING</a:t>
            </a:r>
            <a:endParaRPr sz="4267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6492370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60" h="543559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FACB5E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31318" y="6492370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60" h="543559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FB6D5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63616" y="6492370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59" h="543559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FACB5E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05668" y="1006660"/>
            <a:ext cx="11779250" cy="5334000"/>
            <a:chOff x="308502" y="1509990"/>
            <a:chExt cx="17668875" cy="8001000"/>
          </a:xfrm>
        </p:grpSpPr>
        <p:sp>
          <p:nvSpPr>
            <p:cNvPr id="7" name="object 7"/>
            <p:cNvSpPr/>
            <p:nvPr/>
          </p:nvSpPr>
          <p:spPr>
            <a:xfrm>
              <a:off x="308502" y="1509990"/>
              <a:ext cx="17668874" cy="8000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337488" y="6502729"/>
              <a:ext cx="4898390" cy="1699895"/>
            </a:xfrm>
            <a:custGeom>
              <a:avLst/>
              <a:gdLst/>
              <a:ahLst/>
              <a:cxnLst/>
              <a:rect l="l" t="t" r="r" b="b"/>
              <a:pathLst>
                <a:path w="4898390" h="1699895">
                  <a:moveTo>
                    <a:pt x="706361" y="259702"/>
                  </a:moveTo>
                  <a:lnTo>
                    <a:pt x="700379" y="238823"/>
                  </a:lnTo>
                  <a:lnTo>
                    <a:pt x="682447" y="220522"/>
                  </a:lnTo>
                  <a:lnTo>
                    <a:pt x="370573" y="9690"/>
                  </a:lnTo>
                  <a:lnTo>
                    <a:pt x="348068" y="0"/>
                  </a:lnTo>
                  <a:lnTo>
                    <a:pt x="329641" y="2578"/>
                  </a:lnTo>
                  <a:lnTo>
                    <a:pt x="317195" y="16408"/>
                  </a:lnTo>
                  <a:lnTo>
                    <a:pt x="312623" y="40474"/>
                  </a:lnTo>
                  <a:lnTo>
                    <a:pt x="357873" y="182600"/>
                  </a:lnTo>
                  <a:lnTo>
                    <a:pt x="357873" y="184416"/>
                  </a:lnTo>
                  <a:lnTo>
                    <a:pt x="341376" y="182600"/>
                  </a:lnTo>
                  <a:lnTo>
                    <a:pt x="69951" y="182600"/>
                  </a:lnTo>
                  <a:lnTo>
                    <a:pt x="42799" y="185585"/>
                  </a:lnTo>
                  <a:lnTo>
                    <a:pt x="20548" y="193700"/>
                  </a:lnTo>
                  <a:lnTo>
                    <a:pt x="5524" y="205701"/>
                  </a:lnTo>
                  <a:lnTo>
                    <a:pt x="0" y="220345"/>
                  </a:lnTo>
                  <a:lnTo>
                    <a:pt x="0" y="299059"/>
                  </a:lnTo>
                  <a:lnTo>
                    <a:pt x="5524" y="313702"/>
                  </a:lnTo>
                  <a:lnTo>
                    <a:pt x="20548" y="325704"/>
                  </a:lnTo>
                  <a:lnTo>
                    <a:pt x="42799" y="333819"/>
                  </a:lnTo>
                  <a:lnTo>
                    <a:pt x="69951" y="336804"/>
                  </a:lnTo>
                  <a:lnTo>
                    <a:pt x="341376" y="336804"/>
                  </a:lnTo>
                  <a:lnTo>
                    <a:pt x="357873" y="335000"/>
                  </a:lnTo>
                  <a:lnTo>
                    <a:pt x="357873" y="336804"/>
                  </a:lnTo>
                  <a:lnTo>
                    <a:pt x="312623" y="478942"/>
                  </a:lnTo>
                  <a:lnTo>
                    <a:pt x="317195" y="503008"/>
                  </a:lnTo>
                  <a:lnTo>
                    <a:pt x="329641" y="516839"/>
                  </a:lnTo>
                  <a:lnTo>
                    <a:pt x="348068" y="519404"/>
                  </a:lnTo>
                  <a:lnTo>
                    <a:pt x="370573" y="509727"/>
                  </a:lnTo>
                  <a:lnTo>
                    <a:pt x="682447" y="298881"/>
                  </a:lnTo>
                  <a:lnTo>
                    <a:pt x="700379" y="280581"/>
                  </a:lnTo>
                  <a:lnTo>
                    <a:pt x="706361" y="259702"/>
                  </a:lnTo>
                  <a:close/>
                </a:path>
                <a:path w="4898390" h="1699895">
                  <a:moveTo>
                    <a:pt x="4897945" y="1439887"/>
                  </a:moveTo>
                  <a:lnTo>
                    <a:pt x="4891964" y="1419009"/>
                  </a:lnTo>
                  <a:lnTo>
                    <a:pt x="4874031" y="1400708"/>
                  </a:lnTo>
                  <a:lnTo>
                    <a:pt x="4562170" y="1189875"/>
                  </a:lnTo>
                  <a:lnTo>
                    <a:pt x="4539653" y="1180185"/>
                  </a:lnTo>
                  <a:lnTo>
                    <a:pt x="4521225" y="1182763"/>
                  </a:lnTo>
                  <a:lnTo>
                    <a:pt x="4508779" y="1196594"/>
                  </a:lnTo>
                  <a:lnTo>
                    <a:pt x="4504207" y="1220673"/>
                  </a:lnTo>
                  <a:lnTo>
                    <a:pt x="4549457" y="1362798"/>
                  </a:lnTo>
                  <a:lnTo>
                    <a:pt x="4549457" y="1364615"/>
                  </a:lnTo>
                  <a:lnTo>
                    <a:pt x="4532960" y="1362798"/>
                  </a:lnTo>
                  <a:lnTo>
                    <a:pt x="4261548" y="1362798"/>
                  </a:lnTo>
                  <a:lnTo>
                    <a:pt x="4234383" y="1365770"/>
                  </a:lnTo>
                  <a:lnTo>
                    <a:pt x="4212133" y="1373886"/>
                  </a:lnTo>
                  <a:lnTo>
                    <a:pt x="4197108" y="1385887"/>
                  </a:lnTo>
                  <a:lnTo>
                    <a:pt x="4191584" y="1400543"/>
                  </a:lnTo>
                  <a:lnTo>
                    <a:pt x="4191584" y="1479245"/>
                  </a:lnTo>
                  <a:lnTo>
                    <a:pt x="4197108" y="1493901"/>
                  </a:lnTo>
                  <a:lnTo>
                    <a:pt x="4212133" y="1505902"/>
                  </a:lnTo>
                  <a:lnTo>
                    <a:pt x="4234383" y="1514005"/>
                  </a:lnTo>
                  <a:lnTo>
                    <a:pt x="4261548" y="1516989"/>
                  </a:lnTo>
                  <a:lnTo>
                    <a:pt x="4532960" y="1516989"/>
                  </a:lnTo>
                  <a:lnTo>
                    <a:pt x="4549457" y="1515186"/>
                  </a:lnTo>
                  <a:lnTo>
                    <a:pt x="4549457" y="1516989"/>
                  </a:lnTo>
                  <a:lnTo>
                    <a:pt x="4504207" y="1659140"/>
                  </a:lnTo>
                  <a:lnTo>
                    <a:pt x="4508779" y="1683194"/>
                  </a:lnTo>
                  <a:lnTo>
                    <a:pt x="4521225" y="1697024"/>
                  </a:lnTo>
                  <a:lnTo>
                    <a:pt x="4539653" y="1699602"/>
                  </a:lnTo>
                  <a:lnTo>
                    <a:pt x="4562170" y="1689912"/>
                  </a:lnTo>
                  <a:lnTo>
                    <a:pt x="4874031" y="1479080"/>
                  </a:lnTo>
                  <a:lnTo>
                    <a:pt x="4891964" y="1460766"/>
                  </a:lnTo>
                  <a:lnTo>
                    <a:pt x="4897945" y="1439887"/>
                  </a:lnTo>
                  <a:close/>
                </a:path>
              </a:pathLst>
            </a:custGeom>
            <a:solidFill>
              <a:srgbClr val="F40707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44770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0322" y="135229"/>
            <a:ext cx="10474537" cy="754608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8467">
              <a:spcBef>
                <a:spcPts val="83"/>
              </a:spcBef>
            </a:pPr>
            <a:r>
              <a:rPr sz="4834" spc="810" dirty="0">
                <a:solidFill>
                  <a:srgbClr val="FB6D57"/>
                </a:solidFill>
                <a:latin typeface="Calibri"/>
                <a:cs typeface="Calibri"/>
              </a:rPr>
              <a:t>OWNER</a:t>
            </a:r>
            <a:r>
              <a:rPr sz="4834" spc="-640" dirty="0">
                <a:solidFill>
                  <a:srgbClr val="FB6D57"/>
                </a:solidFill>
                <a:latin typeface="Calibri"/>
                <a:cs typeface="Calibri"/>
              </a:rPr>
              <a:t> </a:t>
            </a:r>
            <a:r>
              <a:rPr sz="4834" spc="679" dirty="0">
                <a:solidFill>
                  <a:srgbClr val="FB6D57"/>
                </a:solidFill>
                <a:latin typeface="Calibri"/>
                <a:cs typeface="Calibri"/>
              </a:rPr>
              <a:t>OCCUPIED </a:t>
            </a:r>
            <a:r>
              <a:rPr sz="4834" spc="610" dirty="0">
                <a:solidFill>
                  <a:srgbClr val="FB6D57"/>
                </a:solidFill>
                <a:latin typeface="Calibri"/>
                <a:cs typeface="Calibri"/>
              </a:rPr>
              <a:t>HOME </a:t>
            </a:r>
            <a:r>
              <a:rPr sz="4834" spc="679" dirty="0">
                <a:solidFill>
                  <a:srgbClr val="FB6D57"/>
                </a:solidFill>
                <a:latin typeface="Calibri"/>
                <a:cs typeface="Calibri"/>
              </a:rPr>
              <a:t>VALUE</a:t>
            </a:r>
            <a:endParaRPr sz="4834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6492370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60" h="543559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FACB5E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31318" y="6492370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60" h="543559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FB6D5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63616" y="6492370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59" h="543559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FACB5E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9664" y="1323682"/>
            <a:ext cx="12071350" cy="4210050"/>
            <a:chOff x="89495" y="1985523"/>
            <a:chExt cx="18107025" cy="6315075"/>
          </a:xfrm>
        </p:grpSpPr>
        <p:sp>
          <p:nvSpPr>
            <p:cNvPr id="7" name="object 7"/>
            <p:cNvSpPr/>
            <p:nvPr/>
          </p:nvSpPr>
          <p:spPr>
            <a:xfrm>
              <a:off x="89495" y="1985523"/>
              <a:ext cx="18107022" cy="63150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6430823" y="4247565"/>
              <a:ext cx="4850130" cy="514350"/>
            </a:xfrm>
            <a:custGeom>
              <a:avLst/>
              <a:gdLst/>
              <a:ahLst/>
              <a:cxnLst/>
              <a:rect l="l" t="t" r="r" b="b"/>
              <a:pathLst>
                <a:path w="4850130" h="514350">
                  <a:moveTo>
                    <a:pt x="698995" y="256997"/>
                  </a:moveTo>
                  <a:lnTo>
                    <a:pt x="693089" y="236334"/>
                  </a:lnTo>
                  <a:lnTo>
                    <a:pt x="675335" y="218224"/>
                  </a:lnTo>
                  <a:lnTo>
                    <a:pt x="366712" y="9588"/>
                  </a:lnTo>
                  <a:lnTo>
                    <a:pt x="344436" y="0"/>
                  </a:lnTo>
                  <a:lnTo>
                    <a:pt x="326199" y="2540"/>
                  </a:lnTo>
                  <a:lnTo>
                    <a:pt x="313893" y="16230"/>
                  </a:lnTo>
                  <a:lnTo>
                    <a:pt x="309359" y="40055"/>
                  </a:lnTo>
                  <a:lnTo>
                    <a:pt x="354139" y="180695"/>
                  </a:lnTo>
                  <a:lnTo>
                    <a:pt x="354139" y="182486"/>
                  </a:lnTo>
                  <a:lnTo>
                    <a:pt x="337820" y="180695"/>
                  </a:lnTo>
                  <a:lnTo>
                    <a:pt x="69227" y="180695"/>
                  </a:lnTo>
                  <a:lnTo>
                    <a:pt x="42354" y="183642"/>
                  </a:lnTo>
                  <a:lnTo>
                    <a:pt x="20332" y="191668"/>
                  </a:lnTo>
                  <a:lnTo>
                    <a:pt x="5461" y="203542"/>
                  </a:lnTo>
                  <a:lnTo>
                    <a:pt x="0" y="218046"/>
                  </a:lnTo>
                  <a:lnTo>
                    <a:pt x="0" y="295935"/>
                  </a:lnTo>
                  <a:lnTo>
                    <a:pt x="5461" y="310438"/>
                  </a:lnTo>
                  <a:lnTo>
                    <a:pt x="20332" y="322313"/>
                  </a:lnTo>
                  <a:lnTo>
                    <a:pt x="42354" y="330339"/>
                  </a:lnTo>
                  <a:lnTo>
                    <a:pt x="69227" y="333286"/>
                  </a:lnTo>
                  <a:lnTo>
                    <a:pt x="337820" y="333286"/>
                  </a:lnTo>
                  <a:lnTo>
                    <a:pt x="354139" y="331508"/>
                  </a:lnTo>
                  <a:lnTo>
                    <a:pt x="354139" y="333286"/>
                  </a:lnTo>
                  <a:lnTo>
                    <a:pt x="309359" y="473951"/>
                  </a:lnTo>
                  <a:lnTo>
                    <a:pt x="313893" y="497763"/>
                  </a:lnTo>
                  <a:lnTo>
                    <a:pt x="326199" y="511441"/>
                  </a:lnTo>
                  <a:lnTo>
                    <a:pt x="344436" y="513994"/>
                  </a:lnTo>
                  <a:lnTo>
                    <a:pt x="366712" y="504405"/>
                  </a:lnTo>
                  <a:lnTo>
                    <a:pt x="675335" y="295770"/>
                  </a:lnTo>
                  <a:lnTo>
                    <a:pt x="693089" y="277647"/>
                  </a:lnTo>
                  <a:lnTo>
                    <a:pt x="698995" y="256997"/>
                  </a:lnTo>
                  <a:close/>
                </a:path>
                <a:path w="4850130" h="514350">
                  <a:moveTo>
                    <a:pt x="4850041" y="256997"/>
                  </a:moveTo>
                  <a:lnTo>
                    <a:pt x="4844135" y="236334"/>
                  </a:lnTo>
                  <a:lnTo>
                    <a:pt x="4826381" y="218224"/>
                  </a:lnTo>
                  <a:lnTo>
                    <a:pt x="4517758" y="9588"/>
                  </a:lnTo>
                  <a:lnTo>
                    <a:pt x="4495482" y="0"/>
                  </a:lnTo>
                  <a:lnTo>
                    <a:pt x="4477258" y="2540"/>
                  </a:lnTo>
                  <a:lnTo>
                    <a:pt x="4464939" y="16230"/>
                  </a:lnTo>
                  <a:lnTo>
                    <a:pt x="4460405" y="40055"/>
                  </a:lnTo>
                  <a:lnTo>
                    <a:pt x="4505185" y="180695"/>
                  </a:lnTo>
                  <a:lnTo>
                    <a:pt x="4505185" y="182486"/>
                  </a:lnTo>
                  <a:lnTo>
                    <a:pt x="4488866" y="180695"/>
                  </a:lnTo>
                  <a:lnTo>
                    <a:pt x="4220273" y="180695"/>
                  </a:lnTo>
                  <a:lnTo>
                    <a:pt x="4193400" y="183642"/>
                  </a:lnTo>
                  <a:lnTo>
                    <a:pt x="4171378" y="191668"/>
                  </a:lnTo>
                  <a:lnTo>
                    <a:pt x="4156506" y="203542"/>
                  </a:lnTo>
                  <a:lnTo>
                    <a:pt x="4151045" y="218046"/>
                  </a:lnTo>
                  <a:lnTo>
                    <a:pt x="4151045" y="295935"/>
                  </a:lnTo>
                  <a:lnTo>
                    <a:pt x="4156506" y="310438"/>
                  </a:lnTo>
                  <a:lnTo>
                    <a:pt x="4171378" y="322313"/>
                  </a:lnTo>
                  <a:lnTo>
                    <a:pt x="4193400" y="330339"/>
                  </a:lnTo>
                  <a:lnTo>
                    <a:pt x="4220273" y="333286"/>
                  </a:lnTo>
                  <a:lnTo>
                    <a:pt x="4488866" y="333286"/>
                  </a:lnTo>
                  <a:lnTo>
                    <a:pt x="4505185" y="331508"/>
                  </a:lnTo>
                  <a:lnTo>
                    <a:pt x="4505185" y="333286"/>
                  </a:lnTo>
                  <a:lnTo>
                    <a:pt x="4460405" y="473951"/>
                  </a:lnTo>
                  <a:lnTo>
                    <a:pt x="4464939" y="497763"/>
                  </a:lnTo>
                  <a:lnTo>
                    <a:pt x="4477258" y="511441"/>
                  </a:lnTo>
                  <a:lnTo>
                    <a:pt x="4495482" y="513994"/>
                  </a:lnTo>
                  <a:lnTo>
                    <a:pt x="4517758" y="504405"/>
                  </a:lnTo>
                  <a:lnTo>
                    <a:pt x="4826381" y="295770"/>
                  </a:lnTo>
                  <a:lnTo>
                    <a:pt x="4844135" y="277647"/>
                  </a:lnTo>
                  <a:lnTo>
                    <a:pt x="4850041" y="256997"/>
                  </a:lnTo>
                  <a:close/>
                </a:path>
              </a:pathLst>
            </a:custGeom>
            <a:solidFill>
              <a:srgbClr val="F40707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8223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3063" y="101078"/>
            <a:ext cx="11206057" cy="1084057"/>
          </a:xfrm>
          <a:prstGeom prst="rect">
            <a:avLst/>
          </a:prstGeom>
        </p:spPr>
        <p:txBody>
          <a:bodyPr vert="horz" wrap="square" lIns="0" tIns="32173" rIns="0" bIns="0" rtlCol="0">
            <a:spAutoFit/>
          </a:bodyPr>
          <a:lstStyle/>
          <a:p>
            <a:pPr marL="3705199" marR="3387" indent="-3697155">
              <a:lnSpc>
                <a:spcPts val="4074"/>
              </a:lnSpc>
              <a:spcBef>
                <a:spcPts val="253"/>
              </a:spcBef>
              <a:tabLst>
                <a:tab pos="7567462" algn="l"/>
              </a:tabLst>
            </a:pPr>
            <a:r>
              <a:rPr sz="3434" spc="653" dirty="0">
                <a:solidFill>
                  <a:srgbClr val="FB6D57"/>
                </a:solidFill>
                <a:latin typeface="Calibri"/>
                <a:cs typeface="Calibri"/>
              </a:rPr>
              <a:t>GROSS</a:t>
            </a:r>
            <a:r>
              <a:rPr sz="3434" spc="173" dirty="0">
                <a:solidFill>
                  <a:srgbClr val="FB6D57"/>
                </a:solidFill>
                <a:latin typeface="Calibri"/>
                <a:cs typeface="Calibri"/>
              </a:rPr>
              <a:t> </a:t>
            </a:r>
            <a:r>
              <a:rPr sz="3434" spc="447" dirty="0">
                <a:solidFill>
                  <a:srgbClr val="FB6D57"/>
                </a:solidFill>
                <a:latin typeface="Calibri"/>
                <a:cs typeface="Calibri"/>
              </a:rPr>
              <a:t>RENT</a:t>
            </a:r>
            <a:r>
              <a:rPr sz="3434" spc="173" dirty="0">
                <a:solidFill>
                  <a:srgbClr val="FB6D57"/>
                </a:solidFill>
                <a:latin typeface="Calibri"/>
                <a:cs typeface="Calibri"/>
              </a:rPr>
              <a:t> </a:t>
            </a:r>
            <a:r>
              <a:rPr sz="3434" spc="653" dirty="0">
                <a:solidFill>
                  <a:srgbClr val="FB6D57"/>
                </a:solidFill>
                <a:latin typeface="Calibri"/>
                <a:cs typeface="Calibri"/>
              </a:rPr>
              <a:t>AS</a:t>
            </a:r>
            <a:r>
              <a:rPr sz="3434" spc="177" dirty="0">
                <a:solidFill>
                  <a:srgbClr val="FB6D57"/>
                </a:solidFill>
                <a:latin typeface="Calibri"/>
                <a:cs typeface="Calibri"/>
              </a:rPr>
              <a:t> </a:t>
            </a:r>
            <a:r>
              <a:rPr sz="3434" spc="620" dirty="0">
                <a:solidFill>
                  <a:srgbClr val="FB6D57"/>
                </a:solidFill>
                <a:latin typeface="Calibri"/>
                <a:cs typeface="Calibri"/>
              </a:rPr>
              <a:t>A</a:t>
            </a:r>
            <a:r>
              <a:rPr sz="3434" spc="173" dirty="0">
                <a:solidFill>
                  <a:srgbClr val="FB6D57"/>
                </a:solidFill>
                <a:latin typeface="Calibri"/>
                <a:cs typeface="Calibri"/>
              </a:rPr>
              <a:t> </a:t>
            </a:r>
            <a:r>
              <a:rPr sz="3434" spc="493" dirty="0">
                <a:solidFill>
                  <a:srgbClr val="FB6D57"/>
                </a:solidFill>
                <a:latin typeface="Calibri"/>
                <a:cs typeface="Calibri"/>
              </a:rPr>
              <a:t>PERCENTAGE	</a:t>
            </a:r>
            <a:r>
              <a:rPr sz="3434" spc="537" dirty="0">
                <a:solidFill>
                  <a:srgbClr val="FB6D57"/>
                </a:solidFill>
                <a:latin typeface="Calibri"/>
                <a:cs typeface="Calibri"/>
              </a:rPr>
              <a:t>OF</a:t>
            </a:r>
            <a:r>
              <a:rPr sz="3434" spc="113" dirty="0">
                <a:solidFill>
                  <a:srgbClr val="FB6D57"/>
                </a:solidFill>
                <a:latin typeface="Calibri"/>
                <a:cs typeface="Calibri"/>
              </a:rPr>
              <a:t> </a:t>
            </a:r>
            <a:r>
              <a:rPr sz="3434" spc="500" dirty="0">
                <a:solidFill>
                  <a:srgbClr val="FB6D57"/>
                </a:solidFill>
                <a:latin typeface="Calibri"/>
                <a:cs typeface="Calibri"/>
              </a:rPr>
              <a:t>HOUSEHOLD  </a:t>
            </a:r>
            <a:r>
              <a:rPr sz="3434" spc="460" dirty="0">
                <a:solidFill>
                  <a:srgbClr val="FB6D57"/>
                </a:solidFill>
                <a:latin typeface="Calibri"/>
                <a:cs typeface="Calibri"/>
              </a:rPr>
              <a:t>INCOME</a:t>
            </a:r>
            <a:r>
              <a:rPr sz="3434" spc="160" dirty="0">
                <a:solidFill>
                  <a:srgbClr val="FB6D57"/>
                </a:solidFill>
                <a:latin typeface="Calibri"/>
                <a:cs typeface="Calibri"/>
              </a:rPr>
              <a:t> </a:t>
            </a:r>
            <a:r>
              <a:rPr sz="3434" spc="437" dirty="0">
                <a:solidFill>
                  <a:srgbClr val="FB6D57"/>
                </a:solidFill>
                <a:latin typeface="Calibri"/>
                <a:cs typeface="Calibri"/>
              </a:rPr>
              <a:t>(GRAPI)</a:t>
            </a:r>
            <a:endParaRPr sz="3434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1680582"/>
            <a:ext cx="12192000" cy="3937000"/>
            <a:chOff x="0" y="2520873"/>
            <a:chExt cx="18288000" cy="5905500"/>
          </a:xfrm>
        </p:grpSpPr>
        <p:sp>
          <p:nvSpPr>
            <p:cNvPr id="4" name="object 4"/>
            <p:cNvSpPr/>
            <p:nvPr/>
          </p:nvSpPr>
          <p:spPr>
            <a:xfrm>
              <a:off x="0" y="2520873"/>
              <a:ext cx="18287997" cy="5905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1939689" y="7686407"/>
              <a:ext cx="699135" cy="514350"/>
            </a:xfrm>
            <a:custGeom>
              <a:avLst/>
              <a:gdLst/>
              <a:ahLst/>
              <a:cxnLst/>
              <a:rect l="l" t="t" r="r" b="b"/>
              <a:pathLst>
                <a:path w="699134" h="514350">
                  <a:moveTo>
                    <a:pt x="698995" y="256997"/>
                  </a:moveTo>
                  <a:lnTo>
                    <a:pt x="693089" y="236334"/>
                  </a:lnTo>
                  <a:lnTo>
                    <a:pt x="675335" y="218224"/>
                  </a:lnTo>
                  <a:lnTo>
                    <a:pt x="366712" y="9588"/>
                  </a:lnTo>
                  <a:lnTo>
                    <a:pt x="344436" y="0"/>
                  </a:lnTo>
                  <a:lnTo>
                    <a:pt x="326212" y="2552"/>
                  </a:lnTo>
                  <a:lnTo>
                    <a:pt x="313893" y="16230"/>
                  </a:lnTo>
                  <a:lnTo>
                    <a:pt x="309359" y="40055"/>
                  </a:lnTo>
                  <a:lnTo>
                    <a:pt x="354139" y="180695"/>
                  </a:lnTo>
                  <a:lnTo>
                    <a:pt x="354139" y="182499"/>
                  </a:lnTo>
                  <a:lnTo>
                    <a:pt x="337820" y="180695"/>
                  </a:lnTo>
                  <a:lnTo>
                    <a:pt x="69227" y="180695"/>
                  </a:lnTo>
                  <a:lnTo>
                    <a:pt x="42354" y="183654"/>
                  </a:lnTo>
                  <a:lnTo>
                    <a:pt x="20332" y="191668"/>
                  </a:lnTo>
                  <a:lnTo>
                    <a:pt x="5461" y="203555"/>
                  </a:lnTo>
                  <a:lnTo>
                    <a:pt x="0" y="218046"/>
                  </a:lnTo>
                  <a:lnTo>
                    <a:pt x="0" y="295935"/>
                  </a:lnTo>
                  <a:lnTo>
                    <a:pt x="5461" y="310438"/>
                  </a:lnTo>
                  <a:lnTo>
                    <a:pt x="20332" y="322313"/>
                  </a:lnTo>
                  <a:lnTo>
                    <a:pt x="42354" y="330339"/>
                  </a:lnTo>
                  <a:lnTo>
                    <a:pt x="69227" y="333286"/>
                  </a:lnTo>
                  <a:lnTo>
                    <a:pt x="337820" y="333286"/>
                  </a:lnTo>
                  <a:lnTo>
                    <a:pt x="354139" y="331508"/>
                  </a:lnTo>
                  <a:lnTo>
                    <a:pt x="354139" y="333286"/>
                  </a:lnTo>
                  <a:lnTo>
                    <a:pt x="309359" y="473951"/>
                  </a:lnTo>
                  <a:lnTo>
                    <a:pt x="313893" y="497763"/>
                  </a:lnTo>
                  <a:lnTo>
                    <a:pt x="326212" y="511441"/>
                  </a:lnTo>
                  <a:lnTo>
                    <a:pt x="344436" y="513994"/>
                  </a:lnTo>
                  <a:lnTo>
                    <a:pt x="366712" y="504405"/>
                  </a:lnTo>
                  <a:lnTo>
                    <a:pt x="675335" y="295770"/>
                  </a:lnTo>
                  <a:lnTo>
                    <a:pt x="693089" y="277660"/>
                  </a:lnTo>
                  <a:lnTo>
                    <a:pt x="698995" y="256997"/>
                  </a:lnTo>
                  <a:close/>
                </a:path>
              </a:pathLst>
            </a:custGeom>
            <a:solidFill>
              <a:srgbClr val="F40707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object 6"/>
          <p:cNvSpPr/>
          <p:nvPr/>
        </p:nvSpPr>
        <p:spPr>
          <a:xfrm>
            <a:off x="0" y="6505260"/>
            <a:ext cx="1886373" cy="353060"/>
          </a:xfrm>
          <a:custGeom>
            <a:avLst/>
            <a:gdLst/>
            <a:ahLst/>
            <a:cxnLst/>
            <a:rect l="l" t="t" r="r" b="b"/>
            <a:pathLst>
              <a:path w="2829560" h="529590">
                <a:moveTo>
                  <a:pt x="0" y="0"/>
                </a:moveTo>
                <a:lnTo>
                  <a:pt x="2829435" y="0"/>
                </a:lnTo>
                <a:lnTo>
                  <a:pt x="2829435" y="529109"/>
                </a:lnTo>
                <a:lnTo>
                  <a:pt x="0" y="529109"/>
                </a:lnTo>
                <a:lnTo>
                  <a:pt x="0" y="0"/>
                </a:lnTo>
                <a:close/>
              </a:path>
            </a:pathLst>
          </a:custGeom>
          <a:solidFill>
            <a:srgbClr val="FACB5E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31318" y="6505260"/>
            <a:ext cx="1886373" cy="353060"/>
          </a:xfrm>
          <a:custGeom>
            <a:avLst/>
            <a:gdLst/>
            <a:ahLst/>
            <a:cxnLst/>
            <a:rect l="l" t="t" r="r" b="b"/>
            <a:pathLst>
              <a:path w="2829560" h="529590">
                <a:moveTo>
                  <a:pt x="0" y="0"/>
                </a:moveTo>
                <a:lnTo>
                  <a:pt x="2829435" y="0"/>
                </a:lnTo>
                <a:lnTo>
                  <a:pt x="2829435" y="529109"/>
                </a:lnTo>
                <a:lnTo>
                  <a:pt x="0" y="529109"/>
                </a:lnTo>
                <a:lnTo>
                  <a:pt x="0" y="0"/>
                </a:lnTo>
                <a:close/>
              </a:path>
            </a:pathLst>
          </a:custGeom>
          <a:solidFill>
            <a:srgbClr val="FB6D5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63616" y="6505260"/>
            <a:ext cx="1886373" cy="353060"/>
          </a:xfrm>
          <a:custGeom>
            <a:avLst/>
            <a:gdLst/>
            <a:ahLst/>
            <a:cxnLst/>
            <a:rect l="l" t="t" r="r" b="b"/>
            <a:pathLst>
              <a:path w="2829559" h="529590">
                <a:moveTo>
                  <a:pt x="0" y="0"/>
                </a:moveTo>
                <a:lnTo>
                  <a:pt x="2829435" y="0"/>
                </a:lnTo>
                <a:lnTo>
                  <a:pt x="2829435" y="529109"/>
                </a:lnTo>
                <a:lnTo>
                  <a:pt x="0" y="529109"/>
                </a:lnTo>
                <a:lnTo>
                  <a:pt x="0" y="0"/>
                </a:lnTo>
                <a:close/>
              </a:path>
            </a:pathLst>
          </a:custGeom>
          <a:solidFill>
            <a:srgbClr val="FACB5E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96191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AF7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24824" y="0"/>
            <a:ext cx="3505200" cy="5486400"/>
            <a:chOff x="637236" y="0"/>
            <a:chExt cx="5257800" cy="8229600"/>
          </a:xfrm>
        </p:grpSpPr>
        <p:sp>
          <p:nvSpPr>
            <p:cNvPr id="4" name="object 4"/>
            <p:cNvSpPr/>
            <p:nvPr/>
          </p:nvSpPr>
          <p:spPr>
            <a:xfrm>
              <a:off x="637236" y="0"/>
              <a:ext cx="5257800" cy="8229600"/>
            </a:xfrm>
            <a:custGeom>
              <a:avLst/>
              <a:gdLst/>
              <a:ahLst/>
              <a:cxnLst/>
              <a:rect l="l" t="t" r="r" b="b"/>
              <a:pathLst>
                <a:path w="5257800" h="8229600">
                  <a:moveTo>
                    <a:pt x="5257799" y="8229599"/>
                  </a:moveTo>
                  <a:lnTo>
                    <a:pt x="0" y="8229599"/>
                  </a:lnTo>
                  <a:lnTo>
                    <a:pt x="0" y="0"/>
                  </a:lnTo>
                  <a:lnTo>
                    <a:pt x="5257799" y="0"/>
                  </a:lnTo>
                  <a:lnTo>
                    <a:pt x="5257799" y="8229599"/>
                  </a:lnTo>
                  <a:close/>
                </a:path>
              </a:pathLst>
            </a:custGeom>
            <a:solidFill>
              <a:srgbClr val="FACB5E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722257" y="548446"/>
              <a:ext cx="38100" cy="6791325"/>
            </a:xfrm>
            <a:custGeom>
              <a:avLst/>
              <a:gdLst/>
              <a:ahLst/>
              <a:cxnLst/>
              <a:rect l="l" t="t" r="r" b="b"/>
              <a:pathLst>
                <a:path w="38100" h="6791325">
                  <a:moveTo>
                    <a:pt x="38099" y="6791324"/>
                  </a:moveTo>
                  <a:lnTo>
                    <a:pt x="0" y="6791324"/>
                  </a:lnTo>
                  <a:lnTo>
                    <a:pt x="0" y="0"/>
                  </a:lnTo>
                  <a:lnTo>
                    <a:pt x="38099" y="0"/>
                  </a:lnTo>
                  <a:lnTo>
                    <a:pt x="38099" y="6791324"/>
                  </a:lnTo>
                  <a:close/>
                </a:path>
              </a:pathLst>
            </a:custGeom>
            <a:solidFill>
              <a:srgbClr val="524B4B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object 6"/>
          <p:cNvSpPr/>
          <p:nvPr/>
        </p:nvSpPr>
        <p:spPr>
          <a:xfrm>
            <a:off x="6576186" y="0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59" h="543560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1BA1A3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507504" y="0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59" h="543560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FB6D5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439802" y="0"/>
            <a:ext cx="1752600" cy="362373"/>
          </a:xfrm>
          <a:custGeom>
            <a:avLst/>
            <a:gdLst/>
            <a:ahLst/>
            <a:cxnLst/>
            <a:rect l="l" t="t" r="r" b="b"/>
            <a:pathLst>
              <a:path w="2628900" h="543560">
                <a:moveTo>
                  <a:pt x="0" y="0"/>
                </a:moveTo>
                <a:lnTo>
                  <a:pt x="2628296" y="0"/>
                </a:lnTo>
                <a:lnTo>
                  <a:pt x="2628296" y="543552"/>
                </a:lnTo>
                <a:lnTo>
                  <a:pt x="0" y="543552"/>
                </a:lnTo>
                <a:lnTo>
                  <a:pt x="0" y="0"/>
                </a:lnTo>
                <a:close/>
              </a:path>
            </a:pathLst>
          </a:custGeom>
          <a:solidFill>
            <a:srgbClr val="1BA1A3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6492368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60" h="543559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1BA1A3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31318" y="6492368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60" h="543559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FB6D5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863616" y="6492368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59" h="543559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1BA1A3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53135" y="899684"/>
            <a:ext cx="2308324" cy="3687233"/>
          </a:xfrm>
          <a:prstGeom prst="rect">
            <a:avLst/>
          </a:prstGeom>
        </p:spPr>
        <p:txBody>
          <a:bodyPr vert="vert270" wrap="square" lIns="0" tIns="170603" rIns="0" bIns="0" rtlCol="0">
            <a:spAutoFit/>
          </a:bodyPr>
          <a:lstStyle/>
          <a:p>
            <a:pPr marL="8467" marR="3387" indent="800563" defTabSz="609630">
              <a:lnSpc>
                <a:spcPts val="6027"/>
              </a:lnSpc>
              <a:spcBef>
                <a:spcPts val="1343"/>
              </a:spcBef>
            </a:pPr>
            <a:r>
              <a:rPr sz="5767" spc="-173" dirty="0">
                <a:solidFill>
                  <a:prstClr val="black"/>
                </a:solidFill>
                <a:latin typeface="Palatino Linotype"/>
                <a:cs typeface="Palatino Linotype"/>
              </a:rPr>
              <a:t>DATA  </a:t>
            </a:r>
            <a:r>
              <a:rPr sz="5767" dirty="0">
                <a:solidFill>
                  <a:prstClr val="black"/>
                </a:solidFill>
                <a:latin typeface="Palatino Linotype"/>
                <a:cs typeface="Palatino Linotype"/>
              </a:rPr>
              <a:t>SUMMARY</a:t>
            </a:r>
            <a:endParaRPr sz="5767">
              <a:solidFill>
                <a:prstClr val="black"/>
              </a:solidFill>
              <a:latin typeface="Palatino Linotype"/>
              <a:cs typeface="Palatino Linotype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50357" y="538891"/>
            <a:ext cx="47895" cy="4789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250357" y="845425"/>
            <a:ext cx="47895" cy="4789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250357" y="1640497"/>
            <a:ext cx="47895" cy="4789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250357" y="1803343"/>
            <a:ext cx="47895" cy="4789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250357" y="2454728"/>
            <a:ext cx="47895" cy="4789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250357" y="2617574"/>
            <a:ext cx="47895" cy="4789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250357" y="3268959"/>
            <a:ext cx="47895" cy="47895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250357" y="3431805"/>
            <a:ext cx="47895" cy="4789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250357" y="3757497"/>
            <a:ext cx="47895" cy="4789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250357" y="4246035"/>
            <a:ext cx="47895" cy="4789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250357" y="4734573"/>
            <a:ext cx="47895" cy="4789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250357" y="5223111"/>
            <a:ext cx="47895" cy="4789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250357" y="5711650"/>
            <a:ext cx="47895" cy="4789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250357" y="6200188"/>
            <a:ext cx="47895" cy="4789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84414" y="325162"/>
            <a:ext cx="5906770" cy="6236858"/>
          </a:xfrm>
          <a:prstGeom prst="rect">
            <a:avLst/>
          </a:prstGeom>
        </p:spPr>
        <p:txBody>
          <a:bodyPr vert="horz" wrap="square" lIns="0" tIns="111337" rIns="0" bIns="0" rtlCol="0">
            <a:spAutoFit/>
          </a:bodyPr>
          <a:lstStyle/>
          <a:p>
            <a:pPr marL="230728" defTabSz="609630">
              <a:spcBef>
                <a:spcPts val="877"/>
              </a:spcBef>
            </a:pPr>
            <a:r>
              <a:rPr sz="1333" spc="3" dirty="0">
                <a:solidFill>
                  <a:prstClr val="black"/>
                </a:solidFill>
                <a:latin typeface="Arial"/>
                <a:cs typeface="Arial"/>
              </a:rPr>
              <a:t>Rossville </a:t>
            </a:r>
            <a:r>
              <a:rPr sz="1333" spc="7" dirty="0">
                <a:solidFill>
                  <a:prstClr val="black"/>
                </a:solidFill>
                <a:latin typeface="Arial"/>
                <a:cs typeface="Arial"/>
              </a:rPr>
              <a:t>has a </a:t>
            </a:r>
            <a:r>
              <a:rPr sz="1333" spc="3" dirty="0">
                <a:solidFill>
                  <a:prstClr val="black"/>
                </a:solidFill>
                <a:latin typeface="Arial"/>
                <a:cs typeface="Arial"/>
              </a:rPr>
              <a:t>population of</a:t>
            </a:r>
            <a:r>
              <a:rPr sz="1333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33" b="1" spc="7" dirty="0">
                <a:solidFill>
                  <a:prstClr val="black"/>
                </a:solidFill>
                <a:latin typeface="Arial"/>
                <a:cs typeface="Arial"/>
              </a:rPr>
              <a:t>4,100</a:t>
            </a:r>
            <a:endParaRPr sz="1333">
              <a:solidFill>
                <a:prstClr val="black"/>
              </a:solidFill>
              <a:latin typeface="Arial"/>
              <a:cs typeface="Arial"/>
            </a:endParaRPr>
          </a:p>
          <a:p>
            <a:pPr marL="230728" defTabSz="609630">
              <a:spcBef>
                <a:spcPts val="813"/>
              </a:spcBef>
            </a:pPr>
            <a:r>
              <a:rPr sz="1333" spc="7" dirty="0">
                <a:solidFill>
                  <a:prstClr val="black"/>
                </a:solidFill>
                <a:latin typeface="Arial"/>
                <a:cs typeface="Arial"/>
              </a:rPr>
              <a:t>LaFayette has a </a:t>
            </a:r>
            <a:r>
              <a:rPr sz="1333" spc="3" dirty="0">
                <a:solidFill>
                  <a:prstClr val="black"/>
                </a:solidFill>
                <a:latin typeface="Arial"/>
                <a:cs typeface="Arial"/>
              </a:rPr>
              <a:t>population of</a:t>
            </a:r>
            <a:r>
              <a:rPr sz="1333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33" b="1" spc="7" dirty="0">
                <a:solidFill>
                  <a:prstClr val="black"/>
                </a:solidFill>
                <a:latin typeface="Arial"/>
                <a:cs typeface="Arial"/>
              </a:rPr>
              <a:t>7,100</a:t>
            </a:r>
            <a:endParaRPr sz="1333">
              <a:solidFill>
                <a:prstClr val="black"/>
              </a:solidFill>
              <a:latin typeface="Arial"/>
              <a:cs typeface="Arial"/>
            </a:endParaRPr>
          </a:p>
          <a:p>
            <a:pPr defTabSz="609630">
              <a:spcBef>
                <a:spcPts val="27"/>
              </a:spcBef>
            </a:pP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8467" defTabSz="609630"/>
            <a:r>
              <a:rPr sz="1333" b="1" spc="7" dirty="0">
                <a:solidFill>
                  <a:prstClr val="black"/>
                </a:solidFill>
                <a:latin typeface="Arial"/>
                <a:cs typeface="Arial"/>
              </a:rPr>
              <a:t>Unemployment</a:t>
            </a:r>
            <a:r>
              <a:rPr sz="1333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33" b="1" spc="3" dirty="0">
                <a:solidFill>
                  <a:prstClr val="black"/>
                </a:solidFill>
                <a:latin typeface="Arial"/>
                <a:cs typeface="Arial"/>
              </a:rPr>
              <a:t>Rate:</a:t>
            </a:r>
            <a:endParaRPr sz="1333">
              <a:solidFill>
                <a:prstClr val="black"/>
              </a:solidFill>
              <a:latin typeface="Arial"/>
              <a:cs typeface="Arial"/>
            </a:endParaRPr>
          </a:p>
          <a:p>
            <a:pPr marL="230728" defTabSz="609630">
              <a:lnSpc>
                <a:spcPts val="1440"/>
              </a:lnSpc>
              <a:spcBef>
                <a:spcPts val="963"/>
              </a:spcBef>
            </a:pPr>
            <a:r>
              <a:rPr sz="1333" spc="3" dirty="0">
                <a:solidFill>
                  <a:prstClr val="black"/>
                </a:solidFill>
                <a:latin typeface="Arial"/>
                <a:cs typeface="Arial"/>
              </a:rPr>
              <a:t>Rossville</a:t>
            </a:r>
            <a:r>
              <a:rPr sz="1333" spc="-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33" b="1" spc="7" dirty="0">
                <a:solidFill>
                  <a:prstClr val="black"/>
                </a:solidFill>
                <a:latin typeface="Arial"/>
                <a:cs typeface="Arial"/>
              </a:rPr>
              <a:t>11.6%</a:t>
            </a:r>
            <a:endParaRPr sz="1333">
              <a:solidFill>
                <a:prstClr val="black"/>
              </a:solidFill>
              <a:latin typeface="Arial"/>
              <a:cs typeface="Arial"/>
            </a:endParaRPr>
          </a:p>
          <a:p>
            <a:pPr marL="230728" defTabSz="609630">
              <a:lnSpc>
                <a:spcPts val="1440"/>
              </a:lnSpc>
            </a:pPr>
            <a:r>
              <a:rPr sz="1333" spc="7" dirty="0">
                <a:solidFill>
                  <a:prstClr val="black"/>
                </a:solidFill>
                <a:latin typeface="Arial"/>
                <a:cs typeface="Arial"/>
              </a:rPr>
              <a:t>LaFayette</a:t>
            </a:r>
            <a:r>
              <a:rPr sz="1333" spc="-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33" b="1" spc="7" dirty="0">
                <a:solidFill>
                  <a:prstClr val="black"/>
                </a:solidFill>
                <a:latin typeface="Arial"/>
                <a:cs typeface="Arial"/>
              </a:rPr>
              <a:t>6.5%</a:t>
            </a:r>
            <a:endParaRPr sz="1333">
              <a:solidFill>
                <a:prstClr val="black"/>
              </a:solidFill>
              <a:latin typeface="Arial"/>
              <a:cs typeface="Arial"/>
            </a:endParaRPr>
          </a:p>
          <a:p>
            <a:pPr marL="8467" defTabSz="609630">
              <a:spcBef>
                <a:spcPts val="967"/>
              </a:spcBef>
            </a:pPr>
            <a:r>
              <a:rPr sz="1333" b="1" spc="7" dirty="0">
                <a:solidFill>
                  <a:prstClr val="black"/>
                </a:solidFill>
                <a:latin typeface="Arial"/>
                <a:cs typeface="Arial"/>
              </a:rPr>
              <a:t>Poverty</a:t>
            </a:r>
            <a:r>
              <a:rPr sz="1333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33" b="1" spc="3" dirty="0">
                <a:solidFill>
                  <a:prstClr val="black"/>
                </a:solidFill>
                <a:latin typeface="Arial"/>
                <a:cs typeface="Arial"/>
              </a:rPr>
              <a:t>Rate:</a:t>
            </a:r>
            <a:endParaRPr sz="1333">
              <a:solidFill>
                <a:prstClr val="black"/>
              </a:solidFill>
              <a:latin typeface="Arial"/>
              <a:cs typeface="Arial"/>
            </a:endParaRPr>
          </a:p>
          <a:p>
            <a:pPr marL="230728" defTabSz="609630">
              <a:lnSpc>
                <a:spcPts val="1440"/>
              </a:lnSpc>
              <a:spcBef>
                <a:spcPts val="963"/>
              </a:spcBef>
            </a:pPr>
            <a:r>
              <a:rPr sz="1333" spc="3" dirty="0">
                <a:solidFill>
                  <a:prstClr val="black"/>
                </a:solidFill>
                <a:latin typeface="Arial"/>
                <a:cs typeface="Arial"/>
              </a:rPr>
              <a:t>Rossville </a:t>
            </a:r>
            <a:r>
              <a:rPr sz="1333" b="1" spc="7" dirty="0">
                <a:solidFill>
                  <a:prstClr val="black"/>
                </a:solidFill>
                <a:latin typeface="Arial"/>
                <a:cs typeface="Arial"/>
              </a:rPr>
              <a:t>30+</a:t>
            </a:r>
            <a:r>
              <a:rPr sz="1333" b="1" spc="-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33" b="1" spc="10" dirty="0">
                <a:solidFill>
                  <a:prstClr val="black"/>
                </a:solidFill>
                <a:latin typeface="Arial"/>
                <a:cs typeface="Arial"/>
              </a:rPr>
              <a:t>%</a:t>
            </a:r>
            <a:endParaRPr sz="1333">
              <a:solidFill>
                <a:prstClr val="black"/>
              </a:solidFill>
              <a:latin typeface="Arial"/>
              <a:cs typeface="Arial"/>
            </a:endParaRPr>
          </a:p>
          <a:p>
            <a:pPr marL="230728" defTabSz="609630">
              <a:lnSpc>
                <a:spcPts val="1440"/>
              </a:lnSpc>
            </a:pPr>
            <a:r>
              <a:rPr sz="1333" spc="7" dirty="0">
                <a:solidFill>
                  <a:prstClr val="black"/>
                </a:solidFill>
                <a:latin typeface="Arial"/>
                <a:cs typeface="Arial"/>
              </a:rPr>
              <a:t>LaFayette </a:t>
            </a:r>
            <a:r>
              <a:rPr sz="1333" b="1" spc="7" dirty="0">
                <a:solidFill>
                  <a:prstClr val="black"/>
                </a:solidFill>
                <a:latin typeface="Arial"/>
                <a:cs typeface="Arial"/>
              </a:rPr>
              <a:t>21% </a:t>
            </a:r>
            <a:r>
              <a:rPr sz="1333" b="1" spc="3" dirty="0">
                <a:solidFill>
                  <a:prstClr val="black"/>
                </a:solidFill>
                <a:latin typeface="Arial"/>
                <a:cs typeface="Arial"/>
              </a:rPr>
              <a:t>with </a:t>
            </a:r>
            <a:r>
              <a:rPr sz="1333" b="1" spc="7" dirty="0">
                <a:solidFill>
                  <a:prstClr val="black"/>
                </a:solidFill>
                <a:latin typeface="Arial"/>
                <a:cs typeface="Arial"/>
              </a:rPr>
              <a:t>census blocks </a:t>
            </a:r>
            <a:r>
              <a:rPr sz="1333" b="1" spc="3" dirty="0">
                <a:solidFill>
                  <a:prstClr val="black"/>
                </a:solidFill>
                <a:latin typeface="Arial"/>
                <a:cs typeface="Arial"/>
              </a:rPr>
              <a:t>at</a:t>
            </a:r>
            <a:r>
              <a:rPr sz="1333" b="1" spc="-1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33" b="1" spc="7" dirty="0">
                <a:solidFill>
                  <a:prstClr val="black"/>
                </a:solidFill>
                <a:latin typeface="Arial"/>
                <a:cs typeface="Arial"/>
              </a:rPr>
              <a:t>45%</a:t>
            </a:r>
            <a:endParaRPr sz="1333">
              <a:solidFill>
                <a:prstClr val="black"/>
              </a:solidFill>
              <a:latin typeface="Arial"/>
              <a:cs typeface="Arial"/>
            </a:endParaRPr>
          </a:p>
          <a:p>
            <a:pPr marL="8467" defTabSz="609630">
              <a:spcBef>
                <a:spcPts val="963"/>
              </a:spcBef>
            </a:pPr>
            <a:r>
              <a:rPr sz="1333" b="1" spc="3" dirty="0">
                <a:solidFill>
                  <a:prstClr val="black"/>
                </a:solidFill>
                <a:latin typeface="Arial"/>
                <a:cs typeface="Arial"/>
              </a:rPr>
              <a:t>Total </a:t>
            </a:r>
            <a:r>
              <a:rPr sz="1333" b="1" spc="7" dirty="0">
                <a:solidFill>
                  <a:prstClr val="black"/>
                </a:solidFill>
                <a:latin typeface="Arial"/>
                <a:cs typeface="Arial"/>
              </a:rPr>
              <a:t>Housing</a:t>
            </a:r>
            <a:r>
              <a:rPr sz="1333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33" b="1" spc="3" dirty="0">
                <a:solidFill>
                  <a:prstClr val="black"/>
                </a:solidFill>
                <a:latin typeface="Arial"/>
                <a:cs typeface="Arial"/>
              </a:rPr>
              <a:t>Units:</a:t>
            </a:r>
            <a:endParaRPr sz="1333">
              <a:solidFill>
                <a:prstClr val="black"/>
              </a:solidFill>
              <a:latin typeface="Arial"/>
              <a:cs typeface="Arial"/>
            </a:endParaRPr>
          </a:p>
          <a:p>
            <a:pPr marL="230728" defTabSz="609630">
              <a:lnSpc>
                <a:spcPts val="1440"/>
              </a:lnSpc>
              <a:spcBef>
                <a:spcPts val="967"/>
              </a:spcBef>
            </a:pPr>
            <a:r>
              <a:rPr sz="1333" spc="3" dirty="0">
                <a:solidFill>
                  <a:prstClr val="black"/>
                </a:solidFill>
                <a:latin typeface="Arial"/>
                <a:cs typeface="Arial"/>
              </a:rPr>
              <a:t>Rossville</a:t>
            </a:r>
            <a:r>
              <a:rPr sz="1333" spc="-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33" b="1" spc="7" dirty="0">
                <a:solidFill>
                  <a:prstClr val="black"/>
                </a:solidFill>
                <a:latin typeface="Arial"/>
                <a:cs typeface="Arial"/>
              </a:rPr>
              <a:t>1,769</a:t>
            </a:r>
            <a:endParaRPr sz="1333">
              <a:solidFill>
                <a:prstClr val="black"/>
              </a:solidFill>
              <a:latin typeface="Arial"/>
              <a:cs typeface="Arial"/>
            </a:endParaRPr>
          </a:p>
          <a:p>
            <a:pPr marL="230728" defTabSz="609630">
              <a:lnSpc>
                <a:spcPts val="1440"/>
              </a:lnSpc>
            </a:pPr>
            <a:r>
              <a:rPr sz="1333" spc="7" dirty="0">
                <a:solidFill>
                  <a:prstClr val="black"/>
                </a:solidFill>
                <a:latin typeface="Arial"/>
                <a:cs typeface="Arial"/>
              </a:rPr>
              <a:t>LaFayette</a:t>
            </a:r>
            <a:r>
              <a:rPr sz="1333" spc="-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33" b="1" spc="7" dirty="0">
                <a:solidFill>
                  <a:prstClr val="black"/>
                </a:solidFill>
                <a:latin typeface="Arial"/>
                <a:cs typeface="Arial"/>
              </a:rPr>
              <a:t>3,657</a:t>
            </a:r>
            <a:endParaRPr sz="1333">
              <a:solidFill>
                <a:prstClr val="black"/>
              </a:solidFill>
              <a:latin typeface="Arial"/>
              <a:cs typeface="Arial"/>
            </a:endParaRPr>
          </a:p>
          <a:p>
            <a:pPr marL="245969" marR="1448719" indent="-15241" defTabSz="609630">
              <a:lnSpc>
                <a:spcPts val="1280"/>
              </a:lnSpc>
              <a:spcBef>
                <a:spcPts val="1273"/>
              </a:spcBef>
            </a:pPr>
            <a:r>
              <a:rPr sz="1333" spc="3" dirty="0">
                <a:solidFill>
                  <a:prstClr val="black"/>
                </a:solidFill>
                <a:latin typeface="Arial"/>
                <a:cs typeface="Arial"/>
              </a:rPr>
              <a:t>Rossville </a:t>
            </a:r>
            <a:r>
              <a:rPr sz="1333" spc="7" dirty="0">
                <a:solidFill>
                  <a:prstClr val="black"/>
                </a:solidFill>
                <a:latin typeface="Arial"/>
                <a:cs typeface="Arial"/>
              </a:rPr>
              <a:t>has </a:t>
            </a:r>
            <a:r>
              <a:rPr sz="1333" b="1" spc="7" dirty="0">
                <a:solidFill>
                  <a:prstClr val="black"/>
                </a:solidFill>
                <a:latin typeface="Arial"/>
                <a:cs typeface="Arial"/>
              </a:rPr>
              <a:t>17% </a:t>
            </a:r>
            <a:r>
              <a:rPr sz="1333" spc="7" dirty="0">
                <a:solidFill>
                  <a:prstClr val="black"/>
                </a:solidFill>
                <a:latin typeface="Arial"/>
                <a:cs typeface="Arial"/>
              </a:rPr>
              <a:t>Vacancy </a:t>
            </a:r>
            <a:r>
              <a:rPr sz="1333" spc="3" dirty="0">
                <a:solidFill>
                  <a:prstClr val="black"/>
                </a:solidFill>
                <a:latin typeface="Arial"/>
                <a:cs typeface="Arial"/>
              </a:rPr>
              <a:t>Rate of it’s available Rental  Units</a:t>
            </a:r>
            <a:endParaRPr sz="1333">
              <a:solidFill>
                <a:prstClr val="black"/>
              </a:solidFill>
              <a:latin typeface="Arial"/>
              <a:cs typeface="Arial"/>
            </a:endParaRPr>
          </a:p>
          <a:p>
            <a:pPr marL="245969" marR="811147" indent="-15241" defTabSz="609630">
              <a:lnSpc>
                <a:spcPts val="1280"/>
              </a:lnSpc>
              <a:spcBef>
                <a:spcPts val="1287"/>
              </a:spcBef>
            </a:pPr>
            <a:r>
              <a:rPr sz="1333" spc="3" dirty="0">
                <a:solidFill>
                  <a:prstClr val="black"/>
                </a:solidFill>
                <a:latin typeface="Arial"/>
                <a:cs typeface="Arial"/>
              </a:rPr>
              <a:t>Lafayette </a:t>
            </a:r>
            <a:r>
              <a:rPr sz="1333" spc="7" dirty="0">
                <a:solidFill>
                  <a:prstClr val="black"/>
                </a:solidFill>
                <a:latin typeface="Arial"/>
                <a:cs typeface="Arial"/>
              </a:rPr>
              <a:t>has </a:t>
            </a:r>
            <a:r>
              <a:rPr sz="1333" b="1" spc="7" dirty="0">
                <a:solidFill>
                  <a:prstClr val="black"/>
                </a:solidFill>
                <a:latin typeface="Arial"/>
                <a:cs typeface="Arial"/>
              </a:rPr>
              <a:t>5X </a:t>
            </a:r>
            <a:r>
              <a:rPr sz="1333" spc="3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1333" spc="7" dirty="0">
                <a:solidFill>
                  <a:prstClr val="black"/>
                </a:solidFill>
                <a:latin typeface="Arial"/>
                <a:cs typeface="Arial"/>
              </a:rPr>
              <a:t>GA </a:t>
            </a:r>
            <a:r>
              <a:rPr sz="1333" spc="3" dirty="0">
                <a:solidFill>
                  <a:prstClr val="black"/>
                </a:solidFill>
                <a:latin typeface="Arial"/>
                <a:cs typeface="Arial"/>
              </a:rPr>
              <a:t>State </a:t>
            </a:r>
            <a:r>
              <a:rPr sz="1333" spc="7" dirty="0">
                <a:solidFill>
                  <a:prstClr val="black"/>
                </a:solidFill>
                <a:latin typeface="Arial"/>
                <a:cs typeface="Arial"/>
              </a:rPr>
              <a:t>Average </a:t>
            </a:r>
            <a:r>
              <a:rPr sz="1333" spc="3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z="1333" spc="7" dirty="0">
                <a:solidFill>
                  <a:prstClr val="black"/>
                </a:solidFill>
                <a:latin typeface="Arial"/>
                <a:cs typeface="Arial"/>
              </a:rPr>
              <a:t>Homeowner Vacancy  </a:t>
            </a:r>
            <a:r>
              <a:rPr sz="1333" spc="3" dirty="0">
                <a:solidFill>
                  <a:prstClr val="black"/>
                </a:solidFill>
                <a:latin typeface="Arial"/>
                <a:cs typeface="Arial"/>
              </a:rPr>
              <a:t>Rate at</a:t>
            </a:r>
            <a:r>
              <a:rPr sz="1333" spc="-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33" b="1" spc="7" dirty="0">
                <a:solidFill>
                  <a:prstClr val="black"/>
                </a:solidFill>
                <a:latin typeface="Arial"/>
                <a:cs typeface="Arial"/>
              </a:rPr>
              <a:t>10.6%</a:t>
            </a:r>
            <a:endParaRPr sz="1333">
              <a:solidFill>
                <a:prstClr val="black"/>
              </a:solidFill>
              <a:latin typeface="Arial"/>
              <a:cs typeface="Arial"/>
            </a:endParaRPr>
          </a:p>
          <a:p>
            <a:pPr marL="230728" defTabSz="609630">
              <a:lnSpc>
                <a:spcPts val="1440"/>
              </a:lnSpc>
              <a:spcBef>
                <a:spcPts val="977"/>
              </a:spcBef>
            </a:pPr>
            <a:r>
              <a:rPr sz="1333" spc="7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333" spc="3" dirty="0">
                <a:solidFill>
                  <a:prstClr val="black"/>
                </a:solidFill>
                <a:latin typeface="Arial"/>
                <a:cs typeface="Arial"/>
              </a:rPr>
              <a:t>staggering </a:t>
            </a:r>
            <a:r>
              <a:rPr sz="1333" b="1" spc="7" dirty="0">
                <a:solidFill>
                  <a:prstClr val="black"/>
                </a:solidFill>
                <a:latin typeface="Arial"/>
                <a:cs typeface="Arial"/>
              </a:rPr>
              <a:t>63% </a:t>
            </a:r>
            <a:r>
              <a:rPr sz="1333" spc="3" dirty="0">
                <a:solidFill>
                  <a:prstClr val="black"/>
                </a:solidFill>
                <a:latin typeface="Arial"/>
                <a:cs typeface="Arial"/>
              </a:rPr>
              <a:t>of Rossville’s </a:t>
            </a:r>
            <a:r>
              <a:rPr sz="1333" spc="7" dirty="0">
                <a:solidFill>
                  <a:prstClr val="black"/>
                </a:solidFill>
                <a:latin typeface="Arial"/>
                <a:cs typeface="Arial"/>
              </a:rPr>
              <a:t>housing </a:t>
            </a:r>
            <a:r>
              <a:rPr sz="1333" spc="3" dirty="0">
                <a:solidFill>
                  <a:prstClr val="black"/>
                </a:solidFill>
                <a:latin typeface="Arial"/>
                <a:cs typeface="Arial"/>
              </a:rPr>
              <a:t>stock </a:t>
            </a:r>
            <a:r>
              <a:rPr sz="1333" spc="7" dirty="0">
                <a:solidFill>
                  <a:prstClr val="black"/>
                </a:solidFill>
                <a:latin typeface="Arial"/>
                <a:cs typeface="Arial"/>
              </a:rPr>
              <a:t>was </a:t>
            </a:r>
            <a:r>
              <a:rPr sz="1333" spc="3" dirty="0">
                <a:solidFill>
                  <a:prstClr val="black"/>
                </a:solidFill>
                <a:latin typeface="Arial"/>
                <a:cs typeface="Arial"/>
              </a:rPr>
              <a:t>built </a:t>
            </a:r>
            <a:r>
              <a:rPr sz="1333" spc="7" dirty="0">
                <a:solidFill>
                  <a:prstClr val="black"/>
                </a:solidFill>
                <a:latin typeface="Arial"/>
                <a:cs typeface="Arial"/>
              </a:rPr>
              <a:t>over </a:t>
            </a:r>
            <a:r>
              <a:rPr sz="1333" b="1" spc="7" dirty="0">
                <a:solidFill>
                  <a:prstClr val="black"/>
                </a:solidFill>
                <a:latin typeface="Arial"/>
                <a:cs typeface="Arial"/>
              </a:rPr>
              <a:t>50 years</a:t>
            </a:r>
            <a:r>
              <a:rPr sz="1333" b="1" spc="1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33" b="1" spc="7" dirty="0">
                <a:solidFill>
                  <a:prstClr val="black"/>
                </a:solidFill>
                <a:latin typeface="Arial"/>
                <a:cs typeface="Arial"/>
              </a:rPr>
              <a:t>ago</a:t>
            </a:r>
            <a:endParaRPr sz="1333">
              <a:solidFill>
                <a:prstClr val="black"/>
              </a:solidFill>
              <a:latin typeface="Arial"/>
              <a:cs typeface="Arial"/>
            </a:endParaRPr>
          </a:p>
          <a:p>
            <a:pPr marL="245969" defTabSz="609630">
              <a:lnSpc>
                <a:spcPts val="1440"/>
              </a:lnSpc>
            </a:pPr>
            <a:r>
              <a:rPr sz="1333" spc="7" dirty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sz="1333" b="1" spc="7" dirty="0">
                <a:solidFill>
                  <a:prstClr val="black"/>
                </a:solidFill>
                <a:latin typeface="Arial"/>
                <a:cs typeface="Arial"/>
              </a:rPr>
              <a:t>30 </a:t>
            </a:r>
            <a:r>
              <a:rPr sz="1333" b="1" spc="10" dirty="0">
                <a:solidFill>
                  <a:prstClr val="black"/>
                </a:solidFill>
                <a:latin typeface="Arial"/>
                <a:cs typeface="Arial"/>
              </a:rPr>
              <a:t>% </a:t>
            </a:r>
            <a:r>
              <a:rPr sz="1333" spc="3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z="1333" spc="7" dirty="0">
                <a:solidFill>
                  <a:prstClr val="black"/>
                </a:solidFill>
                <a:latin typeface="Arial"/>
                <a:cs typeface="Arial"/>
              </a:rPr>
              <a:t>our Housing Stock was </a:t>
            </a:r>
            <a:r>
              <a:rPr sz="1333" spc="3" dirty="0">
                <a:solidFill>
                  <a:prstClr val="black"/>
                </a:solidFill>
                <a:latin typeface="Arial"/>
                <a:cs typeface="Arial"/>
              </a:rPr>
              <a:t>built </a:t>
            </a:r>
            <a:r>
              <a:rPr sz="1333" spc="7" dirty="0">
                <a:solidFill>
                  <a:prstClr val="black"/>
                </a:solidFill>
                <a:latin typeface="Arial"/>
                <a:cs typeface="Arial"/>
              </a:rPr>
              <a:t>over </a:t>
            </a:r>
            <a:r>
              <a:rPr sz="1333" b="1" spc="7" dirty="0">
                <a:solidFill>
                  <a:prstClr val="black"/>
                </a:solidFill>
                <a:latin typeface="Arial"/>
                <a:cs typeface="Arial"/>
              </a:rPr>
              <a:t>70 years</a:t>
            </a:r>
            <a:r>
              <a:rPr sz="1333" b="1" spc="-4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33" b="1" spc="3" dirty="0">
                <a:solidFill>
                  <a:prstClr val="black"/>
                </a:solidFill>
                <a:latin typeface="Arial"/>
                <a:cs typeface="Arial"/>
              </a:rPr>
              <a:t>ago</a:t>
            </a:r>
            <a:r>
              <a:rPr sz="1333" spc="3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endParaRPr sz="1333">
              <a:solidFill>
                <a:prstClr val="black"/>
              </a:solidFill>
              <a:latin typeface="Arial"/>
              <a:cs typeface="Arial"/>
            </a:endParaRPr>
          </a:p>
          <a:p>
            <a:pPr marL="245969" marR="1248896" indent="-15241" defTabSz="609630">
              <a:lnSpc>
                <a:spcPts val="1280"/>
              </a:lnSpc>
              <a:spcBef>
                <a:spcPts val="1273"/>
              </a:spcBef>
            </a:pPr>
            <a:r>
              <a:rPr sz="1333" spc="7" dirty="0">
                <a:solidFill>
                  <a:prstClr val="black"/>
                </a:solidFill>
                <a:latin typeface="Arial"/>
                <a:cs typeface="Arial"/>
              </a:rPr>
              <a:t>LaFayette has </a:t>
            </a:r>
            <a:r>
              <a:rPr sz="1333" b="1" spc="7" dirty="0">
                <a:solidFill>
                  <a:prstClr val="black"/>
                </a:solidFill>
                <a:latin typeface="Arial"/>
                <a:cs typeface="Arial"/>
              </a:rPr>
              <a:t>48% </a:t>
            </a:r>
            <a:r>
              <a:rPr sz="1333" spc="3" dirty="0">
                <a:solidFill>
                  <a:prstClr val="black"/>
                </a:solidFill>
                <a:latin typeface="Arial"/>
                <a:cs typeface="Arial"/>
              </a:rPr>
              <a:t>of its </a:t>
            </a:r>
            <a:r>
              <a:rPr sz="1333" spc="7" dirty="0">
                <a:solidFill>
                  <a:prstClr val="black"/>
                </a:solidFill>
                <a:latin typeface="Arial"/>
                <a:cs typeface="Arial"/>
              </a:rPr>
              <a:t>housing </a:t>
            </a:r>
            <a:r>
              <a:rPr sz="1333" spc="3" dirty="0">
                <a:solidFill>
                  <a:prstClr val="black"/>
                </a:solidFill>
                <a:latin typeface="Arial"/>
                <a:cs typeface="Arial"/>
              </a:rPr>
              <a:t>stock built </a:t>
            </a:r>
            <a:r>
              <a:rPr sz="1333" spc="7" dirty="0">
                <a:solidFill>
                  <a:prstClr val="black"/>
                </a:solidFill>
                <a:latin typeface="Arial"/>
                <a:cs typeface="Arial"/>
              </a:rPr>
              <a:t>over 50</a:t>
            </a:r>
            <a:r>
              <a:rPr sz="1333" spc="-3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33" spc="7" dirty="0">
                <a:solidFill>
                  <a:prstClr val="black"/>
                </a:solidFill>
                <a:latin typeface="Arial"/>
                <a:cs typeface="Arial"/>
              </a:rPr>
              <a:t>years  ago.</a:t>
            </a:r>
            <a:endParaRPr sz="1333">
              <a:solidFill>
                <a:prstClr val="black"/>
              </a:solidFill>
              <a:latin typeface="Arial"/>
              <a:cs typeface="Arial"/>
            </a:endParaRPr>
          </a:p>
          <a:p>
            <a:pPr marL="245969" marR="1087174" indent="-15241" defTabSz="609630">
              <a:lnSpc>
                <a:spcPts val="1280"/>
              </a:lnSpc>
              <a:spcBef>
                <a:spcPts val="1287"/>
              </a:spcBef>
            </a:pPr>
            <a:r>
              <a:rPr sz="1333" spc="7" dirty="0">
                <a:solidFill>
                  <a:prstClr val="black"/>
                </a:solidFill>
                <a:latin typeface="Arial"/>
                <a:cs typeface="Arial"/>
              </a:rPr>
              <a:t>Both </a:t>
            </a:r>
            <a:r>
              <a:rPr sz="1333" spc="3" dirty="0">
                <a:solidFill>
                  <a:prstClr val="black"/>
                </a:solidFill>
                <a:latin typeface="Arial"/>
                <a:cs typeface="Arial"/>
              </a:rPr>
              <a:t>communities </a:t>
            </a:r>
            <a:r>
              <a:rPr sz="1333" spc="7" dirty="0">
                <a:solidFill>
                  <a:prstClr val="black"/>
                </a:solidFill>
                <a:latin typeface="Arial"/>
                <a:cs typeface="Arial"/>
              </a:rPr>
              <a:t>have </a:t>
            </a:r>
            <a:r>
              <a:rPr sz="1333" spc="3" dirty="0">
                <a:solidFill>
                  <a:prstClr val="black"/>
                </a:solidFill>
                <a:latin typeface="Arial"/>
                <a:cs typeface="Arial"/>
              </a:rPr>
              <a:t>almost </a:t>
            </a:r>
            <a:r>
              <a:rPr sz="1333" b="1" spc="7" dirty="0">
                <a:solidFill>
                  <a:prstClr val="black"/>
                </a:solidFill>
                <a:latin typeface="Arial"/>
                <a:cs typeface="Arial"/>
              </a:rPr>
              <a:t>50% </a:t>
            </a:r>
            <a:r>
              <a:rPr sz="1333" spc="3" dirty="0">
                <a:solidFill>
                  <a:prstClr val="black"/>
                </a:solidFill>
                <a:latin typeface="Arial"/>
                <a:cs typeface="Arial"/>
              </a:rPr>
              <a:t>of their </a:t>
            </a:r>
            <a:r>
              <a:rPr sz="1333" spc="7" dirty="0">
                <a:solidFill>
                  <a:prstClr val="black"/>
                </a:solidFill>
                <a:latin typeface="Arial"/>
                <a:cs typeface="Arial"/>
              </a:rPr>
              <a:t>homes valued </a:t>
            </a:r>
            <a:r>
              <a:rPr sz="1333" spc="3" dirty="0">
                <a:solidFill>
                  <a:prstClr val="black"/>
                </a:solidFill>
                <a:latin typeface="Arial"/>
                <a:cs typeface="Arial"/>
              </a:rPr>
              <a:t>in  the </a:t>
            </a:r>
            <a:r>
              <a:rPr sz="1333" b="1" spc="7" dirty="0">
                <a:solidFill>
                  <a:prstClr val="black"/>
                </a:solidFill>
                <a:latin typeface="Arial"/>
                <a:cs typeface="Arial"/>
              </a:rPr>
              <a:t>$50,000 </a:t>
            </a:r>
            <a:r>
              <a:rPr sz="1333" b="1" spc="3" dirty="0">
                <a:solidFill>
                  <a:prstClr val="black"/>
                </a:solidFill>
                <a:latin typeface="Arial"/>
                <a:cs typeface="Arial"/>
              </a:rPr>
              <a:t>- </a:t>
            </a:r>
            <a:r>
              <a:rPr sz="1333" b="1" spc="7" dirty="0">
                <a:solidFill>
                  <a:prstClr val="black"/>
                </a:solidFill>
                <a:latin typeface="Arial"/>
                <a:cs typeface="Arial"/>
              </a:rPr>
              <a:t>$99,000</a:t>
            </a:r>
            <a:r>
              <a:rPr sz="1333" b="1" spc="-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33" b="1" spc="7" dirty="0">
                <a:solidFill>
                  <a:prstClr val="black"/>
                </a:solidFill>
                <a:latin typeface="Arial"/>
                <a:cs typeface="Arial"/>
              </a:rPr>
              <a:t>Range</a:t>
            </a:r>
            <a:endParaRPr sz="1333">
              <a:solidFill>
                <a:prstClr val="black"/>
              </a:solidFill>
              <a:latin typeface="Arial"/>
              <a:cs typeface="Arial"/>
            </a:endParaRPr>
          </a:p>
          <a:p>
            <a:pPr marL="230728" defTabSz="609630">
              <a:lnSpc>
                <a:spcPts val="1430"/>
              </a:lnSpc>
              <a:spcBef>
                <a:spcPts val="977"/>
              </a:spcBef>
            </a:pPr>
            <a:r>
              <a:rPr sz="1333" spc="3" dirty="0">
                <a:solidFill>
                  <a:prstClr val="black"/>
                </a:solidFill>
                <a:latin typeface="Arial"/>
                <a:cs typeface="Arial"/>
              </a:rPr>
              <a:t>Rossville </a:t>
            </a:r>
            <a:r>
              <a:rPr sz="1333" spc="7" dirty="0">
                <a:solidFill>
                  <a:prstClr val="black"/>
                </a:solidFill>
                <a:latin typeface="Arial"/>
                <a:cs typeface="Arial"/>
              </a:rPr>
              <a:t>has over </a:t>
            </a:r>
            <a:r>
              <a:rPr sz="1333" b="1" spc="7" dirty="0">
                <a:solidFill>
                  <a:prstClr val="black"/>
                </a:solidFill>
                <a:latin typeface="Arial"/>
                <a:cs typeface="Arial"/>
              </a:rPr>
              <a:t>48% </a:t>
            </a:r>
            <a:r>
              <a:rPr sz="1333" b="1" spc="3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333" spc="3" dirty="0">
                <a:solidFill>
                  <a:prstClr val="black"/>
                </a:solidFill>
                <a:latin typeface="Arial"/>
                <a:cs typeface="Arial"/>
              </a:rPr>
              <a:t>f it’s population </a:t>
            </a:r>
            <a:r>
              <a:rPr sz="1333" spc="7" dirty="0">
                <a:solidFill>
                  <a:prstClr val="black"/>
                </a:solidFill>
                <a:latin typeface="Arial"/>
                <a:cs typeface="Arial"/>
              </a:rPr>
              <a:t>spending </a:t>
            </a:r>
            <a:r>
              <a:rPr sz="1333" b="1" spc="7" dirty="0">
                <a:solidFill>
                  <a:prstClr val="black"/>
                </a:solidFill>
                <a:latin typeface="Arial"/>
                <a:cs typeface="Arial"/>
              </a:rPr>
              <a:t>35%</a:t>
            </a:r>
            <a:r>
              <a:rPr sz="1333" b="1" spc="-1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33" b="1" spc="7" dirty="0">
                <a:solidFill>
                  <a:prstClr val="black"/>
                </a:solidFill>
                <a:latin typeface="Arial"/>
                <a:cs typeface="Arial"/>
              </a:rPr>
              <a:t>or</a:t>
            </a:r>
            <a:endParaRPr sz="1333">
              <a:solidFill>
                <a:prstClr val="black"/>
              </a:solidFill>
              <a:latin typeface="Arial"/>
              <a:cs typeface="Arial"/>
            </a:endParaRPr>
          </a:p>
          <a:p>
            <a:pPr marL="211254" defTabSz="609630">
              <a:lnSpc>
                <a:spcPts val="1550"/>
              </a:lnSpc>
            </a:pPr>
            <a:r>
              <a:rPr sz="1433" b="1" dirty="0">
                <a:solidFill>
                  <a:prstClr val="black"/>
                </a:solidFill>
                <a:latin typeface="Arial"/>
                <a:cs typeface="Arial"/>
              </a:rPr>
              <a:t>more </a:t>
            </a:r>
            <a:r>
              <a:rPr sz="1433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z="1433" spc="-3" dirty="0">
                <a:solidFill>
                  <a:prstClr val="black"/>
                </a:solidFill>
                <a:latin typeface="Arial"/>
                <a:cs typeface="Arial"/>
              </a:rPr>
              <a:t>its </a:t>
            </a:r>
            <a:r>
              <a:rPr sz="1433" dirty="0">
                <a:solidFill>
                  <a:prstClr val="black"/>
                </a:solidFill>
                <a:latin typeface="Arial"/>
                <a:cs typeface="Arial"/>
              </a:rPr>
              <a:t>household income on</a:t>
            </a:r>
            <a:r>
              <a:rPr sz="1433" spc="-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33" dirty="0">
                <a:solidFill>
                  <a:prstClr val="black"/>
                </a:solidFill>
                <a:latin typeface="Arial"/>
                <a:cs typeface="Arial"/>
              </a:rPr>
              <a:t>Rent.</a:t>
            </a:r>
            <a:endParaRPr sz="1433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9322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</a:t>
            </a:r>
            <a:r>
              <a:rPr lang="en-US" dirty="0" smtClean="0">
                <a:solidFill>
                  <a:schemeClr val="accent2"/>
                </a:solidFill>
              </a:rPr>
              <a:t>Dilapidated Structures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032" y="2160589"/>
            <a:ext cx="8462969" cy="388077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The City Marshal worked with  owners to tear down 8 dilapidated </a:t>
            </a:r>
            <a:r>
              <a:rPr lang="en-US" sz="2400" dirty="0" smtClean="0"/>
              <a:t>structures </a:t>
            </a:r>
            <a:r>
              <a:rPr lang="en-US" sz="2400" dirty="0"/>
              <a:t>within our three target areas</a:t>
            </a:r>
          </a:p>
          <a:p>
            <a:pPr marL="0" indent="0">
              <a:buNone/>
            </a:pPr>
            <a:r>
              <a:rPr lang="en-US" sz="2400" dirty="0"/>
              <a:t>Plan on using the Urban Redevelopment Plan</a:t>
            </a:r>
          </a:p>
          <a:p>
            <a:pPr marL="0" indent="0">
              <a:buNone/>
            </a:pPr>
            <a:r>
              <a:rPr lang="en-US" sz="2400" dirty="0" smtClean="0"/>
              <a:t>and </a:t>
            </a:r>
            <a:r>
              <a:rPr lang="en-US" sz="2400" dirty="0"/>
              <a:t>the International Property Maintenance Code to </a:t>
            </a:r>
          </a:p>
          <a:p>
            <a:pPr marL="0" indent="0">
              <a:buNone/>
            </a:pPr>
            <a:r>
              <a:rPr lang="en-US" sz="2400" dirty="0" smtClean="0"/>
              <a:t>continue </a:t>
            </a:r>
            <a:r>
              <a:rPr lang="en-US" sz="2400" dirty="0"/>
              <a:t>tearing down dilapidated homes in the city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3670300" cy="2228850"/>
          </a:xfrm>
          <a:custGeom>
            <a:avLst/>
            <a:gdLst/>
            <a:ahLst/>
            <a:cxnLst/>
            <a:rect l="l" t="t" r="r" b="b"/>
            <a:pathLst>
              <a:path w="5505450" h="3343275">
                <a:moveTo>
                  <a:pt x="0" y="0"/>
                </a:moveTo>
                <a:lnTo>
                  <a:pt x="5505449" y="0"/>
                </a:lnTo>
                <a:lnTo>
                  <a:pt x="5505449" y="3343274"/>
                </a:lnTo>
                <a:lnTo>
                  <a:pt x="0" y="3343274"/>
                </a:lnTo>
                <a:lnTo>
                  <a:pt x="0" y="0"/>
                </a:lnTo>
                <a:close/>
              </a:path>
            </a:pathLst>
          </a:custGeom>
          <a:solidFill>
            <a:srgbClr val="FACB5E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72885" y="630686"/>
            <a:ext cx="1000337" cy="10529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>
              <a:spcBef>
                <a:spcPts val="90"/>
              </a:spcBef>
            </a:pPr>
            <a:r>
              <a:rPr sz="6767" spc="1503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6767" spc="-627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6767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2315912"/>
            <a:ext cx="3670300" cy="2228850"/>
          </a:xfrm>
          <a:custGeom>
            <a:avLst/>
            <a:gdLst/>
            <a:ahLst/>
            <a:cxnLst/>
            <a:rect l="l" t="t" r="r" b="b"/>
            <a:pathLst>
              <a:path w="5505450" h="3343275">
                <a:moveTo>
                  <a:pt x="0" y="0"/>
                </a:moveTo>
                <a:lnTo>
                  <a:pt x="5505449" y="0"/>
                </a:lnTo>
                <a:lnTo>
                  <a:pt x="5505449" y="3343274"/>
                </a:lnTo>
                <a:lnTo>
                  <a:pt x="0" y="3343274"/>
                </a:lnTo>
                <a:lnTo>
                  <a:pt x="0" y="0"/>
                </a:lnTo>
                <a:close/>
              </a:path>
            </a:pathLst>
          </a:custGeom>
          <a:solidFill>
            <a:srgbClr val="FB6D5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4631827"/>
            <a:ext cx="3670300" cy="2226310"/>
          </a:xfrm>
          <a:custGeom>
            <a:avLst/>
            <a:gdLst/>
            <a:ahLst/>
            <a:cxnLst/>
            <a:rect l="l" t="t" r="r" b="b"/>
            <a:pathLst>
              <a:path w="5505450" h="3339465">
                <a:moveTo>
                  <a:pt x="0" y="0"/>
                </a:moveTo>
                <a:lnTo>
                  <a:pt x="5505449" y="0"/>
                </a:lnTo>
                <a:lnTo>
                  <a:pt x="5505449" y="3339259"/>
                </a:lnTo>
                <a:lnTo>
                  <a:pt x="0" y="3339259"/>
                </a:lnTo>
                <a:lnTo>
                  <a:pt x="0" y="0"/>
                </a:lnTo>
                <a:close/>
              </a:path>
            </a:pathLst>
          </a:custGeom>
          <a:solidFill>
            <a:srgbClr val="1BA1A3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77911" y="2794564"/>
            <a:ext cx="1293707" cy="10529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 defTabSz="609630">
              <a:spcBef>
                <a:spcPts val="90"/>
              </a:spcBef>
            </a:pPr>
            <a:r>
              <a:rPr sz="6767" b="1" spc="1503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6767" b="1" spc="1683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676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53813" y="5205226"/>
            <a:ext cx="1217930" cy="10529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 defTabSz="609630">
              <a:spcBef>
                <a:spcPts val="90"/>
              </a:spcBef>
            </a:pPr>
            <a:r>
              <a:rPr sz="6767" b="1" spc="1503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6767" b="1" spc="1087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676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60716" y="962321"/>
            <a:ext cx="3581400" cy="43943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2800" b="1" spc="136" dirty="0">
                <a:solidFill>
                  <a:prstClr val="black"/>
                </a:solidFill>
                <a:latin typeface="Century Gothic"/>
                <a:cs typeface="Century Gothic"/>
              </a:rPr>
              <a:t>ROSSVILLE</a:t>
            </a:r>
            <a:r>
              <a:rPr sz="2800" b="1" spc="-40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  <a:r>
              <a:rPr sz="2800" b="1" spc="136" dirty="0">
                <a:solidFill>
                  <a:prstClr val="black"/>
                </a:solidFill>
                <a:latin typeface="Century Gothic"/>
                <a:cs typeface="Century Gothic"/>
              </a:rPr>
              <a:t>UPDATES</a:t>
            </a:r>
            <a:endParaRPr sz="280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60716" y="3194436"/>
            <a:ext cx="3619077" cy="43943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2800" b="1" spc="150" dirty="0">
                <a:solidFill>
                  <a:prstClr val="black"/>
                </a:solidFill>
                <a:latin typeface="Century Gothic"/>
                <a:cs typeface="Century Gothic"/>
              </a:rPr>
              <a:t>LAFAYETTE</a:t>
            </a:r>
            <a:r>
              <a:rPr sz="2800" b="1" spc="-33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  <a:r>
              <a:rPr sz="2800" b="1" spc="136" dirty="0">
                <a:solidFill>
                  <a:prstClr val="black"/>
                </a:solidFill>
                <a:latin typeface="Century Gothic"/>
                <a:cs typeface="Century Gothic"/>
              </a:rPr>
              <a:t>UPDATES</a:t>
            </a:r>
            <a:endParaRPr sz="280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60716" y="5395092"/>
            <a:ext cx="5216313" cy="43943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  <a:tabLst>
                <a:tab pos="3303435" algn="l"/>
              </a:tabLst>
            </a:pPr>
            <a:r>
              <a:rPr sz="2800" b="1" spc="157" dirty="0">
                <a:solidFill>
                  <a:prstClr val="black"/>
                </a:solidFill>
                <a:latin typeface="Century Gothic"/>
                <a:cs typeface="Century Gothic"/>
              </a:rPr>
              <a:t>NEXT </a:t>
            </a:r>
            <a:r>
              <a:rPr sz="2800" b="1" spc="250" dirty="0">
                <a:solidFill>
                  <a:prstClr val="black"/>
                </a:solidFill>
                <a:latin typeface="Century Gothic"/>
                <a:cs typeface="Century Gothic"/>
              </a:rPr>
              <a:t>STEPS</a:t>
            </a:r>
            <a:r>
              <a:rPr sz="2800" b="1" spc="-150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  <a:r>
              <a:rPr sz="2800" b="1" spc="-987" dirty="0">
                <a:solidFill>
                  <a:prstClr val="black"/>
                </a:solidFill>
                <a:latin typeface="Century Gothic"/>
                <a:cs typeface="Century Gothic"/>
              </a:rPr>
              <a:t>|</a:t>
            </a:r>
            <a:r>
              <a:rPr sz="2800" b="1" spc="3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  <a:r>
              <a:rPr sz="2800" b="1" spc="-187" dirty="0">
                <a:solidFill>
                  <a:prstClr val="black"/>
                </a:solidFill>
                <a:latin typeface="Century Gothic"/>
                <a:cs typeface="Century Gothic"/>
              </a:rPr>
              <a:t>GICH	</a:t>
            </a:r>
            <a:r>
              <a:rPr sz="2800" b="1" spc="133" dirty="0">
                <a:solidFill>
                  <a:prstClr val="black"/>
                </a:solidFill>
                <a:latin typeface="Century Gothic"/>
                <a:cs typeface="Century Gothic"/>
              </a:rPr>
              <a:t>PRIORITIES</a:t>
            </a:r>
            <a:endParaRPr sz="280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463043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7999" cy="10286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8216271"/>
              <a:ext cx="3438525" cy="2070735"/>
            </a:xfrm>
            <a:custGeom>
              <a:avLst/>
              <a:gdLst/>
              <a:ahLst/>
              <a:cxnLst/>
              <a:rect l="l" t="t" r="r" b="b"/>
              <a:pathLst>
                <a:path w="3438525" h="2070734">
                  <a:moveTo>
                    <a:pt x="0" y="0"/>
                  </a:moveTo>
                  <a:lnTo>
                    <a:pt x="3438524" y="0"/>
                  </a:lnTo>
                  <a:lnTo>
                    <a:pt x="3438524" y="2070728"/>
                  </a:lnTo>
                  <a:lnTo>
                    <a:pt x="0" y="2070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CB5E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19715" y="5534312"/>
            <a:ext cx="1005840" cy="1059820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defTabSz="609630">
              <a:spcBef>
                <a:spcPts val="63"/>
              </a:spcBef>
            </a:pPr>
            <a:r>
              <a:rPr sz="6834" b="1" spc="1497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6834" b="1" spc="-643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683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590560" y="0"/>
            <a:ext cx="4601633" cy="2794000"/>
          </a:xfrm>
          <a:custGeom>
            <a:avLst/>
            <a:gdLst/>
            <a:ahLst/>
            <a:cxnLst/>
            <a:rect l="l" t="t" r="r" b="b"/>
            <a:pathLst>
              <a:path w="6902450" h="4191000">
                <a:moveTo>
                  <a:pt x="6902161" y="4191000"/>
                </a:moveTo>
                <a:lnTo>
                  <a:pt x="0" y="4191000"/>
                </a:lnTo>
                <a:lnTo>
                  <a:pt x="0" y="0"/>
                </a:lnTo>
                <a:lnTo>
                  <a:pt x="6902161" y="0"/>
                </a:lnTo>
                <a:lnTo>
                  <a:pt x="6902161" y="4191000"/>
                </a:lnTo>
                <a:close/>
              </a:path>
            </a:pathLst>
          </a:custGeom>
          <a:solidFill>
            <a:srgbClr val="FACB5E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 rot="20220000">
            <a:off x="7543531" y="1065153"/>
            <a:ext cx="4758767" cy="782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09630">
              <a:lnSpc>
                <a:spcPts val="6080"/>
              </a:lnSpc>
            </a:pPr>
            <a:r>
              <a:rPr sz="9600" b="1" spc="1309" baseline="-3761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600" b="1" spc="1309" baseline="-3182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600" b="1" spc="1309" baseline="-2314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9600" b="1" spc="1309" baseline="-1736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9600" b="1" spc="1309" baseline="-1446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6400" b="1" spc="873" dirty="0">
                <a:solidFill>
                  <a:srgbClr val="FFFFFF"/>
                </a:solidFill>
                <a:latin typeface="Calibri"/>
                <a:cs typeface="Calibri"/>
              </a:rPr>
              <a:t>ILLE</a:t>
            </a:r>
            <a:endParaRPr sz="640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06313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43032" y="3225800"/>
            <a:ext cx="2949363" cy="3632200"/>
          </a:xfrm>
          <a:custGeom>
            <a:avLst/>
            <a:gdLst/>
            <a:ahLst/>
            <a:cxnLst/>
            <a:rect l="l" t="t" r="r" b="b"/>
            <a:pathLst>
              <a:path w="4424044" h="5448300">
                <a:moveTo>
                  <a:pt x="4423451" y="5448299"/>
                </a:moveTo>
                <a:lnTo>
                  <a:pt x="439062" y="5448299"/>
                </a:lnTo>
                <a:lnTo>
                  <a:pt x="436903" y="5444318"/>
                </a:lnTo>
                <a:lnTo>
                  <a:pt x="415743" y="5404139"/>
                </a:lnTo>
                <a:lnTo>
                  <a:pt x="395080" y="5363710"/>
                </a:lnTo>
                <a:lnTo>
                  <a:pt x="374916" y="5323029"/>
                </a:lnTo>
                <a:lnTo>
                  <a:pt x="355249" y="5282099"/>
                </a:lnTo>
                <a:lnTo>
                  <a:pt x="336086" y="5240930"/>
                </a:lnTo>
                <a:lnTo>
                  <a:pt x="317432" y="5199536"/>
                </a:lnTo>
                <a:lnTo>
                  <a:pt x="299288" y="5157915"/>
                </a:lnTo>
                <a:lnTo>
                  <a:pt x="281653" y="5116069"/>
                </a:lnTo>
                <a:lnTo>
                  <a:pt x="264533" y="5074010"/>
                </a:lnTo>
                <a:lnTo>
                  <a:pt x="247933" y="5031750"/>
                </a:lnTo>
                <a:lnTo>
                  <a:pt x="231853" y="4989289"/>
                </a:lnTo>
                <a:lnTo>
                  <a:pt x="216292" y="4946628"/>
                </a:lnTo>
                <a:lnTo>
                  <a:pt x="201257" y="4903780"/>
                </a:lnTo>
                <a:lnTo>
                  <a:pt x="186750" y="4860756"/>
                </a:lnTo>
                <a:lnTo>
                  <a:pt x="172773" y="4817558"/>
                </a:lnTo>
                <a:lnTo>
                  <a:pt x="159325" y="4774184"/>
                </a:lnTo>
                <a:lnTo>
                  <a:pt x="146410" y="4730649"/>
                </a:lnTo>
                <a:lnTo>
                  <a:pt x="134032" y="4686966"/>
                </a:lnTo>
                <a:lnTo>
                  <a:pt x="122191" y="4643134"/>
                </a:lnTo>
                <a:lnTo>
                  <a:pt x="110887" y="4599153"/>
                </a:lnTo>
                <a:lnTo>
                  <a:pt x="100124" y="4555037"/>
                </a:lnTo>
                <a:lnTo>
                  <a:pt x="89904" y="4510799"/>
                </a:lnTo>
                <a:lnTo>
                  <a:pt x="80228" y="4466438"/>
                </a:lnTo>
                <a:lnTo>
                  <a:pt x="71096" y="4421956"/>
                </a:lnTo>
                <a:lnTo>
                  <a:pt x="62510" y="4377365"/>
                </a:lnTo>
                <a:lnTo>
                  <a:pt x="54474" y="4332678"/>
                </a:lnTo>
                <a:lnTo>
                  <a:pt x="46986" y="4287896"/>
                </a:lnTo>
                <a:lnTo>
                  <a:pt x="40048" y="4243019"/>
                </a:lnTo>
                <a:lnTo>
                  <a:pt x="33660" y="4198061"/>
                </a:lnTo>
                <a:lnTo>
                  <a:pt x="27826" y="4153034"/>
                </a:lnTo>
                <a:lnTo>
                  <a:pt x="22545" y="4107939"/>
                </a:lnTo>
                <a:lnTo>
                  <a:pt x="17817" y="4062775"/>
                </a:lnTo>
                <a:lnTo>
                  <a:pt x="13643" y="4017557"/>
                </a:lnTo>
                <a:lnTo>
                  <a:pt x="10025" y="3972298"/>
                </a:lnTo>
                <a:lnTo>
                  <a:pt x="6963" y="3926998"/>
                </a:lnTo>
                <a:lnTo>
                  <a:pt x="4456" y="3881657"/>
                </a:lnTo>
                <a:lnTo>
                  <a:pt x="2507" y="3836289"/>
                </a:lnTo>
                <a:lnTo>
                  <a:pt x="1114" y="3790907"/>
                </a:lnTo>
                <a:lnTo>
                  <a:pt x="278" y="3745511"/>
                </a:lnTo>
                <a:lnTo>
                  <a:pt x="0" y="3700102"/>
                </a:lnTo>
                <a:lnTo>
                  <a:pt x="278" y="3654693"/>
                </a:lnTo>
                <a:lnTo>
                  <a:pt x="1114" y="3609297"/>
                </a:lnTo>
                <a:lnTo>
                  <a:pt x="2507" y="3563915"/>
                </a:lnTo>
                <a:lnTo>
                  <a:pt x="4456" y="3518547"/>
                </a:lnTo>
                <a:lnTo>
                  <a:pt x="6963" y="3473206"/>
                </a:lnTo>
                <a:lnTo>
                  <a:pt x="10025" y="3427906"/>
                </a:lnTo>
                <a:lnTo>
                  <a:pt x="13643" y="3382647"/>
                </a:lnTo>
                <a:lnTo>
                  <a:pt x="17817" y="3337429"/>
                </a:lnTo>
                <a:lnTo>
                  <a:pt x="22545" y="3292265"/>
                </a:lnTo>
                <a:lnTo>
                  <a:pt x="27826" y="3247170"/>
                </a:lnTo>
                <a:lnTo>
                  <a:pt x="33660" y="3202143"/>
                </a:lnTo>
                <a:lnTo>
                  <a:pt x="40048" y="3157184"/>
                </a:lnTo>
                <a:lnTo>
                  <a:pt x="46986" y="3112307"/>
                </a:lnTo>
                <a:lnTo>
                  <a:pt x="54474" y="3067525"/>
                </a:lnTo>
                <a:lnTo>
                  <a:pt x="62510" y="3022839"/>
                </a:lnTo>
                <a:lnTo>
                  <a:pt x="71096" y="2978248"/>
                </a:lnTo>
                <a:lnTo>
                  <a:pt x="80228" y="2933765"/>
                </a:lnTo>
                <a:lnTo>
                  <a:pt x="89904" y="2889405"/>
                </a:lnTo>
                <a:lnTo>
                  <a:pt x="100124" y="2845166"/>
                </a:lnTo>
                <a:lnTo>
                  <a:pt x="110887" y="2801050"/>
                </a:lnTo>
                <a:lnTo>
                  <a:pt x="122191" y="2757069"/>
                </a:lnTo>
                <a:lnTo>
                  <a:pt x="134032" y="2713237"/>
                </a:lnTo>
                <a:lnTo>
                  <a:pt x="146410" y="2669554"/>
                </a:lnTo>
                <a:lnTo>
                  <a:pt x="159325" y="2626019"/>
                </a:lnTo>
                <a:lnTo>
                  <a:pt x="172773" y="2582646"/>
                </a:lnTo>
                <a:lnTo>
                  <a:pt x="186750" y="2539447"/>
                </a:lnTo>
                <a:lnTo>
                  <a:pt x="201257" y="2496424"/>
                </a:lnTo>
                <a:lnTo>
                  <a:pt x="216292" y="2453575"/>
                </a:lnTo>
                <a:lnTo>
                  <a:pt x="231853" y="2410914"/>
                </a:lnTo>
                <a:lnTo>
                  <a:pt x="247933" y="2368453"/>
                </a:lnTo>
                <a:lnTo>
                  <a:pt x="264533" y="2326193"/>
                </a:lnTo>
                <a:lnTo>
                  <a:pt x="281653" y="2284134"/>
                </a:lnTo>
                <a:lnTo>
                  <a:pt x="299288" y="2242288"/>
                </a:lnTo>
                <a:lnTo>
                  <a:pt x="317432" y="2200667"/>
                </a:lnTo>
                <a:lnTo>
                  <a:pt x="336086" y="2159273"/>
                </a:lnTo>
                <a:lnTo>
                  <a:pt x="355249" y="2118104"/>
                </a:lnTo>
                <a:lnTo>
                  <a:pt x="374916" y="2077174"/>
                </a:lnTo>
                <a:lnTo>
                  <a:pt x="395080" y="2036494"/>
                </a:lnTo>
                <a:lnTo>
                  <a:pt x="415743" y="1996064"/>
                </a:lnTo>
                <a:lnTo>
                  <a:pt x="436903" y="1955886"/>
                </a:lnTo>
                <a:lnTo>
                  <a:pt x="458554" y="1915969"/>
                </a:lnTo>
                <a:lnTo>
                  <a:pt x="480691" y="1876328"/>
                </a:lnTo>
                <a:lnTo>
                  <a:pt x="503312" y="1836961"/>
                </a:lnTo>
                <a:lnTo>
                  <a:pt x="526418" y="1797869"/>
                </a:lnTo>
                <a:lnTo>
                  <a:pt x="550002" y="1759063"/>
                </a:lnTo>
                <a:lnTo>
                  <a:pt x="574057" y="1720556"/>
                </a:lnTo>
                <a:lnTo>
                  <a:pt x="598583" y="1682346"/>
                </a:lnTo>
                <a:lnTo>
                  <a:pt x="623579" y="1644435"/>
                </a:lnTo>
                <a:lnTo>
                  <a:pt x="649039" y="1606833"/>
                </a:lnTo>
                <a:lnTo>
                  <a:pt x="674954" y="1569552"/>
                </a:lnTo>
                <a:lnTo>
                  <a:pt x="701325" y="1532592"/>
                </a:lnTo>
                <a:lnTo>
                  <a:pt x="728152" y="1495953"/>
                </a:lnTo>
                <a:lnTo>
                  <a:pt x="755426" y="1459646"/>
                </a:lnTo>
                <a:lnTo>
                  <a:pt x="783139" y="1423682"/>
                </a:lnTo>
                <a:lnTo>
                  <a:pt x="811292" y="1388060"/>
                </a:lnTo>
                <a:lnTo>
                  <a:pt x="839884" y="1352782"/>
                </a:lnTo>
                <a:lnTo>
                  <a:pt x="868907" y="1317857"/>
                </a:lnTo>
                <a:lnTo>
                  <a:pt x="898351" y="1283295"/>
                </a:lnTo>
                <a:lnTo>
                  <a:pt x="928218" y="1249098"/>
                </a:lnTo>
                <a:lnTo>
                  <a:pt x="958507" y="1215265"/>
                </a:lnTo>
                <a:lnTo>
                  <a:pt x="989208" y="1181806"/>
                </a:lnTo>
                <a:lnTo>
                  <a:pt x="1020313" y="1148731"/>
                </a:lnTo>
                <a:lnTo>
                  <a:pt x="1051822" y="1116041"/>
                </a:lnTo>
                <a:lnTo>
                  <a:pt x="1083734" y="1083734"/>
                </a:lnTo>
                <a:lnTo>
                  <a:pt x="1116041" y="1051822"/>
                </a:lnTo>
                <a:lnTo>
                  <a:pt x="1148731" y="1020313"/>
                </a:lnTo>
                <a:lnTo>
                  <a:pt x="1181806" y="989208"/>
                </a:lnTo>
                <a:lnTo>
                  <a:pt x="1215265" y="958507"/>
                </a:lnTo>
                <a:lnTo>
                  <a:pt x="1249098" y="928218"/>
                </a:lnTo>
                <a:lnTo>
                  <a:pt x="1283295" y="898351"/>
                </a:lnTo>
                <a:lnTo>
                  <a:pt x="1317857" y="868907"/>
                </a:lnTo>
                <a:lnTo>
                  <a:pt x="1352782" y="839884"/>
                </a:lnTo>
                <a:lnTo>
                  <a:pt x="1388060" y="811292"/>
                </a:lnTo>
                <a:lnTo>
                  <a:pt x="1423682" y="783139"/>
                </a:lnTo>
                <a:lnTo>
                  <a:pt x="1459646" y="755426"/>
                </a:lnTo>
                <a:lnTo>
                  <a:pt x="1495953" y="728152"/>
                </a:lnTo>
                <a:lnTo>
                  <a:pt x="1532592" y="701325"/>
                </a:lnTo>
                <a:lnTo>
                  <a:pt x="1569552" y="674954"/>
                </a:lnTo>
                <a:lnTo>
                  <a:pt x="1606833" y="649039"/>
                </a:lnTo>
                <a:lnTo>
                  <a:pt x="1644435" y="623579"/>
                </a:lnTo>
                <a:lnTo>
                  <a:pt x="1682346" y="598583"/>
                </a:lnTo>
                <a:lnTo>
                  <a:pt x="1720556" y="574057"/>
                </a:lnTo>
                <a:lnTo>
                  <a:pt x="1759063" y="550002"/>
                </a:lnTo>
                <a:lnTo>
                  <a:pt x="1797869" y="526418"/>
                </a:lnTo>
                <a:lnTo>
                  <a:pt x="1836961" y="503312"/>
                </a:lnTo>
                <a:lnTo>
                  <a:pt x="1876328" y="480691"/>
                </a:lnTo>
                <a:lnTo>
                  <a:pt x="1915969" y="458554"/>
                </a:lnTo>
                <a:lnTo>
                  <a:pt x="1955886" y="436903"/>
                </a:lnTo>
                <a:lnTo>
                  <a:pt x="1996064" y="415743"/>
                </a:lnTo>
                <a:lnTo>
                  <a:pt x="2036494" y="395080"/>
                </a:lnTo>
                <a:lnTo>
                  <a:pt x="2077174" y="374916"/>
                </a:lnTo>
                <a:lnTo>
                  <a:pt x="2118104" y="355249"/>
                </a:lnTo>
                <a:lnTo>
                  <a:pt x="2159273" y="336086"/>
                </a:lnTo>
                <a:lnTo>
                  <a:pt x="2200667" y="317432"/>
                </a:lnTo>
                <a:lnTo>
                  <a:pt x="2242288" y="299288"/>
                </a:lnTo>
                <a:lnTo>
                  <a:pt x="2284134" y="281653"/>
                </a:lnTo>
                <a:lnTo>
                  <a:pt x="2326193" y="264533"/>
                </a:lnTo>
                <a:lnTo>
                  <a:pt x="2368453" y="247933"/>
                </a:lnTo>
                <a:lnTo>
                  <a:pt x="2410914" y="231853"/>
                </a:lnTo>
                <a:lnTo>
                  <a:pt x="2453575" y="216292"/>
                </a:lnTo>
                <a:lnTo>
                  <a:pt x="2496424" y="201257"/>
                </a:lnTo>
                <a:lnTo>
                  <a:pt x="2539447" y="186750"/>
                </a:lnTo>
                <a:lnTo>
                  <a:pt x="2582646" y="172773"/>
                </a:lnTo>
                <a:lnTo>
                  <a:pt x="2626019" y="159325"/>
                </a:lnTo>
                <a:lnTo>
                  <a:pt x="2669554" y="146410"/>
                </a:lnTo>
                <a:lnTo>
                  <a:pt x="2713237" y="134032"/>
                </a:lnTo>
                <a:lnTo>
                  <a:pt x="2757069" y="122191"/>
                </a:lnTo>
                <a:lnTo>
                  <a:pt x="2801050" y="110887"/>
                </a:lnTo>
                <a:lnTo>
                  <a:pt x="2845166" y="100124"/>
                </a:lnTo>
                <a:lnTo>
                  <a:pt x="2889405" y="89904"/>
                </a:lnTo>
                <a:lnTo>
                  <a:pt x="2933765" y="80228"/>
                </a:lnTo>
                <a:lnTo>
                  <a:pt x="2978247" y="71096"/>
                </a:lnTo>
                <a:lnTo>
                  <a:pt x="3022839" y="62510"/>
                </a:lnTo>
                <a:lnTo>
                  <a:pt x="3067525" y="54474"/>
                </a:lnTo>
                <a:lnTo>
                  <a:pt x="3112307" y="46986"/>
                </a:lnTo>
                <a:lnTo>
                  <a:pt x="3157184" y="40048"/>
                </a:lnTo>
                <a:lnTo>
                  <a:pt x="3202143" y="33660"/>
                </a:lnTo>
                <a:lnTo>
                  <a:pt x="3247170" y="27826"/>
                </a:lnTo>
                <a:lnTo>
                  <a:pt x="3292265" y="22545"/>
                </a:lnTo>
                <a:lnTo>
                  <a:pt x="3337429" y="17817"/>
                </a:lnTo>
                <a:lnTo>
                  <a:pt x="3382647" y="13643"/>
                </a:lnTo>
                <a:lnTo>
                  <a:pt x="3427906" y="10025"/>
                </a:lnTo>
                <a:lnTo>
                  <a:pt x="3473206" y="6963"/>
                </a:lnTo>
                <a:lnTo>
                  <a:pt x="3518547" y="4456"/>
                </a:lnTo>
                <a:lnTo>
                  <a:pt x="3563915" y="2507"/>
                </a:lnTo>
                <a:lnTo>
                  <a:pt x="3609297" y="1114"/>
                </a:lnTo>
                <a:lnTo>
                  <a:pt x="3654693" y="278"/>
                </a:lnTo>
                <a:lnTo>
                  <a:pt x="3700102" y="0"/>
                </a:lnTo>
                <a:lnTo>
                  <a:pt x="3745511" y="278"/>
                </a:lnTo>
                <a:lnTo>
                  <a:pt x="3790907" y="1114"/>
                </a:lnTo>
                <a:lnTo>
                  <a:pt x="3836289" y="2507"/>
                </a:lnTo>
                <a:lnTo>
                  <a:pt x="3881657" y="4456"/>
                </a:lnTo>
                <a:lnTo>
                  <a:pt x="3926998" y="6963"/>
                </a:lnTo>
                <a:lnTo>
                  <a:pt x="3972298" y="10025"/>
                </a:lnTo>
                <a:lnTo>
                  <a:pt x="4017557" y="13643"/>
                </a:lnTo>
                <a:lnTo>
                  <a:pt x="4062775" y="17817"/>
                </a:lnTo>
                <a:lnTo>
                  <a:pt x="4107939" y="22545"/>
                </a:lnTo>
                <a:lnTo>
                  <a:pt x="4153034" y="27826"/>
                </a:lnTo>
                <a:lnTo>
                  <a:pt x="4198061" y="33660"/>
                </a:lnTo>
                <a:lnTo>
                  <a:pt x="4243019" y="40048"/>
                </a:lnTo>
                <a:lnTo>
                  <a:pt x="4287896" y="46986"/>
                </a:lnTo>
                <a:lnTo>
                  <a:pt x="4332678" y="54474"/>
                </a:lnTo>
                <a:lnTo>
                  <a:pt x="4377365" y="62510"/>
                </a:lnTo>
                <a:lnTo>
                  <a:pt x="4421956" y="71096"/>
                </a:lnTo>
                <a:lnTo>
                  <a:pt x="4423451" y="5448299"/>
                </a:lnTo>
                <a:close/>
              </a:path>
            </a:pathLst>
          </a:custGeom>
          <a:solidFill>
            <a:srgbClr val="FACB5E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6492370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60" h="543559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FB6D5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31318" y="6492370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60" h="543559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1BA1A3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63616" y="6492370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59" h="543559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FACB5E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2890520" cy="1935057"/>
          </a:xfrm>
          <a:custGeom>
            <a:avLst/>
            <a:gdLst/>
            <a:ahLst/>
            <a:cxnLst/>
            <a:rect l="l" t="t" r="r" b="b"/>
            <a:pathLst>
              <a:path w="4335780" h="2902585">
                <a:moveTo>
                  <a:pt x="919356" y="2902184"/>
                </a:moveTo>
                <a:lnTo>
                  <a:pt x="876869" y="2901923"/>
                </a:lnTo>
                <a:lnTo>
                  <a:pt x="834393" y="2901141"/>
                </a:lnTo>
                <a:lnTo>
                  <a:pt x="791929" y="2899838"/>
                </a:lnTo>
                <a:lnTo>
                  <a:pt x="749477" y="2898014"/>
                </a:lnTo>
                <a:lnTo>
                  <a:pt x="707059" y="2895669"/>
                </a:lnTo>
                <a:lnTo>
                  <a:pt x="664676" y="2892804"/>
                </a:lnTo>
                <a:lnTo>
                  <a:pt x="622331" y="2889419"/>
                </a:lnTo>
                <a:lnTo>
                  <a:pt x="580023" y="2885514"/>
                </a:lnTo>
                <a:lnTo>
                  <a:pt x="537766" y="2881090"/>
                </a:lnTo>
                <a:lnTo>
                  <a:pt x="495573" y="2876148"/>
                </a:lnTo>
                <a:lnTo>
                  <a:pt x="453442" y="2870689"/>
                </a:lnTo>
                <a:lnTo>
                  <a:pt x="411376" y="2864713"/>
                </a:lnTo>
                <a:lnTo>
                  <a:pt x="369388" y="2858221"/>
                </a:lnTo>
                <a:lnTo>
                  <a:pt x="327489" y="2851215"/>
                </a:lnTo>
                <a:lnTo>
                  <a:pt x="285678" y="2843695"/>
                </a:lnTo>
                <a:lnTo>
                  <a:pt x="243955" y="2835662"/>
                </a:lnTo>
                <a:lnTo>
                  <a:pt x="202336" y="2827118"/>
                </a:lnTo>
                <a:lnTo>
                  <a:pt x="160830" y="2818065"/>
                </a:lnTo>
                <a:lnTo>
                  <a:pt x="119439" y="2808503"/>
                </a:lnTo>
                <a:lnTo>
                  <a:pt x="78162" y="2798432"/>
                </a:lnTo>
                <a:lnTo>
                  <a:pt x="37013" y="2787856"/>
                </a:lnTo>
                <a:lnTo>
                  <a:pt x="0" y="2777857"/>
                </a:lnTo>
                <a:lnTo>
                  <a:pt x="0" y="0"/>
                </a:lnTo>
                <a:lnTo>
                  <a:pt x="4335728" y="0"/>
                </a:lnTo>
                <a:lnTo>
                  <a:pt x="4330365" y="32072"/>
                </a:lnTo>
                <a:lnTo>
                  <a:pt x="4322845" y="73883"/>
                </a:lnTo>
                <a:lnTo>
                  <a:pt x="4314812" y="115604"/>
                </a:lnTo>
                <a:lnTo>
                  <a:pt x="4306268" y="157224"/>
                </a:lnTo>
                <a:lnTo>
                  <a:pt x="4297215" y="198730"/>
                </a:lnTo>
                <a:lnTo>
                  <a:pt x="4287653" y="240121"/>
                </a:lnTo>
                <a:lnTo>
                  <a:pt x="4277582" y="281398"/>
                </a:lnTo>
                <a:lnTo>
                  <a:pt x="4267006" y="322548"/>
                </a:lnTo>
                <a:lnTo>
                  <a:pt x="4255927" y="363560"/>
                </a:lnTo>
                <a:lnTo>
                  <a:pt x="4244346" y="404432"/>
                </a:lnTo>
                <a:lnTo>
                  <a:pt x="4232262" y="445165"/>
                </a:lnTo>
                <a:lnTo>
                  <a:pt x="4219679" y="485747"/>
                </a:lnTo>
                <a:lnTo>
                  <a:pt x="4206601" y="526165"/>
                </a:lnTo>
                <a:lnTo>
                  <a:pt x="4193028" y="566420"/>
                </a:lnTo>
                <a:lnTo>
                  <a:pt x="4178960" y="606511"/>
                </a:lnTo>
                <a:lnTo>
                  <a:pt x="4164401" y="646427"/>
                </a:lnTo>
                <a:lnTo>
                  <a:pt x="4149356" y="686155"/>
                </a:lnTo>
                <a:lnTo>
                  <a:pt x="4133824" y="725695"/>
                </a:lnTo>
                <a:lnTo>
                  <a:pt x="4117806" y="765047"/>
                </a:lnTo>
                <a:lnTo>
                  <a:pt x="4101306" y="804200"/>
                </a:lnTo>
                <a:lnTo>
                  <a:pt x="4084329" y="843142"/>
                </a:lnTo>
                <a:lnTo>
                  <a:pt x="4066876" y="881873"/>
                </a:lnTo>
                <a:lnTo>
                  <a:pt x="4048946" y="920392"/>
                </a:lnTo>
                <a:lnTo>
                  <a:pt x="4030545" y="958688"/>
                </a:lnTo>
                <a:lnTo>
                  <a:pt x="4011678" y="996750"/>
                </a:lnTo>
                <a:lnTo>
                  <a:pt x="3992346" y="1034578"/>
                </a:lnTo>
                <a:lnTo>
                  <a:pt x="3972548" y="1072171"/>
                </a:lnTo>
                <a:lnTo>
                  <a:pt x="3952289" y="1109518"/>
                </a:lnTo>
                <a:lnTo>
                  <a:pt x="3931577" y="1146608"/>
                </a:lnTo>
                <a:lnTo>
                  <a:pt x="3910412" y="1183442"/>
                </a:lnTo>
                <a:lnTo>
                  <a:pt x="3888793" y="1220018"/>
                </a:lnTo>
                <a:lnTo>
                  <a:pt x="3866727" y="1256327"/>
                </a:lnTo>
                <a:lnTo>
                  <a:pt x="3844220" y="1292356"/>
                </a:lnTo>
                <a:lnTo>
                  <a:pt x="3821272" y="1328106"/>
                </a:lnTo>
                <a:lnTo>
                  <a:pt x="3797885" y="1363578"/>
                </a:lnTo>
                <a:lnTo>
                  <a:pt x="3774063" y="1398760"/>
                </a:lnTo>
                <a:lnTo>
                  <a:pt x="3749816" y="1433641"/>
                </a:lnTo>
                <a:lnTo>
                  <a:pt x="3725142" y="1468223"/>
                </a:lnTo>
                <a:lnTo>
                  <a:pt x="3700042" y="1502504"/>
                </a:lnTo>
                <a:lnTo>
                  <a:pt x="3674523" y="1536475"/>
                </a:lnTo>
                <a:lnTo>
                  <a:pt x="3648593" y="1570124"/>
                </a:lnTo>
                <a:lnTo>
                  <a:pt x="3622252" y="1603453"/>
                </a:lnTo>
                <a:lnTo>
                  <a:pt x="3595500" y="1636462"/>
                </a:lnTo>
                <a:lnTo>
                  <a:pt x="3568345" y="1669139"/>
                </a:lnTo>
                <a:lnTo>
                  <a:pt x="3540795" y="1701476"/>
                </a:lnTo>
                <a:lnTo>
                  <a:pt x="3512851" y="1733472"/>
                </a:lnTo>
                <a:lnTo>
                  <a:pt x="3484511" y="1765128"/>
                </a:lnTo>
                <a:lnTo>
                  <a:pt x="3455786" y="1796434"/>
                </a:lnTo>
                <a:lnTo>
                  <a:pt x="3426683" y="1827380"/>
                </a:lnTo>
                <a:lnTo>
                  <a:pt x="3397202" y="1857966"/>
                </a:lnTo>
                <a:lnTo>
                  <a:pt x="3367343" y="1888194"/>
                </a:lnTo>
                <a:lnTo>
                  <a:pt x="3337116" y="1918052"/>
                </a:lnTo>
                <a:lnTo>
                  <a:pt x="3306529" y="1947533"/>
                </a:lnTo>
                <a:lnTo>
                  <a:pt x="3275583" y="1976636"/>
                </a:lnTo>
                <a:lnTo>
                  <a:pt x="3244278" y="2005362"/>
                </a:lnTo>
                <a:lnTo>
                  <a:pt x="3212622" y="2033701"/>
                </a:lnTo>
                <a:lnTo>
                  <a:pt x="3180626" y="2061646"/>
                </a:lnTo>
                <a:lnTo>
                  <a:pt x="3148289" y="2089196"/>
                </a:lnTo>
                <a:lnTo>
                  <a:pt x="3115611" y="2116351"/>
                </a:lnTo>
                <a:lnTo>
                  <a:pt x="3082603" y="2143103"/>
                </a:lnTo>
                <a:lnTo>
                  <a:pt x="3049274" y="2169443"/>
                </a:lnTo>
                <a:lnTo>
                  <a:pt x="3015624" y="2195373"/>
                </a:lnTo>
                <a:lnTo>
                  <a:pt x="2981653" y="2220892"/>
                </a:lnTo>
                <a:lnTo>
                  <a:pt x="2947372" y="2245992"/>
                </a:lnTo>
                <a:lnTo>
                  <a:pt x="2912791" y="2270666"/>
                </a:lnTo>
                <a:lnTo>
                  <a:pt x="2877909" y="2294913"/>
                </a:lnTo>
                <a:lnTo>
                  <a:pt x="2842727" y="2318735"/>
                </a:lnTo>
                <a:lnTo>
                  <a:pt x="2807256" y="2342122"/>
                </a:lnTo>
                <a:lnTo>
                  <a:pt x="2771506" y="2365069"/>
                </a:lnTo>
                <a:lnTo>
                  <a:pt x="2735476" y="2387576"/>
                </a:lnTo>
                <a:lnTo>
                  <a:pt x="2699168" y="2409642"/>
                </a:lnTo>
                <a:lnTo>
                  <a:pt x="2662592" y="2431262"/>
                </a:lnTo>
                <a:lnTo>
                  <a:pt x="2625759" y="2452427"/>
                </a:lnTo>
                <a:lnTo>
                  <a:pt x="2588668" y="2473139"/>
                </a:lnTo>
                <a:lnTo>
                  <a:pt x="2551321" y="2493398"/>
                </a:lnTo>
                <a:lnTo>
                  <a:pt x="2513728" y="2513196"/>
                </a:lnTo>
                <a:lnTo>
                  <a:pt x="2475900" y="2532528"/>
                </a:lnTo>
                <a:lnTo>
                  <a:pt x="2437838" y="2551395"/>
                </a:lnTo>
                <a:lnTo>
                  <a:pt x="2399541" y="2569796"/>
                </a:lnTo>
                <a:lnTo>
                  <a:pt x="2361022" y="2587726"/>
                </a:lnTo>
                <a:lnTo>
                  <a:pt x="2322292" y="2605179"/>
                </a:lnTo>
                <a:lnTo>
                  <a:pt x="2283350" y="2622156"/>
                </a:lnTo>
                <a:lnTo>
                  <a:pt x="2244197" y="2638656"/>
                </a:lnTo>
                <a:lnTo>
                  <a:pt x="2204844" y="2654674"/>
                </a:lnTo>
                <a:lnTo>
                  <a:pt x="2165304" y="2670205"/>
                </a:lnTo>
                <a:lnTo>
                  <a:pt x="2125576" y="2685251"/>
                </a:lnTo>
                <a:lnTo>
                  <a:pt x="2085661" y="2699809"/>
                </a:lnTo>
                <a:lnTo>
                  <a:pt x="2045569" y="2713878"/>
                </a:lnTo>
                <a:lnTo>
                  <a:pt x="2005315" y="2727451"/>
                </a:lnTo>
                <a:lnTo>
                  <a:pt x="1964896" y="2740529"/>
                </a:lnTo>
                <a:lnTo>
                  <a:pt x="1924314" y="2753111"/>
                </a:lnTo>
                <a:lnTo>
                  <a:pt x="1883581" y="2765196"/>
                </a:lnTo>
                <a:lnTo>
                  <a:pt x="1842709" y="2776777"/>
                </a:lnTo>
                <a:lnTo>
                  <a:pt x="1801697" y="2787856"/>
                </a:lnTo>
                <a:lnTo>
                  <a:pt x="1760546" y="2798432"/>
                </a:lnTo>
                <a:lnTo>
                  <a:pt x="1719269" y="2808503"/>
                </a:lnTo>
                <a:lnTo>
                  <a:pt x="1677877" y="2818065"/>
                </a:lnTo>
                <a:lnTo>
                  <a:pt x="1636372" y="2827118"/>
                </a:lnTo>
                <a:lnTo>
                  <a:pt x="1594752" y="2835663"/>
                </a:lnTo>
                <a:lnTo>
                  <a:pt x="1553032" y="2843696"/>
                </a:lnTo>
                <a:lnTo>
                  <a:pt x="1511221" y="2851215"/>
                </a:lnTo>
                <a:lnTo>
                  <a:pt x="1469321" y="2858221"/>
                </a:lnTo>
                <a:lnTo>
                  <a:pt x="1427330" y="2864713"/>
                </a:lnTo>
                <a:lnTo>
                  <a:pt x="1385267" y="2870690"/>
                </a:lnTo>
                <a:lnTo>
                  <a:pt x="1343138" y="2876149"/>
                </a:lnTo>
                <a:lnTo>
                  <a:pt x="1300946" y="2881090"/>
                </a:lnTo>
                <a:lnTo>
                  <a:pt x="1258689" y="2885514"/>
                </a:lnTo>
                <a:lnTo>
                  <a:pt x="1216381" y="2889419"/>
                </a:lnTo>
                <a:lnTo>
                  <a:pt x="1174034" y="2892804"/>
                </a:lnTo>
                <a:lnTo>
                  <a:pt x="1131647" y="2895669"/>
                </a:lnTo>
                <a:lnTo>
                  <a:pt x="1089217" y="2898014"/>
                </a:lnTo>
                <a:lnTo>
                  <a:pt x="1046773" y="2899838"/>
                </a:lnTo>
                <a:lnTo>
                  <a:pt x="1004314" y="2901141"/>
                </a:lnTo>
                <a:lnTo>
                  <a:pt x="961842" y="2901923"/>
                </a:lnTo>
                <a:lnTo>
                  <a:pt x="919356" y="2902184"/>
                </a:lnTo>
                <a:close/>
              </a:path>
            </a:pathLst>
          </a:custGeom>
          <a:solidFill>
            <a:srgbClr val="FACB5E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12169" y="301266"/>
            <a:ext cx="5726007" cy="62936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4034" spc="607" dirty="0">
                <a:solidFill>
                  <a:srgbClr val="1BA1A3"/>
                </a:solidFill>
                <a:latin typeface="Calibri"/>
                <a:cs typeface="Calibri"/>
              </a:rPr>
              <a:t>ROSSVILLE</a:t>
            </a:r>
            <a:r>
              <a:rPr sz="4034" spc="157" dirty="0">
                <a:solidFill>
                  <a:srgbClr val="1BA1A3"/>
                </a:solidFill>
                <a:latin typeface="Calibri"/>
                <a:cs typeface="Calibri"/>
              </a:rPr>
              <a:t> </a:t>
            </a:r>
            <a:r>
              <a:rPr sz="4034" spc="493" dirty="0">
                <a:solidFill>
                  <a:srgbClr val="1BA1A3"/>
                </a:solidFill>
                <a:latin typeface="Calibri"/>
                <a:cs typeface="Calibri"/>
              </a:rPr>
              <a:t>UPDATES.</a:t>
            </a:r>
            <a:endParaRPr sz="4034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1155541"/>
            <a:ext cx="10488929" cy="211667"/>
          </a:xfrm>
          <a:custGeom>
            <a:avLst/>
            <a:gdLst/>
            <a:ahLst/>
            <a:cxnLst/>
            <a:rect l="l" t="t" r="r" b="b"/>
            <a:pathLst>
              <a:path w="15733394" h="317500">
                <a:moveTo>
                  <a:pt x="15733276" y="317353"/>
                </a:moveTo>
                <a:lnTo>
                  <a:pt x="0" y="317353"/>
                </a:lnTo>
                <a:lnTo>
                  <a:pt x="0" y="0"/>
                </a:lnTo>
                <a:lnTo>
                  <a:pt x="15733276" y="0"/>
                </a:lnTo>
                <a:lnTo>
                  <a:pt x="15733276" y="317353"/>
                </a:lnTo>
                <a:close/>
              </a:path>
            </a:pathLst>
          </a:custGeom>
          <a:solidFill>
            <a:srgbClr val="FB6D5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49360" y="2144094"/>
            <a:ext cx="94929" cy="9492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83852" y="1911596"/>
            <a:ext cx="7361767" cy="3399777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8467" marR="3387" defTabSz="609630">
              <a:lnSpc>
                <a:spcPct val="115799"/>
              </a:lnSpc>
              <a:spcBef>
                <a:spcPts val="60"/>
              </a:spcBef>
            </a:pPr>
            <a:r>
              <a:rPr sz="2367" spc="10" dirty="0">
                <a:solidFill>
                  <a:prstClr val="black"/>
                </a:solidFill>
                <a:latin typeface="Arial"/>
                <a:cs typeface="Arial"/>
              </a:rPr>
              <a:t>Zoning Text </a:t>
            </a:r>
            <a:r>
              <a:rPr sz="2367" spc="13" dirty="0">
                <a:solidFill>
                  <a:prstClr val="black"/>
                </a:solidFill>
                <a:latin typeface="Arial"/>
                <a:cs typeface="Arial"/>
              </a:rPr>
              <a:t>and Map Amendments- </a:t>
            </a:r>
            <a:r>
              <a:rPr sz="2367" spc="7" dirty="0">
                <a:solidFill>
                  <a:prstClr val="black"/>
                </a:solidFill>
                <a:latin typeface="Arial"/>
                <a:cs typeface="Arial"/>
              </a:rPr>
              <a:t>clarify </a:t>
            </a:r>
            <a:r>
              <a:rPr sz="2367" spc="10" dirty="0">
                <a:solidFill>
                  <a:prstClr val="black"/>
                </a:solidFill>
                <a:latin typeface="Arial"/>
                <a:cs typeface="Arial"/>
              </a:rPr>
              <a:t>live/work </a:t>
            </a:r>
            <a:r>
              <a:rPr sz="2367" spc="7" dirty="0">
                <a:solidFill>
                  <a:prstClr val="black"/>
                </a:solidFill>
                <a:latin typeface="Arial"/>
                <a:cs typeface="Arial"/>
              </a:rPr>
              <a:t>,  </a:t>
            </a:r>
            <a:r>
              <a:rPr sz="2367" spc="10" dirty="0">
                <a:solidFill>
                  <a:prstClr val="black"/>
                </a:solidFill>
                <a:latin typeface="Arial"/>
                <a:cs typeface="Arial"/>
              </a:rPr>
              <a:t>align commercial </a:t>
            </a:r>
            <a:r>
              <a:rPr sz="2367" spc="13" dirty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sz="2367" spc="10" dirty="0">
                <a:solidFill>
                  <a:prstClr val="black"/>
                </a:solidFill>
                <a:latin typeface="Arial"/>
                <a:cs typeface="Arial"/>
              </a:rPr>
              <a:t>residential, allow </a:t>
            </a:r>
            <a:r>
              <a:rPr sz="2367" spc="13" dirty="0">
                <a:solidFill>
                  <a:prstClr val="black"/>
                </a:solidFill>
                <a:latin typeface="Arial"/>
                <a:cs typeface="Arial"/>
              </a:rPr>
              <a:t>more </a:t>
            </a:r>
            <a:r>
              <a:rPr sz="2367" spc="10" dirty="0">
                <a:solidFill>
                  <a:prstClr val="black"/>
                </a:solidFill>
                <a:latin typeface="Arial"/>
                <a:cs typeface="Arial"/>
              </a:rPr>
              <a:t>density</a:t>
            </a:r>
            <a:r>
              <a:rPr sz="2367" spc="-2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67" spc="7" dirty="0">
                <a:solidFill>
                  <a:prstClr val="black"/>
                </a:solidFill>
                <a:latin typeface="Arial"/>
                <a:cs typeface="Arial"/>
              </a:rPr>
              <a:t>in  </a:t>
            </a:r>
            <a:r>
              <a:rPr sz="2367" spc="13" dirty="0">
                <a:solidFill>
                  <a:prstClr val="black"/>
                </a:solidFill>
                <a:latin typeface="Arial"/>
                <a:cs typeface="Arial"/>
              </a:rPr>
              <a:t>downtown</a:t>
            </a:r>
            <a:endParaRPr sz="2367">
              <a:solidFill>
                <a:prstClr val="black"/>
              </a:solidFill>
              <a:latin typeface="Arial"/>
              <a:cs typeface="Arial"/>
            </a:endParaRPr>
          </a:p>
          <a:p>
            <a:pPr marL="8467" marR="2551558" defTabSz="609630">
              <a:lnSpc>
                <a:spcPct val="115799"/>
              </a:lnSpc>
            </a:pPr>
            <a:r>
              <a:rPr sz="2367" spc="13" dirty="0">
                <a:solidFill>
                  <a:prstClr val="black"/>
                </a:solidFill>
                <a:latin typeface="Arial"/>
                <a:cs typeface="Arial"/>
              </a:rPr>
              <a:t>Yard </a:t>
            </a:r>
            <a:r>
              <a:rPr sz="2367" spc="10" dirty="0">
                <a:solidFill>
                  <a:prstClr val="black"/>
                </a:solidFill>
                <a:latin typeface="Arial"/>
                <a:cs typeface="Arial"/>
              </a:rPr>
              <a:t>of the </a:t>
            </a:r>
            <a:r>
              <a:rPr sz="2367" spc="13" dirty="0">
                <a:solidFill>
                  <a:prstClr val="black"/>
                </a:solidFill>
                <a:latin typeface="Arial"/>
                <a:cs typeface="Arial"/>
              </a:rPr>
              <a:t>Month Program  </a:t>
            </a:r>
            <a:r>
              <a:rPr sz="2367" spc="10" dirty="0">
                <a:solidFill>
                  <a:prstClr val="black"/>
                </a:solidFill>
                <a:latin typeface="Arial"/>
                <a:cs typeface="Arial"/>
              </a:rPr>
              <a:t>Residential </a:t>
            </a:r>
            <a:r>
              <a:rPr sz="2367" spc="13" dirty="0">
                <a:solidFill>
                  <a:prstClr val="black"/>
                </a:solidFill>
                <a:latin typeface="Arial"/>
                <a:cs typeface="Arial"/>
              </a:rPr>
              <a:t>Abandoned </a:t>
            </a:r>
            <a:r>
              <a:rPr sz="2367" spc="10" dirty="0">
                <a:solidFill>
                  <a:prstClr val="black"/>
                </a:solidFill>
                <a:latin typeface="Arial"/>
                <a:cs typeface="Arial"/>
              </a:rPr>
              <a:t>Lot</a:t>
            </a:r>
            <a:r>
              <a:rPr sz="2367" spc="-3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67" spc="10" dirty="0">
                <a:solidFill>
                  <a:prstClr val="black"/>
                </a:solidFill>
                <a:latin typeface="Arial"/>
                <a:cs typeface="Arial"/>
              </a:rPr>
              <a:t>clearing  </a:t>
            </a:r>
            <a:r>
              <a:rPr sz="2367" spc="13" dirty="0">
                <a:solidFill>
                  <a:prstClr val="black"/>
                </a:solidFill>
                <a:latin typeface="Arial"/>
                <a:cs typeface="Arial"/>
              </a:rPr>
              <a:t>SPLOST</a:t>
            </a:r>
            <a:r>
              <a:rPr sz="2367" spc="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67" spc="13" dirty="0">
                <a:solidFill>
                  <a:prstClr val="black"/>
                </a:solidFill>
                <a:latin typeface="Arial"/>
                <a:cs typeface="Arial"/>
              </a:rPr>
              <a:t>Passed</a:t>
            </a:r>
            <a:endParaRPr sz="2367">
              <a:solidFill>
                <a:prstClr val="black"/>
              </a:solidFill>
              <a:latin typeface="Arial"/>
              <a:cs typeface="Arial"/>
            </a:endParaRPr>
          </a:p>
          <a:p>
            <a:pPr marL="8467" defTabSz="609630">
              <a:spcBef>
                <a:spcPts val="450"/>
              </a:spcBef>
            </a:pPr>
            <a:r>
              <a:rPr sz="2367" spc="10" dirty="0">
                <a:solidFill>
                  <a:prstClr val="black"/>
                </a:solidFill>
                <a:latin typeface="Arial"/>
                <a:cs typeface="Arial"/>
              </a:rPr>
              <a:t>Multi-Family </a:t>
            </a:r>
            <a:r>
              <a:rPr sz="2367" spc="17" dirty="0">
                <a:solidFill>
                  <a:prstClr val="black"/>
                </a:solidFill>
                <a:latin typeface="Arial"/>
                <a:cs typeface="Arial"/>
              </a:rPr>
              <a:t>OZ </a:t>
            </a:r>
            <a:r>
              <a:rPr sz="2367" spc="10" dirty="0">
                <a:solidFill>
                  <a:prstClr val="black"/>
                </a:solidFill>
                <a:latin typeface="Arial"/>
                <a:cs typeface="Arial"/>
              </a:rPr>
              <a:t>investment</a:t>
            </a:r>
            <a:r>
              <a:rPr sz="2367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67" spc="10" dirty="0">
                <a:solidFill>
                  <a:prstClr val="black"/>
                </a:solidFill>
                <a:latin typeface="Arial"/>
                <a:cs typeface="Arial"/>
              </a:rPr>
              <a:t>Prospects</a:t>
            </a:r>
            <a:endParaRPr sz="2367">
              <a:solidFill>
                <a:prstClr val="black"/>
              </a:solidFill>
              <a:latin typeface="Arial"/>
              <a:cs typeface="Arial"/>
            </a:endParaRPr>
          </a:p>
          <a:p>
            <a:pPr marL="8467" defTabSz="609630">
              <a:spcBef>
                <a:spcPts val="450"/>
              </a:spcBef>
            </a:pPr>
            <a:r>
              <a:rPr sz="2367" spc="10" dirty="0">
                <a:solidFill>
                  <a:prstClr val="black"/>
                </a:solidFill>
                <a:latin typeface="Arial"/>
                <a:cs typeface="Arial"/>
              </a:rPr>
              <a:t>Full year completed with </a:t>
            </a:r>
            <a:r>
              <a:rPr sz="2367" spc="7" dirty="0">
                <a:solidFill>
                  <a:prstClr val="black"/>
                </a:solidFill>
                <a:latin typeface="Arial"/>
                <a:cs typeface="Arial"/>
              </a:rPr>
              <a:t>first </a:t>
            </a:r>
            <a:r>
              <a:rPr sz="2367" spc="13" dirty="0">
                <a:solidFill>
                  <a:prstClr val="black"/>
                </a:solidFill>
                <a:latin typeface="Arial"/>
                <a:cs typeface="Arial"/>
              </a:rPr>
              <a:t>Codes </a:t>
            </a:r>
            <a:r>
              <a:rPr sz="2367" spc="10" dirty="0">
                <a:solidFill>
                  <a:prstClr val="black"/>
                </a:solidFill>
                <a:latin typeface="Arial"/>
                <a:cs typeface="Arial"/>
              </a:rPr>
              <a:t>Officer ever</a:t>
            </a:r>
            <a:r>
              <a:rPr sz="2367" spc="-1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67" spc="10" dirty="0">
                <a:solidFill>
                  <a:prstClr val="black"/>
                </a:solidFill>
                <a:latin typeface="Arial"/>
                <a:cs typeface="Arial"/>
              </a:rPr>
              <a:t>hired</a:t>
            </a:r>
            <a:endParaRPr sz="23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49360" y="3397155"/>
            <a:ext cx="94929" cy="9492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49360" y="3814841"/>
            <a:ext cx="94929" cy="9492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49360" y="4232529"/>
            <a:ext cx="94929" cy="9492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49360" y="4650215"/>
            <a:ext cx="94929" cy="9492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49360" y="5067902"/>
            <a:ext cx="94929" cy="9492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41747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371" y="0"/>
            <a:ext cx="12140353" cy="6858000"/>
            <a:chOff x="77056" y="0"/>
            <a:chExt cx="18210530" cy="10287000"/>
          </a:xfrm>
        </p:grpSpPr>
        <p:sp>
          <p:nvSpPr>
            <p:cNvPr id="3" name="object 3"/>
            <p:cNvSpPr/>
            <p:nvPr/>
          </p:nvSpPr>
          <p:spPr>
            <a:xfrm>
              <a:off x="77056" y="0"/>
              <a:ext cx="18210407" cy="5791199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77056" y="5788449"/>
              <a:ext cx="18210407" cy="4498549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59927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03137"/>
            <a:ext cx="12192000" cy="5270500"/>
            <a:chOff x="0" y="1354705"/>
            <a:chExt cx="18288000" cy="7905750"/>
          </a:xfrm>
        </p:grpSpPr>
        <p:sp>
          <p:nvSpPr>
            <p:cNvPr id="3" name="object 3"/>
            <p:cNvSpPr/>
            <p:nvPr/>
          </p:nvSpPr>
          <p:spPr>
            <a:xfrm>
              <a:off x="0" y="1354705"/>
              <a:ext cx="9267824" cy="7905749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9144000" y="1354705"/>
              <a:ext cx="9143999" cy="7905749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57283" y="-21624"/>
            <a:ext cx="2013435" cy="185520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177809">
              <a:spcBef>
                <a:spcPts val="67"/>
              </a:spcBef>
            </a:pPr>
            <a:r>
              <a:rPr spc="83" dirty="0"/>
              <a:t>Before.</a:t>
            </a:r>
          </a:p>
        </p:txBody>
      </p:sp>
    </p:spTree>
    <p:extLst>
      <p:ext uri="{BB962C8B-B14F-4D97-AF65-F5344CB8AC3E}">
        <p14:creationId xmlns:p14="http://schemas.microsoft.com/office/powerpoint/2010/main" val="12631619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03137"/>
            <a:ext cx="12192000" cy="5270500"/>
            <a:chOff x="0" y="1354705"/>
            <a:chExt cx="18288000" cy="7905750"/>
          </a:xfrm>
        </p:grpSpPr>
        <p:sp>
          <p:nvSpPr>
            <p:cNvPr id="3" name="object 3"/>
            <p:cNvSpPr/>
            <p:nvPr/>
          </p:nvSpPr>
          <p:spPr>
            <a:xfrm>
              <a:off x="0" y="1354705"/>
              <a:ext cx="9267824" cy="7905748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9144000" y="1354705"/>
              <a:ext cx="9143999" cy="7905748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939500" y="0"/>
            <a:ext cx="2284730" cy="93187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pc="153" dirty="0"/>
              <a:t>After.</a:t>
            </a:r>
          </a:p>
        </p:txBody>
      </p:sp>
    </p:spTree>
    <p:extLst>
      <p:ext uri="{BB962C8B-B14F-4D97-AF65-F5344CB8AC3E}">
        <p14:creationId xmlns:p14="http://schemas.microsoft.com/office/powerpoint/2010/main" val="38369776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903131"/>
            <a:ext cx="12191999" cy="527049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57283" y="-21624"/>
            <a:ext cx="2013435" cy="185520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177809">
              <a:spcBef>
                <a:spcPts val="67"/>
              </a:spcBef>
            </a:pPr>
            <a:r>
              <a:rPr spc="83" dirty="0"/>
              <a:t>Before.</a:t>
            </a:r>
          </a:p>
        </p:txBody>
      </p:sp>
    </p:spTree>
    <p:extLst>
      <p:ext uri="{BB962C8B-B14F-4D97-AF65-F5344CB8AC3E}">
        <p14:creationId xmlns:p14="http://schemas.microsoft.com/office/powerpoint/2010/main" val="39026531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903131"/>
            <a:ext cx="12191999" cy="527049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38471" y="0"/>
            <a:ext cx="2284730" cy="93187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pc="153" dirty="0"/>
              <a:t>After.</a:t>
            </a:r>
          </a:p>
        </p:txBody>
      </p:sp>
    </p:spTree>
    <p:extLst>
      <p:ext uri="{BB962C8B-B14F-4D97-AF65-F5344CB8AC3E}">
        <p14:creationId xmlns:p14="http://schemas.microsoft.com/office/powerpoint/2010/main" val="17287496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903132"/>
            <a:ext cx="12191999" cy="527049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57283" y="-21624"/>
            <a:ext cx="2013435" cy="185520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177809">
              <a:spcBef>
                <a:spcPts val="67"/>
              </a:spcBef>
            </a:pPr>
            <a:r>
              <a:rPr spc="83" dirty="0"/>
              <a:t>Before.</a:t>
            </a:r>
          </a:p>
        </p:txBody>
      </p:sp>
    </p:spTree>
    <p:extLst>
      <p:ext uri="{BB962C8B-B14F-4D97-AF65-F5344CB8AC3E}">
        <p14:creationId xmlns:p14="http://schemas.microsoft.com/office/powerpoint/2010/main" val="12643617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903131"/>
            <a:ext cx="12191999" cy="527049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38471" y="0"/>
            <a:ext cx="2284730" cy="93187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pc="153" dirty="0"/>
              <a:t>After.</a:t>
            </a:r>
          </a:p>
        </p:txBody>
      </p:sp>
    </p:spTree>
    <p:extLst>
      <p:ext uri="{BB962C8B-B14F-4D97-AF65-F5344CB8AC3E}">
        <p14:creationId xmlns:p14="http://schemas.microsoft.com/office/powerpoint/2010/main" val="1021577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431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4" y="609600"/>
            <a:ext cx="5475816" cy="300989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50" y="3619500"/>
            <a:ext cx="6038849" cy="323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53151" y="1116331"/>
            <a:ext cx="19621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Dilapidated Home on Mill Street torn down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17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"/>
            <a:ext cx="12192000" cy="6858000"/>
            <a:chOff x="0" y="3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3"/>
              <a:ext cx="18287999" cy="102869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2125265" y="3"/>
              <a:ext cx="14039849" cy="102869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5660893" y="8348046"/>
              <a:ext cx="2627630" cy="1939289"/>
            </a:xfrm>
            <a:custGeom>
              <a:avLst/>
              <a:gdLst/>
              <a:ahLst/>
              <a:cxnLst/>
              <a:rect l="l" t="t" r="r" b="b"/>
              <a:pathLst>
                <a:path w="2627630" h="1939290">
                  <a:moveTo>
                    <a:pt x="2627106" y="1938953"/>
                  </a:moveTo>
                  <a:lnTo>
                    <a:pt x="0" y="1938953"/>
                  </a:lnTo>
                  <a:lnTo>
                    <a:pt x="0" y="0"/>
                  </a:lnTo>
                  <a:lnTo>
                    <a:pt x="2627106" y="0"/>
                  </a:lnTo>
                  <a:lnTo>
                    <a:pt x="2627106" y="1938953"/>
                  </a:lnTo>
                  <a:close/>
                </a:path>
              </a:pathLst>
            </a:custGeom>
            <a:solidFill>
              <a:srgbClr val="FB6D57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0722216" y="5612927"/>
            <a:ext cx="1300903" cy="1059820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defTabSz="609630">
              <a:spcBef>
                <a:spcPts val="63"/>
              </a:spcBef>
            </a:pPr>
            <a:r>
              <a:rPr sz="6834" b="1" spc="1497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6834" b="1" spc="1677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683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2"/>
            <a:ext cx="4641850" cy="2813050"/>
          </a:xfrm>
          <a:custGeom>
            <a:avLst/>
            <a:gdLst/>
            <a:ahLst/>
            <a:cxnLst/>
            <a:rect l="l" t="t" r="r" b="b"/>
            <a:pathLst>
              <a:path w="6962775" h="4219575">
                <a:moveTo>
                  <a:pt x="0" y="0"/>
                </a:moveTo>
                <a:lnTo>
                  <a:pt x="6962773" y="0"/>
                </a:lnTo>
                <a:lnTo>
                  <a:pt x="6962773" y="4219574"/>
                </a:lnTo>
                <a:lnTo>
                  <a:pt x="0" y="4219574"/>
                </a:lnTo>
                <a:lnTo>
                  <a:pt x="0" y="0"/>
                </a:lnTo>
                <a:close/>
              </a:path>
            </a:pathLst>
          </a:custGeom>
          <a:solidFill>
            <a:srgbClr val="FB6D5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 rot="1500000">
            <a:off x="-144538" y="1114870"/>
            <a:ext cx="4774618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09630">
              <a:lnSpc>
                <a:spcPts val="6254"/>
              </a:lnSpc>
            </a:pPr>
            <a:r>
              <a:rPr sz="6400" b="1" spc="897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6400" b="1" spc="1126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6400" b="1" spc="679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6400" b="1" spc="1126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6400" b="1" spc="1373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6400" b="1" spc="579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6400" b="1" spc="633" dirty="0">
                <a:solidFill>
                  <a:srgbClr val="FFFFFF"/>
                </a:solidFill>
                <a:latin typeface="Calibri"/>
                <a:cs typeface="Calibri"/>
              </a:rPr>
              <a:t>TT</a:t>
            </a:r>
            <a:r>
              <a:rPr sz="6400" b="1" spc="59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640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93701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77164" y="4213136"/>
            <a:ext cx="2315210" cy="2644986"/>
          </a:xfrm>
          <a:custGeom>
            <a:avLst/>
            <a:gdLst/>
            <a:ahLst/>
            <a:cxnLst/>
            <a:rect l="l" t="t" r="r" b="b"/>
            <a:pathLst>
              <a:path w="3472815" h="3967479">
                <a:moveTo>
                  <a:pt x="3472253" y="3967296"/>
                </a:moveTo>
                <a:lnTo>
                  <a:pt x="10187" y="3967296"/>
                </a:lnTo>
                <a:lnTo>
                  <a:pt x="10025" y="3965271"/>
                </a:lnTo>
                <a:lnTo>
                  <a:pt x="6963" y="3919971"/>
                </a:lnTo>
                <a:lnTo>
                  <a:pt x="4456" y="3874630"/>
                </a:lnTo>
                <a:lnTo>
                  <a:pt x="2507" y="3829261"/>
                </a:lnTo>
                <a:lnTo>
                  <a:pt x="1114" y="3783879"/>
                </a:lnTo>
                <a:lnTo>
                  <a:pt x="278" y="3738484"/>
                </a:lnTo>
                <a:lnTo>
                  <a:pt x="0" y="3693074"/>
                </a:lnTo>
                <a:lnTo>
                  <a:pt x="278" y="3647665"/>
                </a:lnTo>
                <a:lnTo>
                  <a:pt x="1114" y="3602269"/>
                </a:lnTo>
                <a:lnTo>
                  <a:pt x="2507" y="3556887"/>
                </a:lnTo>
                <a:lnTo>
                  <a:pt x="4456" y="3511519"/>
                </a:lnTo>
                <a:lnTo>
                  <a:pt x="6963" y="3466178"/>
                </a:lnTo>
                <a:lnTo>
                  <a:pt x="10025" y="3420878"/>
                </a:lnTo>
                <a:lnTo>
                  <a:pt x="13643" y="3375619"/>
                </a:lnTo>
                <a:lnTo>
                  <a:pt x="17817" y="3330401"/>
                </a:lnTo>
                <a:lnTo>
                  <a:pt x="22545" y="3285237"/>
                </a:lnTo>
                <a:lnTo>
                  <a:pt x="27826" y="3240142"/>
                </a:lnTo>
                <a:lnTo>
                  <a:pt x="33660" y="3195115"/>
                </a:lnTo>
                <a:lnTo>
                  <a:pt x="40048" y="3150156"/>
                </a:lnTo>
                <a:lnTo>
                  <a:pt x="46986" y="3105279"/>
                </a:lnTo>
                <a:lnTo>
                  <a:pt x="54474" y="3060498"/>
                </a:lnTo>
                <a:lnTo>
                  <a:pt x="62510" y="3015811"/>
                </a:lnTo>
                <a:lnTo>
                  <a:pt x="71096" y="2971220"/>
                </a:lnTo>
                <a:lnTo>
                  <a:pt x="80228" y="2926737"/>
                </a:lnTo>
                <a:lnTo>
                  <a:pt x="89904" y="2882377"/>
                </a:lnTo>
                <a:lnTo>
                  <a:pt x="100124" y="2838139"/>
                </a:lnTo>
                <a:lnTo>
                  <a:pt x="110887" y="2794023"/>
                </a:lnTo>
                <a:lnTo>
                  <a:pt x="122191" y="2750042"/>
                </a:lnTo>
                <a:lnTo>
                  <a:pt x="134032" y="2706210"/>
                </a:lnTo>
                <a:lnTo>
                  <a:pt x="146410" y="2662526"/>
                </a:lnTo>
                <a:lnTo>
                  <a:pt x="159325" y="2618991"/>
                </a:lnTo>
                <a:lnTo>
                  <a:pt x="172773" y="2575618"/>
                </a:lnTo>
                <a:lnTo>
                  <a:pt x="186750" y="2532420"/>
                </a:lnTo>
                <a:lnTo>
                  <a:pt x="201257" y="2489396"/>
                </a:lnTo>
                <a:lnTo>
                  <a:pt x="216292" y="2446547"/>
                </a:lnTo>
                <a:lnTo>
                  <a:pt x="231853" y="2403886"/>
                </a:lnTo>
                <a:lnTo>
                  <a:pt x="247933" y="2361425"/>
                </a:lnTo>
                <a:lnTo>
                  <a:pt x="264533" y="2319165"/>
                </a:lnTo>
                <a:lnTo>
                  <a:pt x="281653" y="2277106"/>
                </a:lnTo>
                <a:lnTo>
                  <a:pt x="299288" y="2235260"/>
                </a:lnTo>
                <a:lnTo>
                  <a:pt x="317432" y="2193640"/>
                </a:lnTo>
                <a:lnTo>
                  <a:pt x="336086" y="2152245"/>
                </a:lnTo>
                <a:lnTo>
                  <a:pt x="355249" y="2111076"/>
                </a:lnTo>
                <a:lnTo>
                  <a:pt x="374916" y="2070146"/>
                </a:lnTo>
                <a:lnTo>
                  <a:pt x="395080" y="2029466"/>
                </a:lnTo>
                <a:lnTo>
                  <a:pt x="415743" y="1989037"/>
                </a:lnTo>
                <a:lnTo>
                  <a:pt x="436903" y="1948858"/>
                </a:lnTo>
                <a:lnTo>
                  <a:pt x="458554" y="1908942"/>
                </a:lnTo>
                <a:lnTo>
                  <a:pt x="480691" y="1869300"/>
                </a:lnTo>
                <a:lnTo>
                  <a:pt x="503312" y="1829933"/>
                </a:lnTo>
                <a:lnTo>
                  <a:pt x="526418" y="1790841"/>
                </a:lnTo>
                <a:lnTo>
                  <a:pt x="550002" y="1752036"/>
                </a:lnTo>
                <a:lnTo>
                  <a:pt x="574057" y="1713528"/>
                </a:lnTo>
                <a:lnTo>
                  <a:pt x="598583" y="1675319"/>
                </a:lnTo>
                <a:lnTo>
                  <a:pt x="623579" y="1637407"/>
                </a:lnTo>
                <a:lnTo>
                  <a:pt x="649039" y="1599805"/>
                </a:lnTo>
                <a:lnTo>
                  <a:pt x="674954" y="1562525"/>
                </a:lnTo>
                <a:lnTo>
                  <a:pt x="701325" y="1525565"/>
                </a:lnTo>
                <a:lnTo>
                  <a:pt x="728152" y="1488926"/>
                </a:lnTo>
                <a:lnTo>
                  <a:pt x="755426" y="1452618"/>
                </a:lnTo>
                <a:lnTo>
                  <a:pt x="783139" y="1416654"/>
                </a:lnTo>
                <a:lnTo>
                  <a:pt x="811292" y="1381033"/>
                </a:lnTo>
                <a:lnTo>
                  <a:pt x="839884" y="1345754"/>
                </a:lnTo>
                <a:lnTo>
                  <a:pt x="868907" y="1310829"/>
                </a:lnTo>
                <a:lnTo>
                  <a:pt x="898351" y="1276268"/>
                </a:lnTo>
                <a:lnTo>
                  <a:pt x="928218" y="1242070"/>
                </a:lnTo>
                <a:lnTo>
                  <a:pt x="958507" y="1208237"/>
                </a:lnTo>
                <a:lnTo>
                  <a:pt x="989208" y="1174778"/>
                </a:lnTo>
                <a:lnTo>
                  <a:pt x="1020313" y="1141703"/>
                </a:lnTo>
                <a:lnTo>
                  <a:pt x="1051822" y="1109013"/>
                </a:lnTo>
                <a:lnTo>
                  <a:pt x="1083734" y="1076707"/>
                </a:lnTo>
                <a:lnTo>
                  <a:pt x="1116041" y="1044794"/>
                </a:lnTo>
                <a:lnTo>
                  <a:pt x="1148731" y="1013286"/>
                </a:lnTo>
                <a:lnTo>
                  <a:pt x="1181806" y="982181"/>
                </a:lnTo>
                <a:lnTo>
                  <a:pt x="1215265" y="951479"/>
                </a:lnTo>
                <a:lnTo>
                  <a:pt x="1249098" y="921190"/>
                </a:lnTo>
                <a:lnTo>
                  <a:pt x="1283295" y="891324"/>
                </a:lnTo>
                <a:lnTo>
                  <a:pt x="1317857" y="861879"/>
                </a:lnTo>
                <a:lnTo>
                  <a:pt x="1352782" y="832856"/>
                </a:lnTo>
                <a:lnTo>
                  <a:pt x="1388060" y="804264"/>
                </a:lnTo>
                <a:lnTo>
                  <a:pt x="1423682" y="776111"/>
                </a:lnTo>
                <a:lnTo>
                  <a:pt x="1459646" y="748398"/>
                </a:lnTo>
                <a:lnTo>
                  <a:pt x="1495953" y="721124"/>
                </a:lnTo>
                <a:lnTo>
                  <a:pt x="1532592" y="694297"/>
                </a:lnTo>
                <a:lnTo>
                  <a:pt x="1569552" y="667926"/>
                </a:lnTo>
                <a:lnTo>
                  <a:pt x="1606833" y="642011"/>
                </a:lnTo>
                <a:lnTo>
                  <a:pt x="1644435" y="616551"/>
                </a:lnTo>
                <a:lnTo>
                  <a:pt x="1682346" y="591555"/>
                </a:lnTo>
                <a:lnTo>
                  <a:pt x="1720556" y="567029"/>
                </a:lnTo>
                <a:lnTo>
                  <a:pt x="1759063" y="542974"/>
                </a:lnTo>
                <a:lnTo>
                  <a:pt x="1797869" y="519390"/>
                </a:lnTo>
                <a:lnTo>
                  <a:pt x="1836961" y="496284"/>
                </a:lnTo>
                <a:lnTo>
                  <a:pt x="1876328" y="473663"/>
                </a:lnTo>
                <a:lnTo>
                  <a:pt x="1915969" y="451527"/>
                </a:lnTo>
                <a:lnTo>
                  <a:pt x="1955886" y="429875"/>
                </a:lnTo>
                <a:lnTo>
                  <a:pt x="1996064" y="408715"/>
                </a:lnTo>
                <a:lnTo>
                  <a:pt x="2036494" y="388053"/>
                </a:lnTo>
                <a:lnTo>
                  <a:pt x="2077174" y="367888"/>
                </a:lnTo>
                <a:lnTo>
                  <a:pt x="2118104" y="348221"/>
                </a:lnTo>
                <a:lnTo>
                  <a:pt x="2159273" y="329058"/>
                </a:lnTo>
                <a:lnTo>
                  <a:pt x="2200667" y="310404"/>
                </a:lnTo>
                <a:lnTo>
                  <a:pt x="2242288" y="292260"/>
                </a:lnTo>
                <a:lnTo>
                  <a:pt x="2284134" y="274625"/>
                </a:lnTo>
                <a:lnTo>
                  <a:pt x="2326193" y="257505"/>
                </a:lnTo>
                <a:lnTo>
                  <a:pt x="2368453" y="240905"/>
                </a:lnTo>
                <a:lnTo>
                  <a:pt x="2410914" y="224825"/>
                </a:lnTo>
                <a:lnTo>
                  <a:pt x="2453575" y="209265"/>
                </a:lnTo>
                <a:lnTo>
                  <a:pt x="2496424" y="194229"/>
                </a:lnTo>
                <a:lnTo>
                  <a:pt x="2539447" y="179723"/>
                </a:lnTo>
                <a:lnTo>
                  <a:pt x="2582646" y="165745"/>
                </a:lnTo>
                <a:lnTo>
                  <a:pt x="2626019" y="152297"/>
                </a:lnTo>
                <a:lnTo>
                  <a:pt x="2669554" y="139382"/>
                </a:lnTo>
                <a:lnTo>
                  <a:pt x="2713237" y="127004"/>
                </a:lnTo>
                <a:lnTo>
                  <a:pt x="2757069" y="115163"/>
                </a:lnTo>
                <a:lnTo>
                  <a:pt x="2801050" y="103859"/>
                </a:lnTo>
                <a:lnTo>
                  <a:pt x="2845166" y="93096"/>
                </a:lnTo>
                <a:lnTo>
                  <a:pt x="2889405" y="82876"/>
                </a:lnTo>
                <a:lnTo>
                  <a:pt x="2933765" y="73200"/>
                </a:lnTo>
                <a:lnTo>
                  <a:pt x="2978247" y="64068"/>
                </a:lnTo>
                <a:lnTo>
                  <a:pt x="3022839" y="55482"/>
                </a:lnTo>
                <a:lnTo>
                  <a:pt x="3067525" y="47446"/>
                </a:lnTo>
                <a:lnTo>
                  <a:pt x="3112307" y="39958"/>
                </a:lnTo>
                <a:lnTo>
                  <a:pt x="3157184" y="33020"/>
                </a:lnTo>
                <a:lnTo>
                  <a:pt x="3202143" y="26632"/>
                </a:lnTo>
                <a:lnTo>
                  <a:pt x="3247170" y="20798"/>
                </a:lnTo>
                <a:lnTo>
                  <a:pt x="3292265" y="15517"/>
                </a:lnTo>
                <a:lnTo>
                  <a:pt x="3337429" y="10789"/>
                </a:lnTo>
                <a:lnTo>
                  <a:pt x="3382647" y="6615"/>
                </a:lnTo>
                <a:lnTo>
                  <a:pt x="3427906" y="2997"/>
                </a:lnTo>
                <a:lnTo>
                  <a:pt x="3472253" y="0"/>
                </a:lnTo>
                <a:lnTo>
                  <a:pt x="3472253" y="3967296"/>
                </a:lnTo>
                <a:close/>
              </a:path>
            </a:pathLst>
          </a:custGeom>
          <a:solidFill>
            <a:srgbClr val="FACB5E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6492370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60" h="543559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FB6D5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31318" y="6492370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60" h="543559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1BA1A3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63616" y="6492370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59" h="543559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FACB5E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3273213" cy="3132667"/>
          </a:xfrm>
          <a:custGeom>
            <a:avLst/>
            <a:gdLst/>
            <a:ahLst/>
            <a:cxnLst/>
            <a:rect l="l" t="t" r="r" b="b"/>
            <a:pathLst>
              <a:path w="4909820" h="4699000">
                <a:moveTo>
                  <a:pt x="1447800" y="4698894"/>
                </a:moveTo>
                <a:lnTo>
                  <a:pt x="1405312" y="4698633"/>
                </a:lnTo>
                <a:lnTo>
                  <a:pt x="1362837" y="4697851"/>
                </a:lnTo>
                <a:lnTo>
                  <a:pt x="1320373" y="4696548"/>
                </a:lnTo>
                <a:lnTo>
                  <a:pt x="1277921" y="4694723"/>
                </a:lnTo>
                <a:lnTo>
                  <a:pt x="1235503" y="4692378"/>
                </a:lnTo>
                <a:lnTo>
                  <a:pt x="1193120" y="4689513"/>
                </a:lnTo>
                <a:lnTo>
                  <a:pt x="1150774" y="4686128"/>
                </a:lnTo>
                <a:lnTo>
                  <a:pt x="1108466" y="4682223"/>
                </a:lnTo>
                <a:lnTo>
                  <a:pt x="1066209" y="4677800"/>
                </a:lnTo>
                <a:lnTo>
                  <a:pt x="1024016" y="4672858"/>
                </a:lnTo>
                <a:lnTo>
                  <a:pt x="981886" y="4667399"/>
                </a:lnTo>
                <a:lnTo>
                  <a:pt x="939819" y="4661422"/>
                </a:lnTo>
                <a:lnTo>
                  <a:pt x="897832" y="4654930"/>
                </a:lnTo>
                <a:lnTo>
                  <a:pt x="855933" y="4647925"/>
                </a:lnTo>
                <a:lnTo>
                  <a:pt x="814122" y="4640405"/>
                </a:lnTo>
                <a:lnTo>
                  <a:pt x="772399" y="4632372"/>
                </a:lnTo>
                <a:lnTo>
                  <a:pt x="730779" y="4623827"/>
                </a:lnTo>
                <a:lnTo>
                  <a:pt x="689274" y="4614774"/>
                </a:lnTo>
                <a:lnTo>
                  <a:pt x="647883" y="4605212"/>
                </a:lnTo>
                <a:lnTo>
                  <a:pt x="606606" y="4595141"/>
                </a:lnTo>
                <a:lnTo>
                  <a:pt x="565456" y="4584565"/>
                </a:lnTo>
                <a:lnTo>
                  <a:pt x="524445" y="4573487"/>
                </a:lnTo>
                <a:lnTo>
                  <a:pt x="483572" y="4561905"/>
                </a:lnTo>
                <a:lnTo>
                  <a:pt x="442838" y="4549821"/>
                </a:lnTo>
                <a:lnTo>
                  <a:pt x="402257" y="4537238"/>
                </a:lnTo>
                <a:lnTo>
                  <a:pt x="361839" y="4524160"/>
                </a:lnTo>
                <a:lnTo>
                  <a:pt x="321584" y="4510587"/>
                </a:lnTo>
                <a:lnTo>
                  <a:pt x="281491" y="4496519"/>
                </a:lnTo>
                <a:lnTo>
                  <a:pt x="241577" y="4481960"/>
                </a:lnTo>
                <a:lnTo>
                  <a:pt x="201849" y="4466915"/>
                </a:lnTo>
                <a:lnTo>
                  <a:pt x="162309" y="4451383"/>
                </a:lnTo>
                <a:lnTo>
                  <a:pt x="122957" y="4435365"/>
                </a:lnTo>
                <a:lnTo>
                  <a:pt x="83804" y="4418865"/>
                </a:lnTo>
                <a:lnTo>
                  <a:pt x="44862" y="4401889"/>
                </a:lnTo>
                <a:lnTo>
                  <a:pt x="6131" y="4384435"/>
                </a:lnTo>
                <a:lnTo>
                  <a:pt x="0" y="4381581"/>
                </a:lnTo>
                <a:lnTo>
                  <a:pt x="0" y="0"/>
                </a:lnTo>
                <a:lnTo>
                  <a:pt x="4681219" y="0"/>
                </a:lnTo>
                <a:lnTo>
                  <a:pt x="4692844" y="30695"/>
                </a:lnTo>
                <a:lnTo>
                  <a:pt x="4707403" y="70610"/>
                </a:lnTo>
                <a:lnTo>
                  <a:pt x="4721471" y="110702"/>
                </a:lnTo>
                <a:lnTo>
                  <a:pt x="4735044" y="150956"/>
                </a:lnTo>
                <a:lnTo>
                  <a:pt x="4748122" y="191375"/>
                </a:lnTo>
                <a:lnTo>
                  <a:pt x="4760705" y="231957"/>
                </a:lnTo>
                <a:lnTo>
                  <a:pt x="4772789" y="272690"/>
                </a:lnTo>
                <a:lnTo>
                  <a:pt x="4784370" y="313562"/>
                </a:lnTo>
                <a:lnTo>
                  <a:pt x="4795449" y="354573"/>
                </a:lnTo>
                <a:lnTo>
                  <a:pt x="4806025" y="395724"/>
                </a:lnTo>
                <a:lnTo>
                  <a:pt x="4816096" y="437001"/>
                </a:lnTo>
                <a:lnTo>
                  <a:pt x="4825658" y="478392"/>
                </a:lnTo>
                <a:lnTo>
                  <a:pt x="4834711" y="519897"/>
                </a:lnTo>
                <a:lnTo>
                  <a:pt x="4843255" y="561517"/>
                </a:lnTo>
                <a:lnTo>
                  <a:pt x="4851289" y="603239"/>
                </a:lnTo>
                <a:lnTo>
                  <a:pt x="4858808" y="645049"/>
                </a:lnTo>
                <a:lnTo>
                  <a:pt x="4865814" y="686949"/>
                </a:lnTo>
                <a:lnTo>
                  <a:pt x="4872306" y="728938"/>
                </a:lnTo>
                <a:lnTo>
                  <a:pt x="4878283" y="771004"/>
                </a:lnTo>
                <a:lnTo>
                  <a:pt x="4883742" y="813133"/>
                </a:lnTo>
                <a:lnTo>
                  <a:pt x="4888683" y="855326"/>
                </a:lnTo>
                <a:lnTo>
                  <a:pt x="4893107" y="897583"/>
                </a:lnTo>
                <a:lnTo>
                  <a:pt x="4897012" y="939891"/>
                </a:lnTo>
                <a:lnTo>
                  <a:pt x="4900397" y="982237"/>
                </a:lnTo>
                <a:lnTo>
                  <a:pt x="4903262" y="1024622"/>
                </a:lnTo>
                <a:lnTo>
                  <a:pt x="4905607" y="1067045"/>
                </a:lnTo>
                <a:lnTo>
                  <a:pt x="4907431" y="1109493"/>
                </a:lnTo>
                <a:lnTo>
                  <a:pt x="4908735" y="1151955"/>
                </a:lnTo>
                <a:lnTo>
                  <a:pt x="4909517" y="1194429"/>
                </a:lnTo>
                <a:lnTo>
                  <a:pt x="4909778" y="1236916"/>
                </a:lnTo>
                <a:lnTo>
                  <a:pt x="4909517" y="1279403"/>
                </a:lnTo>
                <a:lnTo>
                  <a:pt x="4908735" y="1321877"/>
                </a:lnTo>
                <a:lnTo>
                  <a:pt x="4907432" y="1364338"/>
                </a:lnTo>
                <a:lnTo>
                  <a:pt x="4905607" y="1406787"/>
                </a:lnTo>
                <a:lnTo>
                  <a:pt x="4903262" y="1449210"/>
                </a:lnTo>
                <a:lnTo>
                  <a:pt x="4900397" y="1491595"/>
                </a:lnTo>
                <a:lnTo>
                  <a:pt x="4897012" y="1533941"/>
                </a:lnTo>
                <a:lnTo>
                  <a:pt x="4893107" y="1576249"/>
                </a:lnTo>
                <a:lnTo>
                  <a:pt x="4888683" y="1618506"/>
                </a:lnTo>
                <a:lnTo>
                  <a:pt x="4883742" y="1660699"/>
                </a:lnTo>
                <a:lnTo>
                  <a:pt x="4878283" y="1702828"/>
                </a:lnTo>
                <a:lnTo>
                  <a:pt x="4872306" y="1744893"/>
                </a:lnTo>
                <a:lnTo>
                  <a:pt x="4865814" y="1786882"/>
                </a:lnTo>
                <a:lnTo>
                  <a:pt x="4858808" y="1828782"/>
                </a:lnTo>
                <a:lnTo>
                  <a:pt x="4851289" y="1870593"/>
                </a:lnTo>
                <a:lnTo>
                  <a:pt x="4843256" y="1912314"/>
                </a:lnTo>
                <a:lnTo>
                  <a:pt x="4834711" y="1953934"/>
                </a:lnTo>
                <a:lnTo>
                  <a:pt x="4825658" y="1995439"/>
                </a:lnTo>
                <a:lnTo>
                  <a:pt x="4816096" y="2036830"/>
                </a:lnTo>
                <a:lnTo>
                  <a:pt x="4806026" y="2078107"/>
                </a:lnTo>
                <a:lnTo>
                  <a:pt x="4795449" y="2119258"/>
                </a:lnTo>
                <a:lnTo>
                  <a:pt x="4784370" y="2160269"/>
                </a:lnTo>
                <a:lnTo>
                  <a:pt x="4772789" y="2201142"/>
                </a:lnTo>
                <a:lnTo>
                  <a:pt x="4760705" y="2241875"/>
                </a:lnTo>
                <a:lnTo>
                  <a:pt x="4748122" y="2282457"/>
                </a:lnTo>
                <a:lnTo>
                  <a:pt x="4735044" y="2322875"/>
                </a:lnTo>
                <a:lnTo>
                  <a:pt x="4721472" y="2363130"/>
                </a:lnTo>
                <a:lnTo>
                  <a:pt x="4707404" y="2403221"/>
                </a:lnTo>
                <a:lnTo>
                  <a:pt x="4692845" y="2443136"/>
                </a:lnTo>
                <a:lnTo>
                  <a:pt x="4677799" y="2482864"/>
                </a:lnTo>
                <a:lnTo>
                  <a:pt x="4662267" y="2522404"/>
                </a:lnTo>
                <a:lnTo>
                  <a:pt x="4646249" y="2561757"/>
                </a:lnTo>
                <a:lnTo>
                  <a:pt x="4629749" y="2600910"/>
                </a:lnTo>
                <a:lnTo>
                  <a:pt x="4612773" y="2639852"/>
                </a:lnTo>
                <a:lnTo>
                  <a:pt x="4595319" y="2678582"/>
                </a:lnTo>
                <a:lnTo>
                  <a:pt x="4577390" y="2717101"/>
                </a:lnTo>
                <a:lnTo>
                  <a:pt x="4558989" y="2755398"/>
                </a:lnTo>
                <a:lnTo>
                  <a:pt x="4540122" y="2793460"/>
                </a:lnTo>
                <a:lnTo>
                  <a:pt x="4520789" y="2831287"/>
                </a:lnTo>
                <a:lnTo>
                  <a:pt x="4500991" y="2868881"/>
                </a:lnTo>
                <a:lnTo>
                  <a:pt x="4480733" y="2906228"/>
                </a:lnTo>
                <a:lnTo>
                  <a:pt x="4460021" y="2943318"/>
                </a:lnTo>
                <a:lnTo>
                  <a:pt x="4438855" y="2980151"/>
                </a:lnTo>
                <a:lnTo>
                  <a:pt x="4417236" y="3016728"/>
                </a:lnTo>
                <a:lnTo>
                  <a:pt x="4395170" y="3053036"/>
                </a:lnTo>
                <a:lnTo>
                  <a:pt x="4372663" y="3089066"/>
                </a:lnTo>
                <a:lnTo>
                  <a:pt x="4349716" y="3124816"/>
                </a:lnTo>
                <a:lnTo>
                  <a:pt x="4326328" y="3160287"/>
                </a:lnTo>
                <a:lnTo>
                  <a:pt x="4302507" y="3195469"/>
                </a:lnTo>
                <a:lnTo>
                  <a:pt x="4278259" y="3230351"/>
                </a:lnTo>
                <a:lnTo>
                  <a:pt x="4253585" y="3264932"/>
                </a:lnTo>
                <a:lnTo>
                  <a:pt x="4228485" y="3299213"/>
                </a:lnTo>
                <a:lnTo>
                  <a:pt x="4202966" y="3333184"/>
                </a:lnTo>
                <a:lnTo>
                  <a:pt x="4177037" y="3366834"/>
                </a:lnTo>
                <a:lnTo>
                  <a:pt x="4150696" y="3400163"/>
                </a:lnTo>
                <a:lnTo>
                  <a:pt x="4123944" y="3433171"/>
                </a:lnTo>
                <a:lnTo>
                  <a:pt x="4096789" y="3465849"/>
                </a:lnTo>
                <a:lnTo>
                  <a:pt x="4069239" y="3498186"/>
                </a:lnTo>
                <a:lnTo>
                  <a:pt x="4041294" y="3530182"/>
                </a:lnTo>
                <a:lnTo>
                  <a:pt x="4012955" y="3561838"/>
                </a:lnTo>
                <a:lnTo>
                  <a:pt x="3984230" y="3593143"/>
                </a:lnTo>
                <a:lnTo>
                  <a:pt x="3955126" y="3624089"/>
                </a:lnTo>
                <a:lnTo>
                  <a:pt x="3925646" y="3654676"/>
                </a:lnTo>
                <a:lnTo>
                  <a:pt x="3895787" y="3684903"/>
                </a:lnTo>
                <a:lnTo>
                  <a:pt x="3865560" y="3714762"/>
                </a:lnTo>
                <a:lnTo>
                  <a:pt x="3834973" y="3744243"/>
                </a:lnTo>
                <a:lnTo>
                  <a:pt x="3804027" y="3773346"/>
                </a:lnTo>
                <a:lnTo>
                  <a:pt x="3772722" y="3802071"/>
                </a:lnTo>
                <a:lnTo>
                  <a:pt x="3741066" y="3830411"/>
                </a:lnTo>
                <a:lnTo>
                  <a:pt x="3709069" y="3858355"/>
                </a:lnTo>
                <a:lnTo>
                  <a:pt x="3676732" y="3885905"/>
                </a:lnTo>
                <a:lnTo>
                  <a:pt x="3644055" y="3913060"/>
                </a:lnTo>
                <a:lnTo>
                  <a:pt x="3611047" y="3939812"/>
                </a:lnTo>
                <a:lnTo>
                  <a:pt x="3577717" y="3966153"/>
                </a:lnTo>
                <a:lnTo>
                  <a:pt x="3544067" y="3992083"/>
                </a:lnTo>
                <a:lnTo>
                  <a:pt x="3510097" y="4017601"/>
                </a:lnTo>
                <a:lnTo>
                  <a:pt x="3475816" y="4042701"/>
                </a:lnTo>
                <a:lnTo>
                  <a:pt x="3441234" y="4067375"/>
                </a:lnTo>
                <a:lnTo>
                  <a:pt x="3406353" y="4091623"/>
                </a:lnTo>
                <a:lnTo>
                  <a:pt x="3371171" y="4115444"/>
                </a:lnTo>
                <a:lnTo>
                  <a:pt x="3335700" y="4138832"/>
                </a:lnTo>
                <a:lnTo>
                  <a:pt x="3299949" y="4161779"/>
                </a:lnTo>
                <a:lnTo>
                  <a:pt x="3263920" y="4184286"/>
                </a:lnTo>
                <a:lnTo>
                  <a:pt x="3227611" y="4206352"/>
                </a:lnTo>
                <a:lnTo>
                  <a:pt x="3191035" y="4227971"/>
                </a:lnTo>
                <a:lnTo>
                  <a:pt x="3154202" y="4249137"/>
                </a:lnTo>
                <a:lnTo>
                  <a:pt x="3117112" y="4269849"/>
                </a:lnTo>
                <a:lnTo>
                  <a:pt x="3079765" y="4290107"/>
                </a:lnTo>
                <a:lnTo>
                  <a:pt x="3042171" y="4309905"/>
                </a:lnTo>
                <a:lnTo>
                  <a:pt x="3004344" y="4329238"/>
                </a:lnTo>
                <a:lnTo>
                  <a:pt x="2966281" y="4348105"/>
                </a:lnTo>
                <a:lnTo>
                  <a:pt x="2927985" y="4366506"/>
                </a:lnTo>
                <a:lnTo>
                  <a:pt x="2889465" y="4384436"/>
                </a:lnTo>
                <a:lnTo>
                  <a:pt x="2850734" y="4401889"/>
                </a:lnTo>
                <a:lnTo>
                  <a:pt x="2811793" y="4418866"/>
                </a:lnTo>
                <a:lnTo>
                  <a:pt x="2772640" y="4435366"/>
                </a:lnTo>
                <a:lnTo>
                  <a:pt x="2733287" y="4451384"/>
                </a:lnTo>
                <a:lnTo>
                  <a:pt x="2693746" y="4466915"/>
                </a:lnTo>
                <a:lnTo>
                  <a:pt x="2654018" y="4481961"/>
                </a:lnTo>
                <a:lnTo>
                  <a:pt x="2614101" y="4496520"/>
                </a:lnTo>
                <a:lnTo>
                  <a:pt x="2574011" y="4510588"/>
                </a:lnTo>
                <a:lnTo>
                  <a:pt x="2533757" y="4524161"/>
                </a:lnTo>
                <a:lnTo>
                  <a:pt x="2493339" y="4537239"/>
                </a:lnTo>
                <a:lnTo>
                  <a:pt x="2452755" y="4549822"/>
                </a:lnTo>
                <a:lnTo>
                  <a:pt x="2412024" y="4561905"/>
                </a:lnTo>
                <a:lnTo>
                  <a:pt x="2371152" y="4573487"/>
                </a:lnTo>
                <a:lnTo>
                  <a:pt x="2330141" y="4584566"/>
                </a:lnTo>
                <a:lnTo>
                  <a:pt x="2288989" y="4595142"/>
                </a:lnTo>
                <a:lnTo>
                  <a:pt x="2247712" y="4605213"/>
                </a:lnTo>
                <a:lnTo>
                  <a:pt x="2206321" y="4614775"/>
                </a:lnTo>
                <a:lnTo>
                  <a:pt x="2164815" y="4623828"/>
                </a:lnTo>
                <a:lnTo>
                  <a:pt x="2123195" y="4632372"/>
                </a:lnTo>
                <a:lnTo>
                  <a:pt x="2081475" y="4640405"/>
                </a:lnTo>
                <a:lnTo>
                  <a:pt x="2039665" y="4647925"/>
                </a:lnTo>
                <a:lnTo>
                  <a:pt x="1997765" y="4654931"/>
                </a:lnTo>
                <a:lnTo>
                  <a:pt x="1955774" y="4661423"/>
                </a:lnTo>
                <a:lnTo>
                  <a:pt x="1913710" y="4667399"/>
                </a:lnTo>
                <a:lnTo>
                  <a:pt x="1871582" y="4672858"/>
                </a:lnTo>
                <a:lnTo>
                  <a:pt x="1829389" y="4677800"/>
                </a:lnTo>
                <a:lnTo>
                  <a:pt x="1787133" y="4682223"/>
                </a:lnTo>
                <a:lnTo>
                  <a:pt x="1744825" y="4686128"/>
                </a:lnTo>
                <a:lnTo>
                  <a:pt x="1702478" y="4689513"/>
                </a:lnTo>
                <a:lnTo>
                  <a:pt x="1660091" y="4692378"/>
                </a:lnTo>
                <a:lnTo>
                  <a:pt x="1617661" y="4694724"/>
                </a:lnTo>
                <a:lnTo>
                  <a:pt x="1575216" y="4696548"/>
                </a:lnTo>
                <a:lnTo>
                  <a:pt x="1532758" y="4697851"/>
                </a:lnTo>
                <a:lnTo>
                  <a:pt x="1490285" y="4698633"/>
                </a:lnTo>
                <a:lnTo>
                  <a:pt x="1447800" y="4698894"/>
                </a:lnTo>
                <a:close/>
              </a:path>
            </a:pathLst>
          </a:custGeom>
          <a:solidFill>
            <a:srgbClr val="FACB5E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4996" y="111573"/>
            <a:ext cx="5962650" cy="6519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8467">
              <a:spcBef>
                <a:spcPts val="83"/>
              </a:spcBef>
            </a:pPr>
            <a:r>
              <a:rPr sz="4167" spc="567" dirty="0">
                <a:solidFill>
                  <a:srgbClr val="1BA1A3"/>
                </a:solidFill>
                <a:latin typeface="Calibri"/>
                <a:cs typeface="Calibri"/>
              </a:rPr>
              <a:t>LAFAYETTE</a:t>
            </a:r>
            <a:r>
              <a:rPr sz="4167" spc="153" dirty="0">
                <a:solidFill>
                  <a:srgbClr val="1BA1A3"/>
                </a:solidFill>
                <a:latin typeface="Calibri"/>
                <a:cs typeface="Calibri"/>
              </a:rPr>
              <a:t> </a:t>
            </a:r>
            <a:r>
              <a:rPr sz="4167" spc="520" dirty="0">
                <a:solidFill>
                  <a:srgbClr val="1BA1A3"/>
                </a:solidFill>
                <a:latin typeface="Calibri"/>
                <a:cs typeface="Calibri"/>
              </a:rPr>
              <a:t>UPDATES.</a:t>
            </a:r>
            <a:endParaRPr sz="4167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837143"/>
            <a:ext cx="10314517" cy="2156883"/>
            <a:chOff x="0" y="1255714"/>
            <a:chExt cx="15471775" cy="3235325"/>
          </a:xfrm>
        </p:grpSpPr>
        <p:sp>
          <p:nvSpPr>
            <p:cNvPr id="9" name="object 9"/>
            <p:cNvSpPr/>
            <p:nvPr/>
          </p:nvSpPr>
          <p:spPr>
            <a:xfrm>
              <a:off x="0" y="1255714"/>
              <a:ext cx="15471775" cy="317500"/>
            </a:xfrm>
            <a:custGeom>
              <a:avLst/>
              <a:gdLst/>
              <a:ahLst/>
              <a:cxnLst/>
              <a:rect l="l" t="t" r="r" b="b"/>
              <a:pathLst>
                <a:path w="15471775" h="317500">
                  <a:moveTo>
                    <a:pt x="0" y="0"/>
                  </a:moveTo>
                  <a:lnTo>
                    <a:pt x="15471280" y="0"/>
                  </a:lnTo>
                  <a:lnTo>
                    <a:pt x="15471280" y="317467"/>
                  </a:lnTo>
                  <a:lnTo>
                    <a:pt x="0" y="317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6D57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18017" y="2062669"/>
              <a:ext cx="95681" cy="95681"/>
            </a:xfrm>
            <a:prstGeom prst="rect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318017" y="2995567"/>
              <a:ext cx="95681" cy="95681"/>
            </a:xfrm>
            <a:prstGeom prst="rect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18017" y="3462016"/>
              <a:ext cx="95681" cy="95681"/>
            </a:xfrm>
            <a:prstGeom prst="rect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18017" y="3928465"/>
              <a:ext cx="95681" cy="95681"/>
            </a:xfrm>
            <a:prstGeom prst="rect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318017" y="4394914"/>
              <a:ext cx="95681" cy="95681"/>
            </a:xfrm>
            <a:prstGeom prst="rect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object 15"/>
          <p:cNvSpPr/>
          <p:nvPr/>
        </p:nvSpPr>
        <p:spPr>
          <a:xfrm>
            <a:off x="212012" y="3240909"/>
            <a:ext cx="63787" cy="6378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12012" y="3551875"/>
            <a:ext cx="63787" cy="6378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12012" y="3862841"/>
            <a:ext cx="63787" cy="6378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12012" y="4173807"/>
            <a:ext cx="63787" cy="63787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12012" y="4484773"/>
            <a:ext cx="63787" cy="6378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12012" y="5417671"/>
            <a:ext cx="63787" cy="6378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12012" y="5728637"/>
            <a:ext cx="63787" cy="6378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9956" y="1194212"/>
            <a:ext cx="12013353" cy="5031035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286611" marR="1063467" defTabSz="609630">
              <a:lnSpc>
                <a:spcPct val="122400"/>
              </a:lnSpc>
              <a:spcBef>
                <a:spcPts val="63"/>
              </a:spcBef>
            </a:pP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10.8 mil…. 61 </a:t>
            </a:r>
            <a:r>
              <a:rPr sz="1667" spc="3" dirty="0">
                <a:solidFill>
                  <a:prstClr val="black"/>
                </a:solidFill>
                <a:latin typeface="Arial"/>
                <a:cs typeface="Arial"/>
              </a:rPr>
              <a:t>units, scattered site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development Workforce Housing (Opened </a:t>
            </a:r>
            <a:r>
              <a:rPr sz="1667" spc="3" dirty="0">
                <a:solidFill>
                  <a:prstClr val="black"/>
                </a:solidFill>
                <a:latin typeface="Arial"/>
                <a:cs typeface="Arial"/>
              </a:rPr>
              <a:t>in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June; ( </a:t>
            </a:r>
            <a:r>
              <a:rPr sz="1667" spc="10" dirty="0">
                <a:solidFill>
                  <a:prstClr val="black"/>
                </a:solidFill>
                <a:latin typeface="Arial"/>
                <a:cs typeface="Arial"/>
              </a:rPr>
              <a:t>1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Bedroom $480-$560; </a:t>
            </a:r>
            <a:r>
              <a:rPr sz="1667" spc="10" dirty="0">
                <a:solidFill>
                  <a:prstClr val="black"/>
                </a:solidFill>
                <a:latin typeface="Arial"/>
                <a:cs typeface="Arial"/>
              </a:rPr>
              <a:t>2 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Bedroom/2BA $570 -$665; </a:t>
            </a:r>
            <a:r>
              <a:rPr sz="1667" spc="10" dirty="0">
                <a:solidFill>
                  <a:prstClr val="black"/>
                </a:solidFill>
                <a:latin typeface="Arial"/>
                <a:cs typeface="Arial"/>
              </a:rPr>
              <a:t>3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Bedroom/2BA</a:t>
            </a:r>
            <a:r>
              <a:rPr sz="1667" spc="-1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$646-$757</a:t>
            </a:r>
            <a:endParaRPr sz="1667">
              <a:solidFill>
                <a:prstClr val="black"/>
              </a:solidFill>
              <a:latin typeface="Arial"/>
              <a:cs typeface="Arial"/>
            </a:endParaRPr>
          </a:p>
          <a:p>
            <a:pPr marL="286611" marR="7982349" defTabSz="609630">
              <a:lnSpc>
                <a:spcPct val="122400"/>
              </a:lnSpc>
            </a:pP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50 </a:t>
            </a:r>
            <a:r>
              <a:rPr sz="1667" spc="10" dirty="0">
                <a:solidFill>
                  <a:prstClr val="black"/>
                </a:solidFill>
                <a:latin typeface="Arial"/>
                <a:cs typeface="Arial"/>
              </a:rPr>
              <a:t>new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market </a:t>
            </a:r>
            <a:r>
              <a:rPr sz="1667" spc="3" dirty="0">
                <a:solidFill>
                  <a:prstClr val="black"/>
                </a:solidFill>
                <a:latin typeface="Arial"/>
                <a:cs typeface="Arial"/>
              </a:rPr>
              <a:t>rate rental units finished  </a:t>
            </a:r>
            <a:r>
              <a:rPr sz="1667" spc="10" dirty="0">
                <a:solidFill>
                  <a:prstClr val="black"/>
                </a:solidFill>
                <a:latin typeface="Arial"/>
                <a:cs typeface="Arial"/>
              </a:rPr>
              <a:t>SPLOST</a:t>
            </a:r>
            <a:r>
              <a:rPr sz="166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passed</a:t>
            </a:r>
            <a:endParaRPr sz="1667">
              <a:solidFill>
                <a:prstClr val="black"/>
              </a:solidFill>
              <a:latin typeface="Arial"/>
              <a:cs typeface="Arial"/>
            </a:endParaRPr>
          </a:p>
          <a:p>
            <a:pPr marL="286611" marR="1719243" defTabSz="609630">
              <a:lnSpc>
                <a:spcPct val="122400"/>
              </a:lnSpc>
            </a:pP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Aggressive </a:t>
            </a:r>
            <a:r>
              <a:rPr sz="1667" spc="10" dirty="0">
                <a:solidFill>
                  <a:prstClr val="black"/>
                </a:solidFill>
                <a:latin typeface="Arial"/>
                <a:cs typeface="Arial"/>
              </a:rPr>
              <a:t>New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Zoning </a:t>
            </a:r>
            <a:r>
              <a:rPr sz="1667" spc="3" dirty="0">
                <a:solidFill>
                  <a:prstClr val="black"/>
                </a:solidFill>
                <a:latin typeface="Arial"/>
                <a:cs typeface="Arial"/>
              </a:rPr>
              <a:t>that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was recommended </a:t>
            </a:r>
            <a:r>
              <a:rPr sz="1667" spc="10" dirty="0">
                <a:solidFill>
                  <a:prstClr val="black"/>
                </a:solidFill>
                <a:latin typeface="Arial"/>
                <a:cs typeface="Arial"/>
              </a:rPr>
              <a:t>3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years ago; </a:t>
            </a:r>
            <a:r>
              <a:rPr sz="1667" spc="10" dirty="0">
                <a:solidFill>
                  <a:prstClr val="black"/>
                </a:solidFill>
                <a:latin typeface="Arial"/>
                <a:cs typeface="Arial"/>
              </a:rPr>
              <a:t>GICH </a:t>
            </a:r>
            <a:r>
              <a:rPr sz="1667" spc="3" dirty="0">
                <a:solidFill>
                  <a:prstClr val="black"/>
                </a:solidFill>
                <a:latin typeface="Arial"/>
                <a:cs typeface="Arial"/>
              </a:rPr>
              <a:t>inspired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us to </a:t>
            </a:r>
            <a:r>
              <a:rPr sz="1667" spc="3" dirty="0">
                <a:solidFill>
                  <a:prstClr val="black"/>
                </a:solidFill>
                <a:latin typeface="Arial"/>
                <a:cs typeface="Arial"/>
              </a:rPr>
              <a:t>revisit it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creates </a:t>
            </a:r>
            <a:r>
              <a:rPr sz="1667" spc="3" dirty="0">
                <a:solidFill>
                  <a:prstClr val="black"/>
                </a:solidFill>
                <a:latin typeface="Arial"/>
                <a:cs typeface="Arial"/>
              </a:rPr>
              <a:t>density 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Took West LaFayette Transformation Plan and Hired </a:t>
            </a:r>
            <a:r>
              <a:rPr sz="1667" spc="1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667" spc="-2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67" spc="3" dirty="0">
                <a:solidFill>
                  <a:prstClr val="black"/>
                </a:solidFill>
                <a:latin typeface="Arial"/>
                <a:cs typeface="Arial"/>
              </a:rPr>
              <a:t>Planner.</a:t>
            </a:r>
            <a:endParaRPr sz="1667">
              <a:solidFill>
                <a:prstClr val="black"/>
              </a:solidFill>
              <a:latin typeface="Arial"/>
              <a:cs typeface="Arial"/>
            </a:endParaRPr>
          </a:p>
          <a:p>
            <a:pPr marL="286611" marR="5934583" defTabSz="609630">
              <a:lnSpc>
                <a:spcPct val="122400"/>
              </a:lnSpc>
            </a:pPr>
            <a:r>
              <a:rPr sz="1667" spc="10" dirty="0">
                <a:solidFill>
                  <a:prstClr val="black"/>
                </a:solidFill>
                <a:latin typeface="Arial"/>
                <a:cs typeface="Arial"/>
              </a:rPr>
              <a:t>New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Zoning Allows </a:t>
            </a:r>
            <a:r>
              <a:rPr sz="1667" spc="3" dirty="0">
                <a:solidFill>
                  <a:prstClr val="black"/>
                </a:solidFill>
                <a:latin typeface="Arial"/>
                <a:cs typeface="Arial"/>
              </a:rPr>
              <a:t>for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more </a:t>
            </a:r>
            <a:r>
              <a:rPr sz="1667" spc="3" dirty="0">
                <a:solidFill>
                  <a:prstClr val="black"/>
                </a:solidFill>
                <a:latin typeface="Arial"/>
                <a:cs typeface="Arial"/>
              </a:rPr>
              <a:t>density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and more </a:t>
            </a:r>
            <a:r>
              <a:rPr sz="1667" spc="3" dirty="0">
                <a:solidFill>
                  <a:prstClr val="black"/>
                </a:solidFill>
                <a:latin typeface="Arial"/>
                <a:cs typeface="Arial"/>
              </a:rPr>
              <a:t>Walkability 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Allows </a:t>
            </a:r>
            <a:r>
              <a:rPr sz="1667" spc="3" dirty="0">
                <a:solidFill>
                  <a:prstClr val="black"/>
                </a:solidFill>
                <a:latin typeface="Arial"/>
                <a:cs typeface="Arial"/>
              </a:rPr>
              <a:t>for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mixed used zoning </a:t>
            </a:r>
            <a:r>
              <a:rPr sz="1667" spc="3" dirty="0">
                <a:solidFill>
                  <a:prstClr val="black"/>
                </a:solidFill>
                <a:latin typeface="Arial"/>
                <a:cs typeface="Arial"/>
              </a:rPr>
              <a:t>(light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commercial </a:t>
            </a:r>
            <a:r>
              <a:rPr sz="1667" spc="3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sz="1667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67" spc="3" dirty="0">
                <a:solidFill>
                  <a:prstClr val="black"/>
                </a:solidFill>
                <a:latin typeface="Arial"/>
                <a:cs typeface="Arial"/>
              </a:rPr>
              <a:t>residential)</a:t>
            </a:r>
            <a:endParaRPr sz="1667">
              <a:solidFill>
                <a:prstClr val="black"/>
              </a:solidFill>
              <a:latin typeface="Arial"/>
              <a:cs typeface="Arial"/>
            </a:endParaRPr>
          </a:p>
          <a:p>
            <a:pPr marL="286611" marR="2801337" defTabSz="609630">
              <a:lnSpc>
                <a:spcPct val="122400"/>
              </a:lnSpc>
            </a:pP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Planner helped educate through </a:t>
            </a:r>
            <a:r>
              <a:rPr sz="1667" spc="3" dirty="0">
                <a:solidFill>
                  <a:prstClr val="black"/>
                </a:solidFill>
                <a:latin typeface="Arial"/>
                <a:cs typeface="Arial"/>
              </a:rPr>
              <a:t>virtual public hearings, zoning/planning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commission meetings  </a:t>
            </a:r>
            <a:r>
              <a:rPr sz="1667" spc="10" dirty="0">
                <a:solidFill>
                  <a:prstClr val="black"/>
                </a:solidFill>
                <a:latin typeface="Arial"/>
                <a:cs typeface="Arial"/>
              </a:rPr>
              <a:t>EDU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sessions </a:t>
            </a:r>
            <a:r>
              <a:rPr sz="1667" spc="3" dirty="0">
                <a:solidFill>
                  <a:prstClr val="black"/>
                </a:solidFill>
                <a:latin typeface="Arial"/>
                <a:cs typeface="Arial"/>
              </a:rPr>
              <a:t>with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mayor </a:t>
            </a:r>
            <a:r>
              <a:rPr sz="1667" spc="10" dirty="0">
                <a:solidFill>
                  <a:prstClr val="black"/>
                </a:solidFill>
                <a:latin typeface="Arial"/>
                <a:cs typeface="Arial"/>
              </a:rPr>
              <a:t>+ </a:t>
            </a:r>
            <a:r>
              <a:rPr sz="1667" spc="3" dirty="0">
                <a:solidFill>
                  <a:prstClr val="black"/>
                </a:solidFill>
                <a:latin typeface="Arial"/>
                <a:cs typeface="Arial"/>
              </a:rPr>
              <a:t>council </a:t>
            </a:r>
            <a:r>
              <a:rPr sz="1667" spc="10" dirty="0">
                <a:solidFill>
                  <a:prstClr val="black"/>
                </a:solidFill>
                <a:latin typeface="Arial"/>
                <a:cs typeface="Arial"/>
              </a:rPr>
              <a:t>+</a:t>
            </a:r>
            <a:r>
              <a:rPr sz="1667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Planner</a:t>
            </a:r>
            <a:endParaRPr sz="1667">
              <a:solidFill>
                <a:prstClr val="black"/>
              </a:solidFill>
              <a:latin typeface="Arial"/>
              <a:cs typeface="Arial"/>
            </a:endParaRPr>
          </a:p>
          <a:p>
            <a:pPr marL="286611" defTabSz="609630">
              <a:spcBef>
                <a:spcPts val="450"/>
              </a:spcBef>
            </a:pP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Since </a:t>
            </a:r>
            <a:r>
              <a:rPr sz="1667" spc="10" dirty="0">
                <a:solidFill>
                  <a:prstClr val="black"/>
                </a:solidFill>
                <a:latin typeface="Arial"/>
                <a:cs typeface="Arial"/>
              </a:rPr>
              <a:t>we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implemented the </a:t>
            </a:r>
            <a:r>
              <a:rPr sz="1667" spc="3" dirty="0">
                <a:solidFill>
                  <a:prstClr val="black"/>
                </a:solidFill>
                <a:latin typeface="Arial"/>
                <a:cs typeface="Arial"/>
              </a:rPr>
              <a:t>Planner's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recommendations </a:t>
            </a:r>
            <a:r>
              <a:rPr sz="1667" spc="10" dirty="0">
                <a:solidFill>
                  <a:prstClr val="black"/>
                </a:solidFill>
                <a:latin typeface="Arial"/>
                <a:cs typeface="Arial"/>
              </a:rPr>
              <a:t>we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have </a:t>
            </a:r>
            <a:r>
              <a:rPr sz="1667" spc="3" dirty="0">
                <a:solidFill>
                  <a:prstClr val="black"/>
                </a:solidFill>
                <a:latin typeface="Arial"/>
                <a:cs typeface="Arial"/>
              </a:rPr>
              <a:t>attracted </a:t>
            </a:r>
            <a:r>
              <a:rPr sz="1667" spc="10" dirty="0">
                <a:solidFill>
                  <a:prstClr val="black"/>
                </a:solidFill>
                <a:latin typeface="Arial"/>
                <a:cs typeface="Arial"/>
              </a:rPr>
              <a:t>new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developers</a:t>
            </a:r>
            <a:r>
              <a:rPr sz="1667" spc="-2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67" spc="3" dirty="0">
                <a:solidFill>
                  <a:prstClr val="black"/>
                </a:solidFill>
                <a:latin typeface="Arial"/>
                <a:cs typeface="Arial"/>
              </a:rPr>
              <a:t>with</a:t>
            </a:r>
            <a:endParaRPr sz="1667">
              <a:solidFill>
                <a:prstClr val="black"/>
              </a:solidFill>
              <a:latin typeface="Arial"/>
              <a:cs typeface="Arial"/>
            </a:endParaRPr>
          </a:p>
          <a:p>
            <a:pPr marL="8467" marR="424625" indent="59270" defTabSz="609630">
              <a:lnSpc>
                <a:spcPct val="122400"/>
              </a:lnSpc>
            </a:pP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104 </a:t>
            </a:r>
            <a:r>
              <a:rPr sz="1667" spc="3" dirty="0">
                <a:solidFill>
                  <a:prstClr val="black"/>
                </a:solidFill>
                <a:latin typeface="Arial"/>
                <a:cs typeface="Arial"/>
              </a:rPr>
              <a:t>single family.units possible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on North end of Town and 115 cottage </a:t>
            </a:r>
            <a:r>
              <a:rPr sz="1667" spc="3" dirty="0">
                <a:solidFill>
                  <a:prstClr val="black"/>
                </a:solidFill>
                <a:latin typeface="Arial"/>
                <a:cs typeface="Arial"/>
              </a:rPr>
              <a:t>style single family units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on the South End of Town.  </a:t>
            </a:r>
            <a:r>
              <a:rPr sz="1667" spc="3" dirty="0">
                <a:solidFill>
                  <a:prstClr val="black"/>
                </a:solidFill>
                <a:latin typeface="Arial"/>
                <a:cs typeface="Arial"/>
              </a:rPr>
              <a:t>Price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Range $125k -</a:t>
            </a:r>
            <a:r>
              <a:rPr sz="1667" spc="-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$215k</a:t>
            </a:r>
            <a:endParaRPr sz="1667">
              <a:solidFill>
                <a:prstClr val="black"/>
              </a:solidFill>
              <a:latin typeface="Arial"/>
              <a:cs typeface="Arial"/>
            </a:endParaRPr>
          </a:p>
          <a:p>
            <a:pPr marL="286611" defTabSz="609630">
              <a:spcBef>
                <a:spcPts val="450"/>
              </a:spcBef>
            </a:pP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This </a:t>
            </a:r>
            <a:r>
              <a:rPr sz="1667" spc="10" dirty="0">
                <a:solidFill>
                  <a:prstClr val="black"/>
                </a:solidFill>
                <a:latin typeface="Arial"/>
                <a:cs typeface="Arial"/>
              </a:rPr>
              <a:t>new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Zoning has also </a:t>
            </a:r>
            <a:r>
              <a:rPr sz="1667" spc="3" dirty="0">
                <a:solidFill>
                  <a:prstClr val="black"/>
                </a:solidFill>
                <a:latin typeface="Arial"/>
                <a:cs typeface="Arial"/>
              </a:rPr>
              <a:t>attracted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another </a:t>
            </a:r>
            <a:r>
              <a:rPr sz="1667" spc="10" dirty="0">
                <a:solidFill>
                  <a:prstClr val="black"/>
                </a:solidFill>
                <a:latin typeface="Arial"/>
                <a:cs typeface="Arial"/>
              </a:rPr>
              <a:t>new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developer </a:t>
            </a:r>
            <a:r>
              <a:rPr sz="1667" spc="3" dirty="0">
                <a:solidFill>
                  <a:prstClr val="black"/>
                </a:solidFill>
                <a:latin typeface="Arial"/>
                <a:cs typeface="Arial"/>
              </a:rPr>
              <a:t>with </a:t>
            </a:r>
            <a:r>
              <a:rPr sz="1667" spc="1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667" spc="3" dirty="0">
                <a:solidFill>
                  <a:prstClr val="black"/>
                </a:solidFill>
                <a:latin typeface="Arial"/>
                <a:cs typeface="Arial"/>
              </a:rPr>
              <a:t>large tract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of land purchased </a:t>
            </a:r>
            <a:r>
              <a:rPr sz="1667" spc="3" dirty="0">
                <a:solidFill>
                  <a:prstClr val="black"/>
                </a:solidFill>
                <a:latin typeface="Arial"/>
                <a:cs typeface="Arial"/>
              </a:rPr>
              <a:t>within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1667" spc="3" dirty="0">
                <a:solidFill>
                  <a:prstClr val="black"/>
                </a:solidFill>
                <a:latin typeface="Arial"/>
                <a:cs typeface="Arial"/>
              </a:rPr>
              <a:t>last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30</a:t>
            </a:r>
            <a:r>
              <a:rPr sz="1667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days</a:t>
            </a:r>
            <a:endParaRPr sz="1667">
              <a:solidFill>
                <a:prstClr val="black"/>
              </a:solidFill>
              <a:latin typeface="Arial"/>
              <a:cs typeface="Arial"/>
            </a:endParaRPr>
          </a:p>
          <a:p>
            <a:pPr marL="286611" marR="3387" defTabSz="609630">
              <a:lnSpc>
                <a:spcPct val="122400"/>
              </a:lnSpc>
            </a:pPr>
            <a:r>
              <a:rPr sz="1667" spc="13" dirty="0">
                <a:solidFill>
                  <a:prstClr val="black"/>
                </a:solidFill>
                <a:latin typeface="Arial"/>
                <a:cs typeface="Arial"/>
              </a:rPr>
              <a:t>We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have engaged our </a:t>
            </a:r>
            <a:r>
              <a:rPr sz="1667" spc="3" dirty="0">
                <a:solidFill>
                  <a:prstClr val="black"/>
                </a:solidFill>
                <a:latin typeface="Arial"/>
                <a:cs typeface="Arial"/>
              </a:rPr>
              <a:t>City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of LaFayette </a:t>
            </a:r>
            <a:r>
              <a:rPr sz="1667" spc="3" dirty="0">
                <a:solidFill>
                  <a:prstClr val="black"/>
                </a:solidFill>
                <a:latin typeface="Arial"/>
                <a:cs typeface="Arial"/>
              </a:rPr>
              <a:t>Junior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Council </a:t>
            </a:r>
            <a:r>
              <a:rPr sz="1667" spc="3" dirty="0">
                <a:solidFill>
                  <a:prstClr val="black"/>
                </a:solidFill>
                <a:latin typeface="Arial"/>
                <a:cs typeface="Arial"/>
              </a:rPr>
              <a:t>in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being </a:t>
            </a:r>
            <a:r>
              <a:rPr sz="1667" spc="1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667" spc="3" dirty="0">
                <a:solidFill>
                  <a:prstClr val="black"/>
                </a:solidFill>
                <a:latin typeface="Arial"/>
                <a:cs typeface="Arial"/>
              </a:rPr>
              <a:t>part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z="1667" spc="10" dirty="0">
                <a:solidFill>
                  <a:prstClr val="black"/>
                </a:solidFill>
                <a:latin typeface="Arial"/>
                <a:cs typeface="Arial"/>
              </a:rPr>
              <a:t>GICH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sz="1667" spc="3" dirty="0">
                <a:solidFill>
                  <a:prstClr val="black"/>
                </a:solidFill>
                <a:latin typeface="Arial"/>
                <a:cs typeface="Arial"/>
              </a:rPr>
              <a:t>will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begin </a:t>
            </a:r>
            <a:r>
              <a:rPr sz="1667" spc="3" dirty="0">
                <a:solidFill>
                  <a:prstClr val="black"/>
                </a:solidFill>
                <a:latin typeface="Arial"/>
                <a:cs typeface="Arial"/>
              </a:rPr>
              <a:t>pulling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them </a:t>
            </a:r>
            <a:r>
              <a:rPr sz="1667" spc="3" dirty="0">
                <a:solidFill>
                  <a:prstClr val="black"/>
                </a:solidFill>
                <a:latin typeface="Arial"/>
                <a:cs typeface="Arial"/>
              </a:rPr>
              <a:t>into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the meetings  </a:t>
            </a:r>
            <a:r>
              <a:rPr sz="1667" spc="3" dirty="0">
                <a:solidFill>
                  <a:prstClr val="black"/>
                </a:solidFill>
                <a:latin typeface="Arial"/>
                <a:cs typeface="Arial"/>
              </a:rPr>
              <a:t>after </a:t>
            </a:r>
            <a:r>
              <a:rPr sz="1667" spc="7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1667" spc="3" dirty="0">
                <a:solidFill>
                  <a:prstClr val="black"/>
                </a:solidFill>
                <a:latin typeface="Arial"/>
                <a:cs typeface="Arial"/>
              </a:rPr>
              <a:t>fall</a:t>
            </a:r>
            <a:r>
              <a:rPr sz="1667" spc="-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67" spc="3" dirty="0">
                <a:solidFill>
                  <a:prstClr val="black"/>
                </a:solidFill>
                <a:latin typeface="Arial"/>
                <a:cs typeface="Arial"/>
              </a:rPr>
              <a:t>retreat</a:t>
            </a:r>
            <a:endParaRPr sz="1667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08285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776297"/>
            <a:chOff x="0" y="0"/>
            <a:chExt cx="18288000" cy="1016444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7999" cy="4669131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2067831" y="4668446"/>
              <a:ext cx="14154149" cy="5495924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42558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7999" cy="4669131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4668446"/>
              <a:ext cx="18287999" cy="5618553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07503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"/>
            <a:ext cx="12192000" cy="6858000"/>
            <a:chOff x="0" y="5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4199191"/>
              <a:ext cx="9143999" cy="60878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5"/>
              <a:ext cx="9143999" cy="6543674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9066943" y="6080218"/>
              <a:ext cx="9220199" cy="4206781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8972474" y="6"/>
              <a:ext cx="9315450" cy="6543674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82110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60" h="543560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FB6D5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31318" y="4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60" h="543560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1BA1A3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63616" y="4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59" h="543560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FACB5E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493" y="628895"/>
            <a:ext cx="10021570" cy="875923"/>
          </a:xfrm>
          <a:prstGeom prst="rect">
            <a:avLst/>
          </a:prstGeom>
        </p:spPr>
        <p:txBody>
          <a:bodyPr vert="horz" wrap="square" lIns="0" tIns="5503" rIns="0" bIns="0" rtlCol="0">
            <a:spAutoFit/>
          </a:bodyPr>
          <a:lstStyle/>
          <a:p>
            <a:pPr marL="8467" marR="3387">
              <a:lnSpc>
                <a:spcPct val="101200"/>
              </a:lnSpc>
              <a:spcBef>
                <a:spcPts val="43"/>
              </a:spcBef>
              <a:tabLst>
                <a:tab pos="9177055" algn="l"/>
              </a:tabLst>
            </a:pPr>
            <a:r>
              <a:rPr sz="2800" spc="287" dirty="0">
                <a:solidFill>
                  <a:srgbClr val="1BA1A3"/>
                </a:solidFill>
                <a:latin typeface="Calibri"/>
                <a:cs typeface="Calibri"/>
              </a:rPr>
              <a:t>T</a:t>
            </a:r>
            <a:r>
              <a:rPr sz="2800" spc="373" dirty="0">
                <a:solidFill>
                  <a:srgbClr val="1BA1A3"/>
                </a:solidFill>
                <a:latin typeface="Calibri"/>
                <a:cs typeface="Calibri"/>
              </a:rPr>
              <a:t>H</a:t>
            </a:r>
            <a:r>
              <a:rPr sz="2800" spc="117" dirty="0">
                <a:solidFill>
                  <a:srgbClr val="1BA1A3"/>
                </a:solidFill>
                <a:latin typeface="Calibri"/>
                <a:cs typeface="Calibri"/>
              </a:rPr>
              <a:t>I</a:t>
            </a:r>
            <a:r>
              <a:rPr sz="2800" spc="477" dirty="0">
                <a:solidFill>
                  <a:srgbClr val="1BA1A3"/>
                </a:solidFill>
                <a:latin typeface="Calibri"/>
                <a:cs typeface="Calibri"/>
              </a:rPr>
              <a:t>N</a:t>
            </a:r>
            <a:r>
              <a:rPr sz="2800" spc="546" dirty="0">
                <a:solidFill>
                  <a:srgbClr val="1BA1A3"/>
                </a:solidFill>
                <a:latin typeface="Calibri"/>
                <a:cs typeface="Calibri"/>
              </a:rPr>
              <a:t>G</a:t>
            </a:r>
            <a:r>
              <a:rPr sz="2800" spc="567" dirty="0">
                <a:solidFill>
                  <a:srgbClr val="1BA1A3"/>
                </a:solidFill>
                <a:latin typeface="Calibri"/>
                <a:cs typeface="Calibri"/>
              </a:rPr>
              <a:t>S</a:t>
            </a:r>
            <a:r>
              <a:rPr sz="2800" spc="133" dirty="0">
                <a:solidFill>
                  <a:srgbClr val="1BA1A3"/>
                </a:solidFill>
                <a:latin typeface="Calibri"/>
                <a:cs typeface="Calibri"/>
              </a:rPr>
              <a:t> </a:t>
            </a:r>
            <a:r>
              <a:rPr sz="2800" spc="613" dirty="0">
                <a:solidFill>
                  <a:srgbClr val="1BA1A3"/>
                </a:solidFill>
                <a:latin typeface="Calibri"/>
                <a:cs typeface="Calibri"/>
              </a:rPr>
              <a:t>W</a:t>
            </a:r>
            <a:r>
              <a:rPr sz="2800" spc="267" dirty="0">
                <a:solidFill>
                  <a:srgbClr val="1BA1A3"/>
                </a:solidFill>
                <a:latin typeface="Calibri"/>
                <a:cs typeface="Calibri"/>
              </a:rPr>
              <a:t>E</a:t>
            </a:r>
            <a:r>
              <a:rPr sz="2800" spc="133" dirty="0">
                <a:solidFill>
                  <a:srgbClr val="1BA1A3"/>
                </a:solidFill>
                <a:latin typeface="Calibri"/>
                <a:cs typeface="Calibri"/>
              </a:rPr>
              <a:t> </a:t>
            </a:r>
            <a:r>
              <a:rPr sz="2800" spc="373" dirty="0">
                <a:solidFill>
                  <a:srgbClr val="1BA1A3"/>
                </a:solidFill>
                <a:latin typeface="Calibri"/>
                <a:cs typeface="Calibri"/>
              </a:rPr>
              <a:t>H</a:t>
            </a:r>
            <a:r>
              <a:rPr sz="2800" spc="570" dirty="0">
                <a:solidFill>
                  <a:srgbClr val="1BA1A3"/>
                </a:solidFill>
                <a:latin typeface="Calibri"/>
                <a:cs typeface="Calibri"/>
              </a:rPr>
              <a:t>O</a:t>
            </a:r>
            <a:r>
              <a:rPr sz="2800" spc="380" dirty="0">
                <a:solidFill>
                  <a:srgbClr val="1BA1A3"/>
                </a:solidFill>
                <a:latin typeface="Calibri"/>
                <a:cs typeface="Calibri"/>
              </a:rPr>
              <a:t>P</a:t>
            </a:r>
            <a:r>
              <a:rPr sz="2800" spc="267" dirty="0">
                <a:solidFill>
                  <a:srgbClr val="1BA1A3"/>
                </a:solidFill>
                <a:latin typeface="Calibri"/>
                <a:cs typeface="Calibri"/>
              </a:rPr>
              <a:t>E</a:t>
            </a:r>
            <a:r>
              <a:rPr sz="2800" spc="133" dirty="0">
                <a:solidFill>
                  <a:srgbClr val="1BA1A3"/>
                </a:solidFill>
                <a:latin typeface="Calibri"/>
                <a:cs typeface="Calibri"/>
              </a:rPr>
              <a:t> </a:t>
            </a:r>
            <a:r>
              <a:rPr sz="2800" spc="287" dirty="0">
                <a:solidFill>
                  <a:srgbClr val="1BA1A3"/>
                </a:solidFill>
                <a:latin typeface="Calibri"/>
                <a:cs typeface="Calibri"/>
              </a:rPr>
              <a:t>T</a:t>
            </a:r>
            <a:r>
              <a:rPr sz="2800" spc="573" dirty="0">
                <a:solidFill>
                  <a:srgbClr val="1BA1A3"/>
                </a:solidFill>
                <a:latin typeface="Calibri"/>
                <a:cs typeface="Calibri"/>
              </a:rPr>
              <a:t>O</a:t>
            </a:r>
            <a:r>
              <a:rPr sz="2800" spc="133" dirty="0">
                <a:solidFill>
                  <a:srgbClr val="1BA1A3"/>
                </a:solidFill>
                <a:latin typeface="Calibri"/>
                <a:cs typeface="Calibri"/>
              </a:rPr>
              <a:t> </a:t>
            </a:r>
            <a:r>
              <a:rPr sz="2800" spc="403" dirty="0">
                <a:solidFill>
                  <a:srgbClr val="1BA1A3"/>
                </a:solidFill>
                <a:latin typeface="Calibri"/>
                <a:cs typeface="Calibri"/>
              </a:rPr>
              <a:t>L</a:t>
            </a:r>
            <a:r>
              <a:rPr sz="2800" spc="263" dirty="0">
                <a:solidFill>
                  <a:srgbClr val="1BA1A3"/>
                </a:solidFill>
                <a:latin typeface="Calibri"/>
                <a:cs typeface="Calibri"/>
              </a:rPr>
              <a:t>E</a:t>
            </a:r>
            <a:r>
              <a:rPr sz="2800" spc="507" dirty="0">
                <a:solidFill>
                  <a:srgbClr val="1BA1A3"/>
                </a:solidFill>
                <a:latin typeface="Calibri"/>
                <a:cs typeface="Calibri"/>
              </a:rPr>
              <a:t>A</a:t>
            </a:r>
            <a:r>
              <a:rPr sz="2800" spc="437" dirty="0">
                <a:solidFill>
                  <a:srgbClr val="1BA1A3"/>
                </a:solidFill>
                <a:latin typeface="Calibri"/>
                <a:cs typeface="Calibri"/>
              </a:rPr>
              <a:t>R</a:t>
            </a:r>
            <a:r>
              <a:rPr sz="2800" spc="480" dirty="0">
                <a:solidFill>
                  <a:srgbClr val="1BA1A3"/>
                </a:solidFill>
                <a:latin typeface="Calibri"/>
                <a:cs typeface="Calibri"/>
              </a:rPr>
              <a:t>N</a:t>
            </a:r>
            <a:r>
              <a:rPr sz="2800" spc="133" dirty="0">
                <a:solidFill>
                  <a:srgbClr val="1BA1A3"/>
                </a:solidFill>
                <a:latin typeface="Calibri"/>
                <a:cs typeface="Calibri"/>
              </a:rPr>
              <a:t> </a:t>
            </a:r>
            <a:r>
              <a:rPr sz="2800" spc="507" dirty="0">
                <a:solidFill>
                  <a:srgbClr val="1BA1A3"/>
                </a:solidFill>
                <a:latin typeface="Calibri"/>
                <a:cs typeface="Calibri"/>
              </a:rPr>
              <a:t>A</a:t>
            </a:r>
            <a:r>
              <a:rPr sz="2800" spc="300" dirty="0">
                <a:solidFill>
                  <a:srgbClr val="1BA1A3"/>
                </a:solidFill>
                <a:latin typeface="Calibri"/>
                <a:cs typeface="Calibri"/>
              </a:rPr>
              <a:t>B</a:t>
            </a:r>
            <a:r>
              <a:rPr sz="2800" spc="570" dirty="0">
                <a:solidFill>
                  <a:srgbClr val="1BA1A3"/>
                </a:solidFill>
                <a:latin typeface="Calibri"/>
                <a:cs typeface="Calibri"/>
              </a:rPr>
              <a:t>O</a:t>
            </a:r>
            <a:r>
              <a:rPr sz="2800" spc="263" dirty="0">
                <a:solidFill>
                  <a:srgbClr val="1BA1A3"/>
                </a:solidFill>
                <a:latin typeface="Calibri"/>
                <a:cs typeface="Calibri"/>
              </a:rPr>
              <a:t>U</a:t>
            </a:r>
            <a:r>
              <a:rPr sz="2800" spc="289" dirty="0">
                <a:solidFill>
                  <a:srgbClr val="1BA1A3"/>
                </a:solidFill>
                <a:latin typeface="Calibri"/>
                <a:cs typeface="Calibri"/>
              </a:rPr>
              <a:t>T</a:t>
            </a:r>
            <a:r>
              <a:rPr sz="2800" spc="133" dirty="0">
                <a:solidFill>
                  <a:srgbClr val="1BA1A3"/>
                </a:solidFill>
                <a:latin typeface="Calibri"/>
                <a:cs typeface="Calibri"/>
              </a:rPr>
              <a:t> </a:t>
            </a:r>
            <a:r>
              <a:rPr sz="2800" spc="117" dirty="0">
                <a:solidFill>
                  <a:srgbClr val="1BA1A3"/>
                </a:solidFill>
                <a:latin typeface="Calibri"/>
                <a:cs typeface="Calibri"/>
              </a:rPr>
              <a:t>I</a:t>
            </a:r>
            <a:r>
              <a:rPr sz="2800" spc="213" dirty="0">
                <a:solidFill>
                  <a:srgbClr val="1BA1A3"/>
                </a:solidFill>
                <a:latin typeface="Calibri"/>
                <a:cs typeface="Calibri"/>
              </a:rPr>
              <a:t>M</a:t>
            </a:r>
            <a:r>
              <a:rPr sz="2800" spc="380" dirty="0">
                <a:solidFill>
                  <a:srgbClr val="1BA1A3"/>
                </a:solidFill>
                <a:latin typeface="Calibri"/>
                <a:cs typeface="Calibri"/>
              </a:rPr>
              <a:t>P</a:t>
            </a:r>
            <a:r>
              <a:rPr sz="2800" spc="437" dirty="0">
                <a:solidFill>
                  <a:srgbClr val="1BA1A3"/>
                </a:solidFill>
                <a:latin typeface="Calibri"/>
                <a:cs typeface="Calibri"/>
              </a:rPr>
              <a:t>R</a:t>
            </a:r>
            <a:r>
              <a:rPr sz="2800" spc="570" dirty="0">
                <a:solidFill>
                  <a:srgbClr val="1BA1A3"/>
                </a:solidFill>
                <a:latin typeface="Calibri"/>
                <a:cs typeface="Calibri"/>
              </a:rPr>
              <a:t>O</a:t>
            </a:r>
            <a:r>
              <a:rPr sz="2800" spc="546" dirty="0">
                <a:solidFill>
                  <a:srgbClr val="1BA1A3"/>
                </a:solidFill>
                <a:latin typeface="Calibri"/>
                <a:cs typeface="Calibri"/>
              </a:rPr>
              <a:t>V</a:t>
            </a:r>
            <a:r>
              <a:rPr sz="2800" spc="117" dirty="0">
                <a:solidFill>
                  <a:srgbClr val="1BA1A3"/>
                </a:solidFill>
                <a:latin typeface="Calibri"/>
                <a:cs typeface="Calibri"/>
              </a:rPr>
              <a:t>I</a:t>
            </a:r>
            <a:r>
              <a:rPr sz="2800" spc="477" dirty="0">
                <a:solidFill>
                  <a:srgbClr val="1BA1A3"/>
                </a:solidFill>
                <a:latin typeface="Calibri"/>
                <a:cs typeface="Calibri"/>
              </a:rPr>
              <a:t>N</a:t>
            </a:r>
            <a:r>
              <a:rPr sz="2800" spc="550" dirty="0">
                <a:solidFill>
                  <a:srgbClr val="1BA1A3"/>
                </a:solidFill>
                <a:latin typeface="Calibri"/>
                <a:cs typeface="Calibri"/>
              </a:rPr>
              <a:t>G</a:t>
            </a:r>
            <a:r>
              <a:rPr sz="2800" dirty="0">
                <a:solidFill>
                  <a:srgbClr val="1BA1A3"/>
                </a:solidFill>
                <a:latin typeface="Calibri"/>
                <a:cs typeface="Calibri"/>
              </a:rPr>
              <a:t>	</a:t>
            </a:r>
            <a:r>
              <a:rPr sz="2800" spc="287" dirty="0">
                <a:solidFill>
                  <a:srgbClr val="1BA1A3"/>
                </a:solidFill>
                <a:latin typeface="Calibri"/>
                <a:cs typeface="Calibri"/>
              </a:rPr>
              <a:t>T</a:t>
            </a:r>
            <a:r>
              <a:rPr sz="2800" spc="373" dirty="0">
                <a:solidFill>
                  <a:srgbClr val="1BA1A3"/>
                </a:solidFill>
                <a:latin typeface="Calibri"/>
                <a:cs typeface="Calibri"/>
              </a:rPr>
              <a:t>H</a:t>
            </a:r>
            <a:r>
              <a:rPr sz="2800" spc="117" dirty="0">
                <a:solidFill>
                  <a:srgbClr val="1BA1A3"/>
                </a:solidFill>
                <a:latin typeface="Calibri"/>
                <a:cs typeface="Calibri"/>
              </a:rPr>
              <a:t>I</a:t>
            </a:r>
            <a:r>
              <a:rPr sz="2800" spc="370" dirty="0">
                <a:solidFill>
                  <a:srgbClr val="1BA1A3"/>
                </a:solidFill>
                <a:latin typeface="Calibri"/>
                <a:cs typeface="Calibri"/>
              </a:rPr>
              <a:t>S  </a:t>
            </a:r>
            <a:r>
              <a:rPr sz="2800" spc="457" dirty="0">
                <a:solidFill>
                  <a:srgbClr val="1BA1A3"/>
                </a:solidFill>
                <a:latin typeface="Calibri"/>
                <a:cs typeface="Calibri"/>
              </a:rPr>
              <a:t>YEAR </a:t>
            </a:r>
            <a:r>
              <a:rPr sz="2800" spc="297" dirty="0">
                <a:solidFill>
                  <a:srgbClr val="1BA1A3"/>
                </a:solidFill>
                <a:latin typeface="Calibri"/>
                <a:cs typeface="Calibri"/>
              </a:rPr>
              <a:t>IN</a:t>
            </a:r>
            <a:r>
              <a:rPr sz="2800" spc="-193" dirty="0">
                <a:solidFill>
                  <a:srgbClr val="1BA1A3"/>
                </a:solidFill>
                <a:latin typeface="Calibri"/>
                <a:cs typeface="Calibri"/>
              </a:rPr>
              <a:t> </a:t>
            </a:r>
            <a:r>
              <a:rPr sz="2800" spc="337" dirty="0">
                <a:solidFill>
                  <a:srgbClr val="1BA1A3"/>
                </a:solidFill>
                <a:latin typeface="Calibri"/>
                <a:cs typeface="Calibri"/>
              </a:rPr>
              <a:t>GICH...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0153" y="2115434"/>
            <a:ext cx="69107" cy="6910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1326" y="1977548"/>
            <a:ext cx="11177693" cy="4483577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941430" algn="just" defTabSz="609630">
              <a:lnSpc>
                <a:spcPct val="115799"/>
              </a:lnSpc>
              <a:spcBef>
                <a:spcPts val="63"/>
              </a:spcBef>
            </a:pPr>
            <a:r>
              <a:rPr sz="1567" spc="73" dirty="0">
                <a:solidFill>
                  <a:prstClr val="black"/>
                </a:solidFill>
                <a:latin typeface="Palatino Linotype"/>
                <a:cs typeface="Palatino Linotype"/>
              </a:rPr>
              <a:t>Need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87" dirty="0">
                <a:solidFill>
                  <a:prstClr val="black"/>
                </a:solidFill>
                <a:latin typeface="Palatino Linotype"/>
                <a:cs typeface="Palatino Linotype"/>
              </a:rPr>
              <a:t>for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07" dirty="0">
                <a:solidFill>
                  <a:prstClr val="black"/>
                </a:solidFill>
                <a:latin typeface="Palatino Linotype"/>
                <a:cs typeface="Palatino Linotype"/>
              </a:rPr>
              <a:t>more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90" dirty="0">
                <a:solidFill>
                  <a:prstClr val="black"/>
                </a:solidFill>
                <a:latin typeface="Palatino Linotype"/>
                <a:cs typeface="Palatino Linotype"/>
              </a:rPr>
              <a:t>Mixed-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13" dirty="0">
                <a:solidFill>
                  <a:prstClr val="black"/>
                </a:solidFill>
                <a:latin typeface="Palatino Linotype"/>
                <a:cs typeface="Palatino Linotype"/>
              </a:rPr>
              <a:t>Income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80" dirty="0">
                <a:solidFill>
                  <a:prstClr val="black"/>
                </a:solidFill>
                <a:latin typeface="Palatino Linotype"/>
                <a:cs typeface="Palatino Linotype"/>
              </a:rPr>
              <a:t>Neighborhoods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10" dirty="0">
                <a:solidFill>
                  <a:prstClr val="black"/>
                </a:solidFill>
                <a:latin typeface="Palatino Linotype"/>
                <a:cs typeface="Palatino Linotype"/>
              </a:rPr>
              <a:t>and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90" dirty="0">
                <a:solidFill>
                  <a:prstClr val="black"/>
                </a:solidFill>
                <a:latin typeface="Palatino Linotype"/>
                <a:cs typeface="Palatino Linotype"/>
              </a:rPr>
              <a:t>housing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00" dirty="0">
                <a:solidFill>
                  <a:prstClr val="black"/>
                </a:solidFill>
                <a:latin typeface="Palatino Linotype"/>
                <a:cs typeface="Palatino Linotype"/>
              </a:rPr>
              <a:t>developments  </a:t>
            </a:r>
            <a:r>
              <a:rPr sz="1567" spc="73" dirty="0">
                <a:solidFill>
                  <a:prstClr val="black"/>
                </a:solidFill>
                <a:latin typeface="Palatino Linotype"/>
                <a:cs typeface="Palatino Linotype"/>
              </a:rPr>
              <a:t>Need</a:t>
            </a:r>
            <a:r>
              <a:rPr sz="1567" spc="-27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87" dirty="0">
                <a:solidFill>
                  <a:prstClr val="black"/>
                </a:solidFill>
                <a:latin typeface="Palatino Linotype"/>
                <a:cs typeface="Palatino Linotype"/>
              </a:rPr>
              <a:t>for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07" dirty="0">
                <a:solidFill>
                  <a:prstClr val="black"/>
                </a:solidFill>
                <a:latin typeface="Palatino Linotype"/>
                <a:cs typeface="Palatino Linotype"/>
              </a:rPr>
              <a:t>more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17" dirty="0">
                <a:solidFill>
                  <a:prstClr val="black"/>
                </a:solidFill>
                <a:latin typeface="Palatino Linotype"/>
                <a:cs typeface="Palatino Linotype"/>
              </a:rPr>
              <a:t>Workforce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67" dirty="0">
                <a:solidFill>
                  <a:prstClr val="black"/>
                </a:solidFill>
                <a:latin typeface="Palatino Linotype"/>
                <a:cs typeface="Palatino Linotype"/>
              </a:rPr>
              <a:t>Housing</a:t>
            </a:r>
            <a:endParaRPr sz="1567">
              <a:solidFill>
                <a:prstClr val="black"/>
              </a:solidFill>
              <a:latin typeface="Palatino Linotype"/>
              <a:cs typeface="Palatino Linotype"/>
            </a:endParaRPr>
          </a:p>
          <a:p>
            <a:pPr marL="8467" algn="just" defTabSz="609630">
              <a:spcBef>
                <a:spcPts val="297"/>
              </a:spcBef>
            </a:pPr>
            <a:r>
              <a:rPr sz="1567" spc="83" dirty="0">
                <a:solidFill>
                  <a:prstClr val="black"/>
                </a:solidFill>
                <a:latin typeface="Palatino Linotype"/>
                <a:cs typeface="Palatino Linotype"/>
              </a:rPr>
              <a:t>More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76" dirty="0">
                <a:solidFill>
                  <a:prstClr val="black"/>
                </a:solidFill>
                <a:latin typeface="Palatino Linotype"/>
                <a:cs typeface="Palatino Linotype"/>
              </a:rPr>
              <a:t>Diversified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67" dirty="0">
                <a:solidFill>
                  <a:prstClr val="black"/>
                </a:solidFill>
                <a:latin typeface="Palatino Linotype"/>
                <a:cs typeface="Palatino Linotype"/>
              </a:rPr>
              <a:t>Housing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50" dirty="0">
                <a:solidFill>
                  <a:prstClr val="black"/>
                </a:solidFill>
                <a:latin typeface="Palatino Linotype"/>
                <a:cs typeface="Palatino Linotype"/>
              </a:rPr>
              <a:t>Stock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97" dirty="0">
                <a:solidFill>
                  <a:prstClr val="black"/>
                </a:solidFill>
                <a:latin typeface="Palatino Linotype"/>
                <a:cs typeface="Palatino Linotype"/>
              </a:rPr>
              <a:t>city-wide</a:t>
            </a:r>
            <a:endParaRPr sz="1567">
              <a:solidFill>
                <a:prstClr val="black"/>
              </a:solidFill>
              <a:latin typeface="Palatino Linotype"/>
              <a:cs typeface="Palatino Linotype"/>
            </a:endParaRPr>
          </a:p>
          <a:p>
            <a:pPr marL="8467" marR="3387" algn="just" defTabSz="609630">
              <a:lnSpc>
                <a:spcPct val="115799"/>
              </a:lnSpc>
            </a:pPr>
            <a:r>
              <a:rPr sz="1567" spc="133" dirty="0">
                <a:solidFill>
                  <a:prstClr val="black"/>
                </a:solidFill>
                <a:latin typeface="Palatino Linotype"/>
                <a:cs typeface="Palatino Linotype"/>
              </a:rPr>
              <a:t>Lack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73" dirty="0">
                <a:solidFill>
                  <a:prstClr val="black"/>
                </a:solidFill>
                <a:latin typeface="Palatino Linotype"/>
                <a:cs typeface="Palatino Linotype"/>
              </a:rPr>
              <a:t>of</a:t>
            </a:r>
            <a:r>
              <a:rPr sz="1567" spc="-17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57" dirty="0">
                <a:solidFill>
                  <a:prstClr val="black"/>
                </a:solidFill>
                <a:latin typeface="Palatino Linotype"/>
                <a:cs typeface="Palatino Linotype"/>
              </a:rPr>
              <a:t>access</a:t>
            </a:r>
            <a:r>
              <a:rPr sz="1567" spc="-17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20" dirty="0">
                <a:solidFill>
                  <a:prstClr val="black"/>
                </a:solidFill>
                <a:latin typeface="Palatino Linotype"/>
                <a:cs typeface="Palatino Linotype"/>
              </a:rPr>
              <a:t>to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13" dirty="0">
                <a:solidFill>
                  <a:prstClr val="black"/>
                </a:solidFill>
                <a:latin typeface="Palatino Linotype"/>
                <a:cs typeface="Palatino Linotype"/>
              </a:rPr>
              <a:t>mortgage</a:t>
            </a:r>
            <a:r>
              <a:rPr sz="1567" spc="-17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03" dirty="0">
                <a:solidFill>
                  <a:prstClr val="black"/>
                </a:solidFill>
                <a:latin typeface="Palatino Linotype"/>
                <a:cs typeface="Palatino Linotype"/>
              </a:rPr>
              <a:t>credit,</a:t>
            </a:r>
            <a:r>
              <a:rPr sz="1567" spc="-17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90" dirty="0">
                <a:solidFill>
                  <a:prstClr val="black"/>
                </a:solidFill>
                <a:latin typeface="Palatino Linotype"/>
                <a:cs typeface="Palatino Linotype"/>
              </a:rPr>
              <a:t>or</a:t>
            </a:r>
            <a:r>
              <a:rPr sz="1567" spc="-17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60" dirty="0">
                <a:solidFill>
                  <a:prstClr val="black"/>
                </a:solidFill>
                <a:latin typeface="Palatino Linotype"/>
                <a:cs typeface="Palatino Linotype"/>
              </a:rPr>
              <a:t>poor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10" dirty="0">
                <a:solidFill>
                  <a:prstClr val="black"/>
                </a:solidFill>
                <a:latin typeface="Palatino Linotype"/>
                <a:cs typeface="Palatino Linotype"/>
              </a:rPr>
              <a:t>credit</a:t>
            </a:r>
            <a:r>
              <a:rPr sz="1567" spc="-17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20" dirty="0">
                <a:solidFill>
                  <a:prstClr val="black"/>
                </a:solidFill>
                <a:latin typeface="Palatino Linotype"/>
                <a:cs typeface="Palatino Linotype"/>
              </a:rPr>
              <a:t>scores,</a:t>
            </a:r>
            <a:r>
              <a:rPr sz="1567" spc="-17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20" dirty="0">
                <a:solidFill>
                  <a:prstClr val="black"/>
                </a:solidFill>
                <a:latin typeface="Palatino Linotype"/>
                <a:cs typeface="Palatino Linotype"/>
              </a:rPr>
              <a:t>severely</a:t>
            </a:r>
            <a:r>
              <a:rPr sz="1567" spc="-17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03" dirty="0">
                <a:solidFill>
                  <a:prstClr val="black"/>
                </a:solidFill>
                <a:latin typeface="Palatino Linotype"/>
                <a:cs typeface="Palatino Linotype"/>
              </a:rPr>
              <a:t>limits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90" dirty="0">
                <a:solidFill>
                  <a:prstClr val="black"/>
                </a:solidFill>
                <a:latin typeface="Palatino Linotype"/>
                <a:cs typeface="Palatino Linotype"/>
              </a:rPr>
              <a:t>options</a:t>
            </a:r>
            <a:r>
              <a:rPr sz="1567" spc="-17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87" dirty="0">
                <a:solidFill>
                  <a:prstClr val="black"/>
                </a:solidFill>
                <a:latin typeface="Palatino Linotype"/>
                <a:cs typeface="Palatino Linotype"/>
              </a:rPr>
              <a:t>for</a:t>
            </a:r>
            <a:r>
              <a:rPr sz="1567" spc="-17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20" dirty="0">
                <a:solidFill>
                  <a:prstClr val="black"/>
                </a:solidFill>
                <a:latin typeface="Palatino Linotype"/>
                <a:cs typeface="Palatino Linotype"/>
              </a:rPr>
              <a:t>decent,</a:t>
            </a:r>
            <a:r>
              <a:rPr sz="1567" spc="-17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33" dirty="0">
                <a:solidFill>
                  <a:prstClr val="black"/>
                </a:solidFill>
                <a:latin typeface="Palatino Linotype"/>
                <a:cs typeface="Palatino Linotype"/>
              </a:rPr>
              <a:t>clean,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10" dirty="0">
                <a:solidFill>
                  <a:prstClr val="black"/>
                </a:solidFill>
                <a:latin typeface="Palatino Linotype"/>
                <a:cs typeface="Palatino Linotype"/>
              </a:rPr>
              <a:t>and</a:t>
            </a:r>
            <a:r>
              <a:rPr sz="1567" spc="-17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00" dirty="0">
                <a:solidFill>
                  <a:prstClr val="black"/>
                </a:solidFill>
                <a:latin typeface="Palatino Linotype"/>
                <a:cs typeface="Palatino Linotype"/>
              </a:rPr>
              <a:t>affordable  </a:t>
            </a:r>
            <a:r>
              <a:rPr sz="1567" spc="113" dirty="0">
                <a:solidFill>
                  <a:prstClr val="black"/>
                </a:solidFill>
                <a:latin typeface="Palatino Linotype"/>
                <a:cs typeface="Palatino Linotype"/>
              </a:rPr>
              <a:t>rural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87" dirty="0">
                <a:solidFill>
                  <a:prstClr val="black"/>
                </a:solidFill>
                <a:latin typeface="Palatino Linotype"/>
                <a:cs typeface="Palatino Linotype"/>
              </a:rPr>
              <a:t>housing.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0" dirty="0">
                <a:solidFill>
                  <a:prstClr val="black"/>
                </a:solidFill>
                <a:latin typeface="Palatino Linotype"/>
                <a:cs typeface="Palatino Linotype"/>
              </a:rPr>
              <a:t>How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67" dirty="0">
                <a:solidFill>
                  <a:prstClr val="black"/>
                </a:solidFill>
                <a:latin typeface="Palatino Linotype"/>
                <a:cs typeface="Palatino Linotype"/>
              </a:rPr>
              <a:t>can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67" dirty="0">
                <a:solidFill>
                  <a:prstClr val="black"/>
                </a:solidFill>
                <a:latin typeface="Palatino Linotype"/>
                <a:cs typeface="Palatino Linotype"/>
              </a:rPr>
              <a:t>we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83" dirty="0">
                <a:solidFill>
                  <a:prstClr val="black"/>
                </a:solidFill>
                <a:latin typeface="Palatino Linotype"/>
                <a:cs typeface="Palatino Linotype"/>
              </a:rPr>
              <a:t>bring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23" dirty="0">
                <a:solidFill>
                  <a:prstClr val="black"/>
                </a:solidFill>
                <a:latin typeface="Palatino Linotype"/>
                <a:cs typeface="Palatino Linotype"/>
              </a:rPr>
              <a:t>financial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90" dirty="0">
                <a:solidFill>
                  <a:prstClr val="black"/>
                </a:solidFill>
                <a:latin typeface="Palatino Linotype"/>
                <a:cs typeface="Palatino Linotype"/>
              </a:rPr>
              <a:t>housing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10" dirty="0">
                <a:solidFill>
                  <a:prstClr val="black"/>
                </a:solidFill>
                <a:latin typeface="Palatino Linotype"/>
                <a:cs typeface="Palatino Linotype"/>
              </a:rPr>
              <a:t>education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20" dirty="0">
                <a:solidFill>
                  <a:prstClr val="black"/>
                </a:solidFill>
                <a:latin typeface="Palatino Linotype"/>
                <a:cs typeface="Palatino Linotype"/>
              </a:rPr>
              <a:t>to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76" dirty="0">
                <a:solidFill>
                  <a:prstClr val="black"/>
                </a:solidFill>
                <a:latin typeface="Palatino Linotype"/>
                <a:cs typeface="Palatino Linotype"/>
              </a:rPr>
              <a:t>our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10" dirty="0">
                <a:solidFill>
                  <a:prstClr val="black"/>
                </a:solidFill>
                <a:latin typeface="Palatino Linotype"/>
                <a:cs typeface="Palatino Linotype"/>
              </a:rPr>
              <a:t>community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20" dirty="0">
                <a:solidFill>
                  <a:prstClr val="black"/>
                </a:solidFill>
                <a:latin typeface="Palatino Linotype"/>
                <a:cs typeface="Palatino Linotype"/>
              </a:rPr>
              <a:t>to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53" dirty="0">
                <a:solidFill>
                  <a:prstClr val="black"/>
                </a:solidFill>
                <a:latin typeface="Palatino Linotype"/>
                <a:cs typeface="Palatino Linotype"/>
              </a:rPr>
              <a:t>create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07" dirty="0">
                <a:solidFill>
                  <a:prstClr val="black"/>
                </a:solidFill>
                <a:latin typeface="Palatino Linotype"/>
                <a:cs typeface="Palatino Linotype"/>
              </a:rPr>
              <a:t>more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10" dirty="0">
                <a:solidFill>
                  <a:prstClr val="black"/>
                </a:solidFill>
                <a:latin typeface="Palatino Linotype"/>
                <a:cs typeface="Palatino Linotype"/>
              </a:rPr>
              <a:t>home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87" dirty="0">
                <a:solidFill>
                  <a:prstClr val="black"/>
                </a:solidFill>
                <a:latin typeface="Palatino Linotype"/>
                <a:cs typeface="Palatino Linotype"/>
              </a:rPr>
              <a:t>ownership?  </a:t>
            </a:r>
            <a:r>
              <a:rPr sz="1567" spc="10" dirty="0">
                <a:solidFill>
                  <a:prstClr val="black"/>
                </a:solidFill>
                <a:latin typeface="Palatino Linotype"/>
                <a:cs typeface="Palatino Linotype"/>
              </a:rPr>
              <a:t>How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30" dirty="0">
                <a:solidFill>
                  <a:prstClr val="black"/>
                </a:solidFill>
                <a:latin typeface="Palatino Linotype"/>
                <a:cs typeface="Palatino Linotype"/>
              </a:rPr>
              <a:t>do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67" dirty="0">
                <a:solidFill>
                  <a:prstClr val="black"/>
                </a:solidFill>
                <a:latin typeface="Palatino Linotype"/>
                <a:cs typeface="Palatino Linotype"/>
              </a:rPr>
              <a:t>we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83" dirty="0">
                <a:solidFill>
                  <a:prstClr val="black"/>
                </a:solidFill>
                <a:latin typeface="Palatino Linotype"/>
                <a:cs typeface="Palatino Linotype"/>
              </a:rPr>
              <a:t>provoke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07" dirty="0">
                <a:solidFill>
                  <a:prstClr val="black"/>
                </a:solidFill>
                <a:latin typeface="Palatino Linotype"/>
                <a:cs typeface="Palatino Linotype"/>
              </a:rPr>
              <a:t>higher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90" dirty="0">
                <a:solidFill>
                  <a:prstClr val="black"/>
                </a:solidFill>
                <a:latin typeface="Palatino Linotype"/>
                <a:cs typeface="Palatino Linotype"/>
              </a:rPr>
              <a:t>owner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80" dirty="0">
                <a:solidFill>
                  <a:prstClr val="black"/>
                </a:solidFill>
                <a:latin typeface="Palatino Linotype"/>
                <a:cs typeface="Palatino Linotype"/>
              </a:rPr>
              <a:t>occupied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20" dirty="0">
                <a:solidFill>
                  <a:prstClr val="black"/>
                </a:solidFill>
                <a:latin typeface="Palatino Linotype"/>
                <a:cs typeface="Palatino Linotype"/>
              </a:rPr>
              <a:t>to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43" dirty="0">
                <a:solidFill>
                  <a:prstClr val="black"/>
                </a:solidFill>
                <a:latin typeface="Palatino Linotype"/>
                <a:cs typeface="Palatino Linotype"/>
              </a:rPr>
              <a:t>rental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17" dirty="0">
                <a:solidFill>
                  <a:prstClr val="black"/>
                </a:solidFill>
                <a:latin typeface="Palatino Linotype"/>
                <a:cs typeface="Palatino Linotype"/>
              </a:rPr>
              <a:t>ratios?</a:t>
            </a:r>
            <a:endParaRPr sz="1567">
              <a:solidFill>
                <a:prstClr val="black"/>
              </a:solidFill>
              <a:latin typeface="Palatino Linotype"/>
              <a:cs typeface="Palatino Linotype"/>
            </a:endParaRPr>
          </a:p>
          <a:p>
            <a:pPr marL="8467" marR="543587" defTabSz="609630">
              <a:lnSpc>
                <a:spcPct val="115799"/>
              </a:lnSpc>
            </a:pPr>
            <a:r>
              <a:rPr sz="1567" spc="103" dirty="0">
                <a:solidFill>
                  <a:prstClr val="black"/>
                </a:solidFill>
                <a:latin typeface="Palatino Linotype"/>
                <a:cs typeface="Palatino Linotype"/>
              </a:rPr>
              <a:t>Currently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90" dirty="0">
                <a:solidFill>
                  <a:prstClr val="black"/>
                </a:solidFill>
                <a:latin typeface="Palatino Linotype"/>
                <a:cs typeface="Palatino Linotype"/>
              </a:rPr>
              <a:t>limited</a:t>
            </a:r>
            <a:r>
              <a:rPr sz="1567" spc="-17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20" dirty="0">
                <a:solidFill>
                  <a:prstClr val="black"/>
                </a:solidFill>
                <a:latin typeface="Palatino Linotype"/>
                <a:cs typeface="Palatino Linotype"/>
              </a:rPr>
              <a:t>to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60" dirty="0">
                <a:solidFill>
                  <a:prstClr val="black"/>
                </a:solidFill>
                <a:latin typeface="Palatino Linotype"/>
                <a:cs typeface="Palatino Linotype"/>
              </a:rPr>
              <a:t>poor</a:t>
            </a:r>
            <a:r>
              <a:rPr sz="1567" spc="-17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03" dirty="0">
                <a:solidFill>
                  <a:prstClr val="black"/>
                </a:solidFill>
                <a:latin typeface="Palatino Linotype"/>
                <a:cs typeface="Palatino Linotype"/>
              </a:rPr>
              <a:t>quality</a:t>
            </a:r>
            <a:r>
              <a:rPr sz="1567" spc="-17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87" dirty="0">
                <a:solidFill>
                  <a:prstClr val="black"/>
                </a:solidFill>
                <a:latin typeface="Palatino Linotype"/>
                <a:cs typeface="Palatino Linotype"/>
              </a:rPr>
              <a:t>housing.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83" dirty="0">
                <a:solidFill>
                  <a:prstClr val="black"/>
                </a:solidFill>
                <a:latin typeface="Palatino Linotype"/>
                <a:cs typeface="Palatino Linotype"/>
              </a:rPr>
              <a:t>Homes</a:t>
            </a:r>
            <a:r>
              <a:rPr sz="1567" spc="-17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69" dirty="0">
                <a:solidFill>
                  <a:prstClr val="black"/>
                </a:solidFill>
                <a:latin typeface="Palatino Linotype"/>
                <a:cs typeface="Palatino Linotype"/>
              </a:rPr>
              <a:t>that</a:t>
            </a:r>
            <a:r>
              <a:rPr sz="1567" spc="-17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50" dirty="0">
                <a:solidFill>
                  <a:prstClr val="black"/>
                </a:solidFill>
                <a:latin typeface="Palatino Linotype"/>
                <a:cs typeface="Palatino Linotype"/>
              </a:rPr>
              <a:t>are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20" dirty="0">
                <a:solidFill>
                  <a:prstClr val="black"/>
                </a:solidFill>
                <a:latin typeface="Palatino Linotype"/>
                <a:cs typeface="Palatino Linotype"/>
              </a:rPr>
              <a:t>available</a:t>
            </a:r>
            <a:r>
              <a:rPr sz="1567" spc="-17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50" dirty="0">
                <a:solidFill>
                  <a:prstClr val="black"/>
                </a:solidFill>
                <a:latin typeface="Palatino Linotype"/>
                <a:cs typeface="Palatino Linotype"/>
              </a:rPr>
              <a:t>are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20" dirty="0">
                <a:solidFill>
                  <a:prstClr val="black"/>
                </a:solidFill>
                <a:latin typeface="Palatino Linotype"/>
                <a:cs typeface="Palatino Linotype"/>
              </a:rPr>
              <a:t>often</a:t>
            </a:r>
            <a:r>
              <a:rPr sz="1567" spc="-17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97" dirty="0">
                <a:solidFill>
                  <a:prstClr val="black"/>
                </a:solidFill>
                <a:latin typeface="Palatino Linotype"/>
                <a:cs typeface="Palatino Linotype"/>
              </a:rPr>
              <a:t>in</a:t>
            </a:r>
            <a:r>
              <a:rPr sz="1567" spc="-17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03" dirty="0">
                <a:solidFill>
                  <a:prstClr val="black"/>
                </a:solidFill>
                <a:latin typeface="Palatino Linotype"/>
                <a:cs typeface="Palatino Linotype"/>
              </a:rPr>
              <a:t>need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73" dirty="0">
                <a:solidFill>
                  <a:prstClr val="black"/>
                </a:solidFill>
                <a:latin typeface="Palatino Linotype"/>
                <a:cs typeface="Palatino Linotype"/>
              </a:rPr>
              <a:t>of</a:t>
            </a:r>
            <a:r>
              <a:rPr sz="1567" spc="-17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30" dirty="0">
                <a:solidFill>
                  <a:prstClr val="black"/>
                </a:solidFill>
                <a:latin typeface="Palatino Linotype"/>
                <a:cs typeface="Palatino Linotype"/>
              </a:rPr>
              <a:t>extensive</a:t>
            </a:r>
            <a:r>
              <a:rPr sz="1567" spc="-17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03" dirty="0">
                <a:solidFill>
                  <a:prstClr val="black"/>
                </a:solidFill>
                <a:latin typeface="Palatino Linotype"/>
                <a:cs typeface="Palatino Linotype"/>
              </a:rPr>
              <a:t>repair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90" dirty="0">
                <a:solidFill>
                  <a:prstClr val="black"/>
                </a:solidFill>
                <a:latin typeface="Palatino Linotype"/>
                <a:cs typeface="Palatino Linotype"/>
              </a:rPr>
              <a:t>or  </a:t>
            </a:r>
            <a:r>
              <a:rPr sz="1567" spc="103" dirty="0">
                <a:solidFill>
                  <a:prstClr val="black"/>
                </a:solidFill>
                <a:latin typeface="Palatino Linotype"/>
                <a:cs typeface="Palatino Linotype"/>
              </a:rPr>
              <a:t>improvements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20" dirty="0">
                <a:solidFill>
                  <a:prstClr val="black"/>
                </a:solidFill>
                <a:latin typeface="Palatino Linotype"/>
                <a:cs typeface="Palatino Linotype"/>
              </a:rPr>
              <a:t>to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27" dirty="0">
                <a:solidFill>
                  <a:prstClr val="black"/>
                </a:solidFill>
                <a:latin typeface="Palatino Linotype"/>
                <a:cs typeface="Palatino Linotype"/>
              </a:rPr>
              <a:t>just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40" dirty="0">
                <a:solidFill>
                  <a:prstClr val="black"/>
                </a:solidFill>
                <a:latin typeface="Palatino Linotype"/>
                <a:cs typeface="Palatino Linotype"/>
              </a:rPr>
              <a:t>meet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20" dirty="0">
                <a:solidFill>
                  <a:prstClr val="black"/>
                </a:solidFill>
                <a:latin typeface="Palatino Linotype"/>
                <a:cs typeface="Palatino Linotype"/>
              </a:rPr>
              <a:t>basic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43" dirty="0">
                <a:solidFill>
                  <a:prstClr val="black"/>
                </a:solidFill>
                <a:latin typeface="Palatino Linotype"/>
                <a:cs typeface="Palatino Linotype"/>
              </a:rPr>
              <a:t>health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10" dirty="0">
                <a:solidFill>
                  <a:prstClr val="black"/>
                </a:solidFill>
                <a:latin typeface="Palatino Linotype"/>
                <a:cs typeface="Palatino Linotype"/>
              </a:rPr>
              <a:t>and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40" dirty="0">
                <a:solidFill>
                  <a:prstClr val="black"/>
                </a:solidFill>
                <a:latin typeface="Palatino Linotype"/>
                <a:cs typeface="Palatino Linotype"/>
              </a:rPr>
              <a:t>safety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20" dirty="0">
                <a:solidFill>
                  <a:prstClr val="black"/>
                </a:solidFill>
                <a:latin typeface="Palatino Linotype"/>
                <a:cs typeface="Palatino Linotype"/>
              </a:rPr>
              <a:t>levels-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63" dirty="0">
                <a:solidFill>
                  <a:prstClr val="black"/>
                </a:solidFill>
                <a:latin typeface="Palatino Linotype"/>
                <a:cs typeface="Palatino Linotype"/>
              </a:rPr>
              <a:t>how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30" dirty="0">
                <a:solidFill>
                  <a:prstClr val="black"/>
                </a:solidFill>
                <a:latin typeface="Palatino Linotype"/>
                <a:cs typeface="Palatino Linotype"/>
              </a:rPr>
              <a:t>do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67" dirty="0">
                <a:solidFill>
                  <a:prstClr val="black"/>
                </a:solidFill>
                <a:latin typeface="Palatino Linotype"/>
                <a:cs typeface="Palatino Linotype"/>
              </a:rPr>
              <a:t>we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80" dirty="0">
                <a:solidFill>
                  <a:prstClr val="black"/>
                </a:solidFill>
                <a:latin typeface="Palatino Linotype"/>
                <a:cs typeface="Palatino Linotype"/>
              </a:rPr>
              <a:t>improve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17" dirty="0">
                <a:solidFill>
                  <a:prstClr val="black"/>
                </a:solidFill>
                <a:latin typeface="Palatino Linotype"/>
                <a:cs typeface="Palatino Linotype"/>
              </a:rPr>
              <a:t>this?</a:t>
            </a:r>
            <a:endParaRPr sz="1567">
              <a:solidFill>
                <a:prstClr val="black"/>
              </a:solidFill>
              <a:latin typeface="Palatino Linotype"/>
              <a:cs typeface="Palatino Linotype"/>
            </a:endParaRPr>
          </a:p>
          <a:p>
            <a:pPr marL="8467" defTabSz="609630">
              <a:spcBef>
                <a:spcPts val="293"/>
              </a:spcBef>
            </a:pPr>
            <a:r>
              <a:rPr sz="1567" spc="127" dirty="0">
                <a:solidFill>
                  <a:prstClr val="black"/>
                </a:solidFill>
                <a:latin typeface="Palatino Linotype"/>
                <a:cs typeface="Palatino Linotype"/>
              </a:rPr>
              <a:t>Severely</a:t>
            </a:r>
            <a:r>
              <a:rPr sz="1567" spc="-26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97" dirty="0">
                <a:solidFill>
                  <a:prstClr val="black"/>
                </a:solidFill>
                <a:latin typeface="Palatino Linotype"/>
                <a:cs typeface="Palatino Linotype"/>
              </a:rPr>
              <a:t>aged </a:t>
            </a:r>
            <a:r>
              <a:rPr sz="1567" spc="90" dirty="0">
                <a:solidFill>
                  <a:prstClr val="black"/>
                </a:solidFill>
                <a:latin typeface="Palatino Linotype"/>
                <a:cs typeface="Palatino Linotype"/>
              </a:rPr>
              <a:t>housing </a:t>
            </a:r>
            <a:r>
              <a:rPr sz="1567" spc="136" dirty="0">
                <a:solidFill>
                  <a:prstClr val="black"/>
                </a:solidFill>
                <a:latin typeface="Palatino Linotype"/>
                <a:cs typeface="Palatino Linotype"/>
              </a:rPr>
              <a:t>stock</a:t>
            </a:r>
            <a:endParaRPr sz="1567">
              <a:solidFill>
                <a:prstClr val="black"/>
              </a:solidFill>
              <a:latin typeface="Palatino Linotype"/>
              <a:cs typeface="Palatino Linotype"/>
            </a:endParaRPr>
          </a:p>
          <a:p>
            <a:pPr marL="8467" marR="959745" defTabSz="609630">
              <a:lnSpc>
                <a:spcPct val="115799"/>
              </a:lnSpc>
            </a:pPr>
            <a:r>
              <a:rPr sz="1567" spc="87" dirty="0">
                <a:solidFill>
                  <a:prstClr val="black"/>
                </a:solidFill>
                <a:latin typeface="Palatino Linotype"/>
                <a:cs typeface="Palatino Linotype"/>
              </a:rPr>
              <a:t>Update</a:t>
            </a:r>
            <a:r>
              <a:rPr sz="1567" spc="-17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10" dirty="0">
                <a:solidFill>
                  <a:prstClr val="black"/>
                </a:solidFill>
                <a:latin typeface="Palatino Linotype"/>
                <a:cs typeface="Palatino Linotype"/>
              </a:rPr>
              <a:t>and</a:t>
            </a:r>
            <a:r>
              <a:rPr sz="1567" spc="-1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93" dirty="0">
                <a:solidFill>
                  <a:prstClr val="black"/>
                </a:solidFill>
                <a:latin typeface="Palatino Linotype"/>
                <a:cs typeface="Palatino Linotype"/>
              </a:rPr>
              <a:t>Modernization</a:t>
            </a:r>
            <a:r>
              <a:rPr sz="1567" spc="-17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73" dirty="0">
                <a:solidFill>
                  <a:prstClr val="black"/>
                </a:solidFill>
                <a:latin typeface="Palatino Linotype"/>
                <a:cs typeface="Palatino Linotype"/>
              </a:rPr>
              <a:t>of</a:t>
            </a:r>
            <a:r>
              <a:rPr sz="1567" spc="-1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73" dirty="0">
                <a:solidFill>
                  <a:prstClr val="black"/>
                </a:solidFill>
                <a:latin typeface="Palatino Linotype"/>
                <a:cs typeface="Palatino Linotype"/>
              </a:rPr>
              <a:t>Zoning</a:t>
            </a:r>
            <a:r>
              <a:rPr sz="1567" spc="-1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10" dirty="0">
                <a:solidFill>
                  <a:prstClr val="black"/>
                </a:solidFill>
                <a:latin typeface="Palatino Linotype"/>
                <a:cs typeface="Palatino Linotype"/>
              </a:rPr>
              <a:t>ordinance</a:t>
            </a:r>
            <a:r>
              <a:rPr sz="1567" spc="-17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20" dirty="0">
                <a:solidFill>
                  <a:prstClr val="black"/>
                </a:solidFill>
                <a:latin typeface="Palatino Linotype"/>
                <a:cs typeface="Palatino Linotype"/>
              </a:rPr>
              <a:t>to</a:t>
            </a:r>
            <a:r>
              <a:rPr sz="1567" spc="-1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87" dirty="0">
                <a:solidFill>
                  <a:prstClr val="black"/>
                </a:solidFill>
                <a:latin typeface="Palatino Linotype"/>
                <a:cs typeface="Palatino Linotype"/>
              </a:rPr>
              <a:t>allow</a:t>
            </a:r>
            <a:r>
              <a:rPr sz="1567" spc="-1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87" dirty="0">
                <a:solidFill>
                  <a:prstClr val="black"/>
                </a:solidFill>
                <a:latin typeface="Palatino Linotype"/>
                <a:cs typeface="Palatino Linotype"/>
              </a:rPr>
              <a:t>for</a:t>
            </a:r>
            <a:r>
              <a:rPr sz="1567" spc="-17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00" dirty="0">
                <a:solidFill>
                  <a:prstClr val="black"/>
                </a:solidFill>
                <a:latin typeface="Palatino Linotype"/>
                <a:cs typeface="Palatino Linotype"/>
              </a:rPr>
              <a:t>affordable</a:t>
            </a:r>
            <a:r>
              <a:rPr sz="1567" spc="-1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87" dirty="0">
                <a:solidFill>
                  <a:prstClr val="black"/>
                </a:solidFill>
                <a:latin typeface="Palatino Linotype"/>
                <a:cs typeface="Palatino Linotype"/>
              </a:rPr>
              <a:t>infill</a:t>
            </a:r>
            <a:r>
              <a:rPr sz="1567" spc="-1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10" dirty="0">
                <a:solidFill>
                  <a:prstClr val="black"/>
                </a:solidFill>
                <a:latin typeface="Palatino Linotype"/>
                <a:cs typeface="Palatino Linotype"/>
              </a:rPr>
              <a:t>and</a:t>
            </a:r>
            <a:r>
              <a:rPr sz="1567" spc="-17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70" dirty="0">
                <a:solidFill>
                  <a:prstClr val="black"/>
                </a:solidFill>
                <a:latin typeface="Palatino Linotype"/>
                <a:cs typeface="Palatino Linotype"/>
              </a:rPr>
              <a:t>downtown</a:t>
            </a:r>
            <a:r>
              <a:rPr sz="1567" spc="-1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07" dirty="0">
                <a:solidFill>
                  <a:prstClr val="black"/>
                </a:solidFill>
                <a:latin typeface="Palatino Linotype"/>
                <a:cs typeface="Palatino Linotype"/>
              </a:rPr>
              <a:t>residential.  </a:t>
            </a:r>
            <a:r>
              <a:rPr sz="1567" spc="10" dirty="0">
                <a:solidFill>
                  <a:prstClr val="black"/>
                </a:solidFill>
                <a:latin typeface="Palatino Linotype"/>
                <a:cs typeface="Palatino Linotype"/>
              </a:rPr>
              <a:t>How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67" dirty="0">
                <a:solidFill>
                  <a:prstClr val="black"/>
                </a:solidFill>
                <a:latin typeface="Palatino Linotype"/>
                <a:cs typeface="Palatino Linotype"/>
              </a:rPr>
              <a:t>can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67" dirty="0">
                <a:solidFill>
                  <a:prstClr val="black"/>
                </a:solidFill>
                <a:latin typeface="Palatino Linotype"/>
                <a:cs typeface="Palatino Linotype"/>
              </a:rPr>
              <a:t>we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83" dirty="0">
                <a:solidFill>
                  <a:prstClr val="black"/>
                </a:solidFill>
                <a:latin typeface="Palatino Linotype"/>
                <a:cs typeface="Palatino Linotype"/>
              </a:rPr>
              <a:t>bring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73" dirty="0">
                <a:solidFill>
                  <a:prstClr val="black"/>
                </a:solidFill>
                <a:latin typeface="Palatino Linotype"/>
                <a:cs typeface="Palatino Linotype"/>
              </a:rPr>
              <a:t>funding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97" dirty="0">
                <a:solidFill>
                  <a:prstClr val="black"/>
                </a:solidFill>
                <a:latin typeface="Palatino Linotype"/>
                <a:cs typeface="Palatino Linotype"/>
              </a:rPr>
              <a:t>in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20" dirty="0">
                <a:solidFill>
                  <a:prstClr val="black"/>
                </a:solidFill>
                <a:latin typeface="Palatino Linotype"/>
                <a:cs typeface="Palatino Linotype"/>
              </a:rPr>
              <a:t>to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90" dirty="0">
                <a:solidFill>
                  <a:prstClr val="black"/>
                </a:solidFill>
                <a:latin typeface="Palatino Linotype"/>
                <a:cs typeface="Palatino Linotype"/>
              </a:rPr>
              <a:t>help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76" dirty="0">
                <a:solidFill>
                  <a:prstClr val="black"/>
                </a:solidFill>
                <a:latin typeface="Palatino Linotype"/>
                <a:cs typeface="Palatino Linotype"/>
              </a:rPr>
              <a:t>our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20" dirty="0">
                <a:solidFill>
                  <a:prstClr val="black"/>
                </a:solidFill>
                <a:latin typeface="Palatino Linotype"/>
                <a:cs typeface="Palatino Linotype"/>
              </a:rPr>
              <a:t>most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17" dirty="0">
                <a:solidFill>
                  <a:prstClr val="black"/>
                </a:solidFill>
                <a:latin typeface="Palatino Linotype"/>
                <a:cs typeface="Palatino Linotype"/>
              </a:rPr>
              <a:t>resource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17" dirty="0">
                <a:solidFill>
                  <a:prstClr val="black"/>
                </a:solidFill>
                <a:latin typeface="Palatino Linotype"/>
                <a:cs typeface="Palatino Linotype"/>
              </a:rPr>
              <a:t>insecure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13" dirty="0">
                <a:solidFill>
                  <a:prstClr val="black"/>
                </a:solidFill>
                <a:latin typeface="Palatino Linotype"/>
                <a:cs typeface="Palatino Linotype"/>
              </a:rPr>
              <a:t>residents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23" dirty="0">
                <a:solidFill>
                  <a:prstClr val="black"/>
                </a:solidFill>
                <a:latin typeface="Palatino Linotype"/>
                <a:cs typeface="Palatino Linotype"/>
              </a:rPr>
              <a:t>get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23" dirty="0">
                <a:solidFill>
                  <a:prstClr val="black"/>
                </a:solidFill>
                <a:latin typeface="Palatino Linotype"/>
                <a:cs typeface="Palatino Linotype"/>
              </a:rPr>
              <a:t>their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17" dirty="0">
                <a:solidFill>
                  <a:prstClr val="black"/>
                </a:solidFill>
                <a:latin typeface="Palatino Linotype"/>
                <a:cs typeface="Palatino Linotype"/>
              </a:rPr>
              <a:t>homes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23" dirty="0">
                <a:solidFill>
                  <a:prstClr val="black"/>
                </a:solidFill>
                <a:latin typeface="Palatino Linotype"/>
                <a:cs typeface="Palatino Linotype"/>
              </a:rPr>
              <a:t>up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20" dirty="0">
                <a:solidFill>
                  <a:prstClr val="black"/>
                </a:solidFill>
                <a:latin typeface="Palatino Linotype"/>
                <a:cs typeface="Palatino Linotype"/>
              </a:rPr>
              <a:t>to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90" dirty="0">
                <a:solidFill>
                  <a:prstClr val="black"/>
                </a:solidFill>
                <a:latin typeface="Palatino Linotype"/>
                <a:cs typeface="Palatino Linotype"/>
              </a:rPr>
              <a:t>code?</a:t>
            </a:r>
            <a:endParaRPr sz="1567">
              <a:solidFill>
                <a:prstClr val="black"/>
              </a:solidFill>
              <a:latin typeface="Palatino Linotype"/>
              <a:cs typeface="Palatino Linotype"/>
            </a:endParaRPr>
          </a:p>
          <a:p>
            <a:pPr marL="8467" defTabSz="609630">
              <a:spcBef>
                <a:spcPts val="297"/>
              </a:spcBef>
            </a:pPr>
            <a:r>
              <a:rPr sz="1567" spc="10" dirty="0">
                <a:solidFill>
                  <a:prstClr val="black"/>
                </a:solidFill>
                <a:latin typeface="Palatino Linotype"/>
                <a:cs typeface="Palatino Linotype"/>
              </a:rPr>
              <a:t>How</a:t>
            </a:r>
            <a:r>
              <a:rPr sz="1567" spc="-27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30" dirty="0">
                <a:solidFill>
                  <a:prstClr val="black"/>
                </a:solidFill>
                <a:latin typeface="Palatino Linotype"/>
                <a:cs typeface="Palatino Linotype"/>
              </a:rPr>
              <a:t>do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67" dirty="0">
                <a:solidFill>
                  <a:prstClr val="black"/>
                </a:solidFill>
                <a:latin typeface="Palatino Linotype"/>
                <a:cs typeface="Palatino Linotype"/>
              </a:rPr>
              <a:t>we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87" dirty="0">
                <a:solidFill>
                  <a:prstClr val="black"/>
                </a:solidFill>
                <a:latin typeface="Palatino Linotype"/>
                <a:cs typeface="Palatino Linotype"/>
              </a:rPr>
              <a:t>begin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20" dirty="0">
                <a:solidFill>
                  <a:prstClr val="black"/>
                </a:solidFill>
                <a:latin typeface="Palatino Linotype"/>
                <a:cs typeface="Palatino Linotype"/>
              </a:rPr>
              <a:t>to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07" dirty="0">
                <a:solidFill>
                  <a:prstClr val="black"/>
                </a:solidFill>
                <a:latin typeface="Palatino Linotype"/>
                <a:cs typeface="Palatino Linotype"/>
              </a:rPr>
              <a:t>plan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87" dirty="0">
                <a:solidFill>
                  <a:prstClr val="black"/>
                </a:solidFill>
                <a:latin typeface="Palatino Linotype"/>
                <a:cs typeface="Palatino Linotype"/>
              </a:rPr>
              <a:t>for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76" dirty="0">
                <a:solidFill>
                  <a:prstClr val="black"/>
                </a:solidFill>
                <a:latin typeface="Palatino Linotype"/>
                <a:cs typeface="Palatino Linotype"/>
              </a:rPr>
              <a:t>our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00" dirty="0">
                <a:solidFill>
                  <a:prstClr val="black"/>
                </a:solidFill>
                <a:latin typeface="Palatino Linotype"/>
                <a:cs typeface="Palatino Linotype"/>
              </a:rPr>
              <a:t>aging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83" dirty="0">
                <a:solidFill>
                  <a:prstClr val="black"/>
                </a:solidFill>
                <a:latin typeface="Palatino Linotype"/>
                <a:cs typeface="Palatino Linotype"/>
              </a:rPr>
              <a:t>population?</a:t>
            </a:r>
            <a:endParaRPr sz="1567">
              <a:solidFill>
                <a:prstClr val="black"/>
              </a:solidFill>
              <a:latin typeface="Palatino Linotype"/>
              <a:cs typeface="Palatino Linotype"/>
            </a:endParaRPr>
          </a:p>
          <a:p>
            <a:pPr marL="8467" defTabSz="609630">
              <a:spcBef>
                <a:spcPts val="297"/>
              </a:spcBef>
            </a:pPr>
            <a:r>
              <a:rPr sz="1567" spc="10" dirty="0">
                <a:solidFill>
                  <a:prstClr val="black"/>
                </a:solidFill>
                <a:latin typeface="Palatino Linotype"/>
                <a:cs typeface="Palatino Linotype"/>
              </a:rPr>
              <a:t>How</a:t>
            </a:r>
            <a:r>
              <a:rPr sz="1567" spc="-27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30" dirty="0">
                <a:solidFill>
                  <a:prstClr val="black"/>
                </a:solidFill>
                <a:latin typeface="Palatino Linotype"/>
                <a:cs typeface="Palatino Linotype"/>
              </a:rPr>
              <a:t>do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67" dirty="0">
                <a:solidFill>
                  <a:prstClr val="black"/>
                </a:solidFill>
                <a:latin typeface="Palatino Linotype"/>
                <a:cs typeface="Palatino Linotype"/>
              </a:rPr>
              <a:t>we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53" dirty="0">
                <a:solidFill>
                  <a:prstClr val="black"/>
                </a:solidFill>
                <a:latin typeface="Palatino Linotype"/>
                <a:cs typeface="Palatino Linotype"/>
              </a:rPr>
              <a:t>create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33" dirty="0">
                <a:solidFill>
                  <a:prstClr val="black"/>
                </a:solidFill>
                <a:latin typeface="Palatino Linotype"/>
                <a:cs typeface="Palatino Linotype"/>
              </a:rPr>
              <a:t>better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90" dirty="0">
                <a:solidFill>
                  <a:prstClr val="black"/>
                </a:solidFill>
                <a:latin typeface="Palatino Linotype"/>
                <a:cs typeface="Palatino Linotype"/>
              </a:rPr>
              <a:t>housing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00" dirty="0">
                <a:solidFill>
                  <a:prstClr val="black"/>
                </a:solidFill>
                <a:latin typeface="Palatino Linotype"/>
                <a:cs typeface="Palatino Linotype"/>
              </a:rPr>
              <a:t>programs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87" dirty="0">
                <a:solidFill>
                  <a:prstClr val="black"/>
                </a:solidFill>
                <a:latin typeface="Palatino Linotype"/>
                <a:cs typeface="Palatino Linotype"/>
              </a:rPr>
              <a:t>for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76" dirty="0">
                <a:solidFill>
                  <a:prstClr val="black"/>
                </a:solidFill>
                <a:latin typeface="Palatino Linotype"/>
                <a:cs typeface="Palatino Linotype"/>
              </a:rPr>
              <a:t>our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83" dirty="0">
                <a:solidFill>
                  <a:prstClr val="black"/>
                </a:solidFill>
                <a:latin typeface="Palatino Linotype"/>
                <a:cs typeface="Palatino Linotype"/>
              </a:rPr>
              <a:t>disabled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17" dirty="0">
                <a:solidFill>
                  <a:prstClr val="black"/>
                </a:solidFill>
                <a:latin typeface="Palatino Linotype"/>
                <a:cs typeface="Palatino Linotype"/>
              </a:rPr>
              <a:t>citizens</a:t>
            </a:r>
            <a:endParaRPr sz="1567">
              <a:solidFill>
                <a:prstClr val="black"/>
              </a:solidFill>
              <a:latin typeface="Palatino Linotype"/>
              <a:cs typeface="Palatino Linotype"/>
            </a:endParaRPr>
          </a:p>
          <a:p>
            <a:pPr marL="55459" marR="3264487" indent="-47416" defTabSz="609630">
              <a:lnSpc>
                <a:spcPct val="115799"/>
              </a:lnSpc>
            </a:pPr>
            <a:r>
              <a:rPr sz="1567" spc="167" dirty="0">
                <a:solidFill>
                  <a:prstClr val="black"/>
                </a:solidFill>
                <a:latin typeface="Palatino Linotype"/>
                <a:cs typeface="Palatino Linotype"/>
              </a:rPr>
              <a:t>What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40" dirty="0">
                <a:solidFill>
                  <a:prstClr val="black"/>
                </a:solidFill>
                <a:latin typeface="Palatino Linotype"/>
                <a:cs typeface="Palatino Linotype"/>
              </a:rPr>
              <a:t>State-Level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23" dirty="0">
                <a:solidFill>
                  <a:prstClr val="black"/>
                </a:solidFill>
                <a:latin typeface="Palatino Linotype"/>
                <a:cs typeface="Palatino Linotype"/>
              </a:rPr>
              <a:t>incentives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90" dirty="0">
                <a:solidFill>
                  <a:prstClr val="black"/>
                </a:solidFill>
                <a:latin typeface="Palatino Linotype"/>
                <a:cs typeface="Palatino Linotype"/>
              </a:rPr>
              <a:t>or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73" dirty="0">
                <a:solidFill>
                  <a:prstClr val="black"/>
                </a:solidFill>
                <a:latin typeface="Palatino Linotype"/>
                <a:cs typeface="Palatino Linotype"/>
              </a:rPr>
              <a:t>funding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50" dirty="0">
                <a:solidFill>
                  <a:prstClr val="black"/>
                </a:solidFill>
                <a:latin typeface="Palatino Linotype"/>
                <a:cs typeface="Palatino Linotype"/>
              </a:rPr>
              <a:t>are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20" dirty="0">
                <a:solidFill>
                  <a:prstClr val="black"/>
                </a:solidFill>
                <a:latin typeface="Palatino Linotype"/>
                <a:cs typeface="Palatino Linotype"/>
              </a:rPr>
              <a:t>available</a:t>
            </a:r>
            <a:r>
              <a:rPr sz="1567" spc="-17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20" dirty="0">
                <a:solidFill>
                  <a:prstClr val="black"/>
                </a:solidFill>
                <a:latin typeface="Palatino Linotype"/>
                <a:cs typeface="Palatino Linotype"/>
              </a:rPr>
              <a:t>to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10" dirty="0">
                <a:solidFill>
                  <a:prstClr val="black"/>
                </a:solidFill>
                <a:latin typeface="Palatino Linotype"/>
                <a:cs typeface="Palatino Linotype"/>
              </a:rPr>
              <a:t>revitalize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76" dirty="0">
                <a:solidFill>
                  <a:prstClr val="black"/>
                </a:solidFill>
                <a:latin typeface="Palatino Linotype"/>
                <a:cs typeface="Palatino Linotype"/>
              </a:rPr>
              <a:t>our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90" dirty="0">
                <a:solidFill>
                  <a:prstClr val="black"/>
                </a:solidFill>
                <a:latin typeface="Palatino Linotype"/>
                <a:cs typeface="Palatino Linotype"/>
              </a:rPr>
              <a:t>housing?  </a:t>
            </a:r>
            <a:r>
              <a:rPr sz="1567" spc="10" dirty="0">
                <a:solidFill>
                  <a:prstClr val="black"/>
                </a:solidFill>
                <a:latin typeface="Palatino Linotype"/>
                <a:cs typeface="Palatino Linotype"/>
              </a:rPr>
              <a:t>How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67" dirty="0">
                <a:solidFill>
                  <a:prstClr val="black"/>
                </a:solidFill>
                <a:latin typeface="Palatino Linotype"/>
                <a:cs typeface="Palatino Linotype"/>
              </a:rPr>
              <a:t>can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90" dirty="0">
                <a:solidFill>
                  <a:prstClr val="black"/>
                </a:solidFill>
                <a:latin typeface="Palatino Linotype"/>
                <a:cs typeface="Palatino Linotype"/>
              </a:rPr>
              <a:t>housing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93" dirty="0">
                <a:solidFill>
                  <a:prstClr val="black"/>
                </a:solidFill>
                <a:latin typeface="Palatino Linotype"/>
                <a:cs typeface="Palatino Linotype"/>
              </a:rPr>
              <a:t>be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00" dirty="0">
                <a:solidFill>
                  <a:prstClr val="black"/>
                </a:solidFill>
                <a:latin typeface="Palatino Linotype"/>
                <a:cs typeface="Palatino Linotype"/>
              </a:rPr>
              <a:t>play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93" dirty="0">
                <a:solidFill>
                  <a:prstClr val="black"/>
                </a:solidFill>
                <a:latin typeface="Palatino Linotype"/>
                <a:cs typeface="Palatino Linotype"/>
              </a:rPr>
              <a:t>a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23" dirty="0">
                <a:solidFill>
                  <a:prstClr val="black"/>
                </a:solidFill>
                <a:latin typeface="Palatino Linotype"/>
                <a:cs typeface="Palatino Linotype"/>
              </a:rPr>
              <a:t>part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97" dirty="0">
                <a:solidFill>
                  <a:prstClr val="black"/>
                </a:solidFill>
                <a:latin typeface="Palatino Linotype"/>
                <a:cs typeface="Palatino Linotype"/>
              </a:rPr>
              <a:t>in</a:t>
            </a:r>
            <a:r>
              <a:rPr sz="1567" spc="-2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07" dirty="0">
                <a:solidFill>
                  <a:prstClr val="black"/>
                </a:solidFill>
                <a:latin typeface="Palatino Linotype"/>
                <a:cs typeface="Palatino Linotype"/>
              </a:rPr>
              <a:t>both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00" dirty="0">
                <a:solidFill>
                  <a:prstClr val="black"/>
                </a:solidFill>
                <a:latin typeface="Palatino Linotype"/>
                <a:cs typeface="Palatino Linotype"/>
              </a:rPr>
              <a:t>communities'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13" dirty="0">
                <a:solidFill>
                  <a:prstClr val="black"/>
                </a:solidFill>
                <a:latin typeface="Palatino Linotype"/>
                <a:cs typeface="Palatino Linotype"/>
              </a:rPr>
              <a:t>revitalization</a:t>
            </a:r>
            <a:r>
              <a:rPr sz="1567" spc="-2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33" dirty="0">
                <a:solidFill>
                  <a:prstClr val="black"/>
                </a:solidFill>
                <a:latin typeface="Palatino Linotype"/>
                <a:cs typeface="Palatino Linotype"/>
              </a:rPr>
              <a:t>strategy?</a:t>
            </a:r>
            <a:endParaRPr sz="1567">
              <a:solidFill>
                <a:prstClr val="black"/>
              </a:solidFill>
              <a:latin typeface="Palatino Linotype"/>
              <a:cs typeface="Palatino Linotype"/>
            </a:endParaRPr>
          </a:p>
          <a:p>
            <a:pPr marL="8467" defTabSz="609630">
              <a:spcBef>
                <a:spcPts val="297"/>
              </a:spcBef>
            </a:pPr>
            <a:r>
              <a:rPr sz="1567" spc="93" dirty="0">
                <a:solidFill>
                  <a:prstClr val="black"/>
                </a:solidFill>
                <a:latin typeface="Palatino Linotype"/>
                <a:cs typeface="Palatino Linotype"/>
              </a:rPr>
              <a:t>Slumlord/ </a:t>
            </a:r>
            <a:r>
              <a:rPr sz="1567" spc="80" dirty="0">
                <a:solidFill>
                  <a:prstClr val="black"/>
                </a:solidFill>
                <a:latin typeface="Palatino Linotype"/>
                <a:cs typeface="Palatino Linotype"/>
              </a:rPr>
              <a:t>Landlord</a:t>
            </a:r>
            <a:r>
              <a:rPr sz="1567" spc="-143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1567" spc="110" dirty="0">
                <a:solidFill>
                  <a:prstClr val="black"/>
                </a:solidFill>
                <a:latin typeface="Palatino Linotype"/>
                <a:cs typeface="Palatino Linotype"/>
              </a:rPr>
              <a:t>Issues</a:t>
            </a:r>
            <a:endParaRPr sz="1567">
              <a:solidFill>
                <a:prstClr val="black"/>
              </a:solidFill>
              <a:latin typeface="Palatino Linotype"/>
              <a:cs typeface="Palatino Linotype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0153" y="2391865"/>
            <a:ext cx="69107" cy="6910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0153" y="2668295"/>
            <a:ext cx="69107" cy="6910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0153" y="2944725"/>
            <a:ext cx="69107" cy="6910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10153" y="3497585"/>
            <a:ext cx="69107" cy="6910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10153" y="3774017"/>
            <a:ext cx="69107" cy="69107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10153" y="4326877"/>
            <a:ext cx="69107" cy="6910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10153" y="4603307"/>
            <a:ext cx="69107" cy="6910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10153" y="4879738"/>
            <a:ext cx="69107" cy="6910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10153" y="5156168"/>
            <a:ext cx="69107" cy="69107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10153" y="5432599"/>
            <a:ext cx="69107" cy="69107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10153" y="5709029"/>
            <a:ext cx="69107" cy="6910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10153" y="5985460"/>
            <a:ext cx="69107" cy="6910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10153" y="6261890"/>
            <a:ext cx="69107" cy="6910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53200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60" h="543560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FB6D5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31318" y="0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60" h="543560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1BA1A3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63616" y="0"/>
            <a:ext cx="1886373" cy="362373"/>
          </a:xfrm>
          <a:custGeom>
            <a:avLst/>
            <a:gdLst/>
            <a:ahLst/>
            <a:cxnLst/>
            <a:rect l="l" t="t" r="r" b="b"/>
            <a:pathLst>
              <a:path w="2829559" h="543560">
                <a:moveTo>
                  <a:pt x="2829435" y="543552"/>
                </a:moveTo>
                <a:lnTo>
                  <a:pt x="0" y="543552"/>
                </a:lnTo>
                <a:lnTo>
                  <a:pt x="0" y="0"/>
                </a:lnTo>
                <a:lnTo>
                  <a:pt x="2829435" y="0"/>
                </a:lnTo>
                <a:lnTo>
                  <a:pt x="2829435" y="543552"/>
                </a:lnTo>
                <a:close/>
              </a:path>
            </a:pathLst>
          </a:custGeom>
          <a:solidFill>
            <a:srgbClr val="FACB5E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8493" y="624392"/>
            <a:ext cx="5370406" cy="50099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3200" b="1" spc="483" dirty="0">
                <a:solidFill>
                  <a:srgbClr val="1BA1A3"/>
                </a:solidFill>
                <a:latin typeface="Calibri"/>
                <a:cs typeface="Calibri"/>
              </a:rPr>
              <a:t>NEXT </a:t>
            </a:r>
            <a:r>
              <a:rPr sz="3200" b="1" spc="460" dirty="0">
                <a:solidFill>
                  <a:srgbClr val="1BA1A3"/>
                </a:solidFill>
                <a:latin typeface="Calibri"/>
                <a:cs typeface="Calibri"/>
              </a:rPr>
              <a:t>STEPS</a:t>
            </a:r>
            <a:r>
              <a:rPr sz="3200" b="1" spc="-243" dirty="0">
                <a:solidFill>
                  <a:srgbClr val="1BA1A3"/>
                </a:solidFill>
                <a:latin typeface="Calibri"/>
                <a:cs typeface="Calibri"/>
              </a:rPr>
              <a:t> </a:t>
            </a:r>
            <a:r>
              <a:rPr sz="3200" b="1" spc="-650" dirty="0">
                <a:solidFill>
                  <a:srgbClr val="1BA1A3"/>
                </a:solidFill>
                <a:latin typeface="Calibri"/>
                <a:cs typeface="Calibri"/>
              </a:rPr>
              <a:t>| </a:t>
            </a:r>
            <a:r>
              <a:rPr sz="3200" b="1" spc="357" dirty="0">
                <a:solidFill>
                  <a:srgbClr val="1BA1A3"/>
                </a:solidFill>
                <a:latin typeface="Calibri"/>
                <a:cs typeface="Calibri"/>
              </a:rPr>
              <a:t>PRIORITIES.</a:t>
            </a:r>
            <a:endParaRPr sz="32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850068" y="5437554"/>
            <a:ext cx="2342303" cy="1420707"/>
          </a:xfrm>
          <a:custGeom>
            <a:avLst/>
            <a:gdLst/>
            <a:ahLst/>
            <a:cxnLst/>
            <a:rect l="l" t="t" r="r" b="b"/>
            <a:pathLst>
              <a:path w="3513455" h="2131059">
                <a:moveTo>
                  <a:pt x="3512897" y="2130668"/>
                </a:moveTo>
                <a:lnTo>
                  <a:pt x="0" y="2130668"/>
                </a:lnTo>
                <a:lnTo>
                  <a:pt x="0" y="0"/>
                </a:lnTo>
                <a:lnTo>
                  <a:pt x="3512897" y="0"/>
                </a:lnTo>
                <a:lnTo>
                  <a:pt x="3512897" y="2130668"/>
                </a:lnTo>
                <a:close/>
              </a:path>
            </a:pathLst>
          </a:custGeom>
          <a:solidFill>
            <a:srgbClr val="1BA1A3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826428" y="5537761"/>
            <a:ext cx="1217930" cy="10529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 defTabSz="609630">
              <a:spcBef>
                <a:spcPts val="90"/>
              </a:spcBef>
            </a:pPr>
            <a:r>
              <a:rPr sz="6767" b="1" spc="1503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6767" b="1" spc="1087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676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57896" y="1760777"/>
            <a:ext cx="151463" cy="15146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87855" y="1556436"/>
            <a:ext cx="5451687" cy="517235"/>
          </a:xfrm>
          <a:prstGeom prst="rect">
            <a:avLst/>
          </a:prstGeom>
        </p:spPr>
        <p:txBody>
          <a:bodyPr vert="horz" wrap="square" lIns="0" tIns="9313" rIns="0" bIns="0" rtlCol="0">
            <a:spAutoFit/>
          </a:bodyPr>
          <a:lstStyle/>
          <a:p>
            <a:pPr marL="8467">
              <a:spcBef>
                <a:spcPts val="73"/>
              </a:spcBef>
            </a:pPr>
            <a:r>
              <a:rPr sz="3300" b="0" spc="-47" dirty="0">
                <a:latin typeface="Lucida Sans"/>
                <a:cs typeface="Lucida Sans"/>
              </a:rPr>
              <a:t>Neighborhood </a:t>
            </a:r>
            <a:r>
              <a:rPr sz="3300" b="0" spc="-57" dirty="0">
                <a:latin typeface="Lucida Sans"/>
                <a:cs typeface="Lucida Sans"/>
              </a:rPr>
              <a:t>Cleanup</a:t>
            </a:r>
            <a:r>
              <a:rPr sz="3300" b="0" spc="-367" dirty="0">
                <a:latin typeface="Lucida Sans"/>
                <a:cs typeface="Lucida Sans"/>
              </a:rPr>
              <a:t> </a:t>
            </a:r>
            <a:r>
              <a:rPr sz="3300" b="0" spc="-37" dirty="0">
                <a:latin typeface="Lucida Sans"/>
                <a:cs typeface="Lucida Sans"/>
              </a:rPr>
              <a:t>Day</a:t>
            </a:r>
            <a:endParaRPr sz="3300">
              <a:latin typeface="Lucida Sans"/>
              <a:cs typeface="Lucida San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57896" y="2348456"/>
            <a:ext cx="151463" cy="151463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body" idx="1"/>
          </p:nvPr>
        </p:nvSpPr>
        <p:spPr>
          <a:xfrm>
            <a:off x="725237" y="1373655"/>
            <a:ext cx="5913685" cy="4188625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387">
              <a:lnSpc>
                <a:spcPct val="116900"/>
              </a:lnSpc>
              <a:spcBef>
                <a:spcPts val="63"/>
              </a:spcBef>
            </a:pPr>
            <a:r>
              <a:rPr spc="-76" dirty="0"/>
              <a:t>Housing </a:t>
            </a:r>
            <a:r>
              <a:rPr spc="-17" dirty="0"/>
              <a:t>Survey </a:t>
            </a:r>
            <a:r>
              <a:rPr spc="-97" dirty="0"/>
              <a:t>Training </a:t>
            </a:r>
            <a:r>
              <a:rPr spc="-20" dirty="0"/>
              <a:t>and</a:t>
            </a:r>
            <a:r>
              <a:rPr spc="-590" dirty="0"/>
              <a:t> </a:t>
            </a:r>
            <a:r>
              <a:rPr spc="-37" dirty="0"/>
              <a:t>Implementation  </a:t>
            </a:r>
            <a:r>
              <a:rPr dirty="0"/>
              <a:t>CDBG </a:t>
            </a:r>
            <a:r>
              <a:rPr spc="-80" dirty="0"/>
              <a:t>Application</a:t>
            </a:r>
            <a:r>
              <a:rPr spc="-377" dirty="0"/>
              <a:t> </a:t>
            </a:r>
            <a:r>
              <a:rPr spc="-37" dirty="0"/>
              <a:t>Development</a:t>
            </a:r>
          </a:p>
          <a:p>
            <a:pPr marL="8467" marR="187123">
              <a:lnSpc>
                <a:spcPts val="4627"/>
              </a:lnSpc>
              <a:spcBef>
                <a:spcPts val="267"/>
              </a:spcBef>
            </a:pPr>
            <a:r>
              <a:rPr spc="-53" dirty="0"/>
              <a:t>Recruit </a:t>
            </a:r>
            <a:r>
              <a:rPr spc="-50" dirty="0"/>
              <a:t>OZ </a:t>
            </a:r>
            <a:r>
              <a:rPr spc="-57" dirty="0"/>
              <a:t>Residential </a:t>
            </a:r>
            <a:r>
              <a:rPr spc="-40" dirty="0"/>
              <a:t>Developers</a:t>
            </a:r>
            <a:r>
              <a:rPr spc="-607" dirty="0"/>
              <a:t> </a:t>
            </a:r>
            <a:r>
              <a:rPr spc="-80" dirty="0"/>
              <a:t>(Rossville)  </a:t>
            </a:r>
            <a:r>
              <a:rPr spc="-103" dirty="0"/>
              <a:t>Designing </a:t>
            </a:r>
            <a:r>
              <a:rPr spc="-57" dirty="0"/>
              <a:t>Marketing </a:t>
            </a:r>
            <a:r>
              <a:rPr spc="-63" dirty="0"/>
              <a:t>Collateral </a:t>
            </a:r>
            <a:r>
              <a:rPr spc="-50" dirty="0"/>
              <a:t>to </a:t>
            </a:r>
            <a:r>
              <a:rPr spc="-27" dirty="0"/>
              <a:t>promote  </a:t>
            </a:r>
            <a:r>
              <a:rPr spc="-50" dirty="0"/>
              <a:t>GICH</a:t>
            </a:r>
          </a:p>
        </p:txBody>
      </p:sp>
      <p:sp>
        <p:nvSpPr>
          <p:cNvPr id="12" name="object 12"/>
          <p:cNvSpPr/>
          <p:nvPr/>
        </p:nvSpPr>
        <p:spPr>
          <a:xfrm>
            <a:off x="757896" y="2936135"/>
            <a:ext cx="151463" cy="151463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57896" y="3523814"/>
            <a:ext cx="151463" cy="151463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57896" y="4111493"/>
            <a:ext cx="151463" cy="151463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57896" y="5286851"/>
            <a:ext cx="151463" cy="15146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87856" y="4998879"/>
            <a:ext cx="7946813" cy="1793995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387" defTabSz="609630">
              <a:lnSpc>
                <a:spcPct val="116900"/>
              </a:lnSpc>
              <a:spcBef>
                <a:spcPts val="63"/>
              </a:spcBef>
            </a:pPr>
            <a:r>
              <a:rPr sz="3300" spc="-13" dirty="0">
                <a:solidFill>
                  <a:prstClr val="black"/>
                </a:solidFill>
                <a:latin typeface="Lucida Sans"/>
                <a:cs typeface="Lucida Sans"/>
              </a:rPr>
              <a:t>Build </a:t>
            </a:r>
            <a:r>
              <a:rPr sz="3300" spc="-60" dirty="0">
                <a:solidFill>
                  <a:prstClr val="black"/>
                </a:solidFill>
                <a:latin typeface="Lucida Sans"/>
                <a:cs typeface="Lucida Sans"/>
              </a:rPr>
              <a:t>larger </a:t>
            </a:r>
            <a:r>
              <a:rPr sz="3300" spc="-47" dirty="0">
                <a:solidFill>
                  <a:prstClr val="black"/>
                </a:solidFill>
                <a:latin typeface="Lucida Sans"/>
                <a:cs typeface="Lucida Sans"/>
              </a:rPr>
              <a:t>Neighborhood</a:t>
            </a:r>
            <a:r>
              <a:rPr sz="3300" spc="-510" dirty="0">
                <a:solidFill>
                  <a:prstClr val="black"/>
                </a:solidFill>
                <a:latin typeface="Lucida Sans"/>
                <a:cs typeface="Lucida Sans"/>
              </a:rPr>
              <a:t> </a:t>
            </a:r>
            <a:r>
              <a:rPr sz="3300" spc="-76" dirty="0">
                <a:solidFill>
                  <a:prstClr val="black"/>
                </a:solidFill>
                <a:latin typeface="Lucida Sans"/>
                <a:cs typeface="Lucida Sans"/>
              </a:rPr>
              <a:t>Revitalization  </a:t>
            </a:r>
            <a:r>
              <a:rPr sz="3300" spc="-83" dirty="0">
                <a:solidFill>
                  <a:prstClr val="black"/>
                </a:solidFill>
                <a:latin typeface="Lucida Sans"/>
                <a:cs typeface="Lucida Sans"/>
              </a:rPr>
              <a:t>Campaigns </a:t>
            </a:r>
            <a:r>
              <a:rPr sz="3300" spc="-70" dirty="0">
                <a:solidFill>
                  <a:prstClr val="black"/>
                </a:solidFill>
                <a:latin typeface="Lucida Sans"/>
                <a:cs typeface="Lucida Sans"/>
              </a:rPr>
              <a:t>in </a:t>
            </a:r>
            <a:r>
              <a:rPr sz="3300" spc="-30" dirty="0">
                <a:solidFill>
                  <a:prstClr val="black"/>
                </a:solidFill>
                <a:latin typeface="Lucida Sans"/>
                <a:cs typeface="Lucida Sans"/>
              </a:rPr>
              <a:t>each</a:t>
            </a:r>
            <a:r>
              <a:rPr sz="3300" spc="-410" dirty="0">
                <a:solidFill>
                  <a:prstClr val="black"/>
                </a:solidFill>
                <a:latin typeface="Lucida Sans"/>
                <a:cs typeface="Lucida Sans"/>
              </a:rPr>
              <a:t> </a:t>
            </a:r>
            <a:r>
              <a:rPr sz="3300" spc="-60" dirty="0">
                <a:solidFill>
                  <a:prstClr val="black"/>
                </a:solidFill>
                <a:latin typeface="Lucida Sans"/>
                <a:cs typeface="Lucida Sans"/>
              </a:rPr>
              <a:t>Community</a:t>
            </a:r>
            <a:endParaRPr sz="3300">
              <a:solidFill>
                <a:prstClr val="black"/>
              </a:solidFill>
              <a:latin typeface="Lucida Sans"/>
              <a:cs typeface="Lucida Sans"/>
            </a:endParaRPr>
          </a:p>
          <a:p>
            <a:pPr marL="8467" defTabSz="609630">
              <a:spcBef>
                <a:spcPts val="667"/>
              </a:spcBef>
            </a:pPr>
            <a:r>
              <a:rPr sz="3300" spc="-13" dirty="0">
                <a:solidFill>
                  <a:prstClr val="black"/>
                </a:solidFill>
                <a:latin typeface="Lucida Sans"/>
                <a:cs typeface="Lucida Sans"/>
              </a:rPr>
              <a:t>Build </a:t>
            </a:r>
            <a:r>
              <a:rPr sz="3300" spc="-50" dirty="0">
                <a:solidFill>
                  <a:prstClr val="black"/>
                </a:solidFill>
                <a:latin typeface="Lucida Sans"/>
                <a:cs typeface="Lucida Sans"/>
              </a:rPr>
              <a:t>GICH </a:t>
            </a:r>
            <a:r>
              <a:rPr sz="3300" spc="-60" dirty="0">
                <a:solidFill>
                  <a:prstClr val="black"/>
                </a:solidFill>
                <a:latin typeface="Lucida Sans"/>
                <a:cs typeface="Lucida Sans"/>
              </a:rPr>
              <a:t>Team</a:t>
            </a:r>
            <a:r>
              <a:rPr sz="3300" spc="-503" dirty="0">
                <a:solidFill>
                  <a:prstClr val="black"/>
                </a:solidFill>
                <a:latin typeface="Lucida Sans"/>
                <a:cs typeface="Lucida Sans"/>
              </a:rPr>
              <a:t> </a:t>
            </a:r>
            <a:r>
              <a:rPr sz="3300" spc="-47" dirty="0">
                <a:solidFill>
                  <a:prstClr val="black"/>
                </a:solidFill>
                <a:latin typeface="Lucida Sans"/>
                <a:cs typeface="Lucida Sans"/>
              </a:rPr>
              <a:t>Sub-Committees</a:t>
            </a:r>
            <a:endParaRPr sz="3300">
              <a:solidFill>
                <a:prstClr val="black"/>
              </a:solidFill>
              <a:latin typeface="Lucida Sans"/>
              <a:cs typeface="Lucida San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57896" y="6462209"/>
            <a:ext cx="151463" cy="151463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49154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8988" y="216484"/>
            <a:ext cx="9343813" cy="3073823"/>
          </a:xfrm>
          <a:custGeom>
            <a:avLst/>
            <a:gdLst/>
            <a:ahLst/>
            <a:cxnLst/>
            <a:rect l="l" t="t" r="r" b="b"/>
            <a:pathLst>
              <a:path w="14015719" h="4610735">
                <a:moveTo>
                  <a:pt x="14015339" y="29806"/>
                </a:moveTo>
                <a:lnTo>
                  <a:pt x="13984973" y="29806"/>
                </a:lnTo>
                <a:lnTo>
                  <a:pt x="13984973" y="4580661"/>
                </a:lnTo>
                <a:lnTo>
                  <a:pt x="14015339" y="4580661"/>
                </a:lnTo>
                <a:lnTo>
                  <a:pt x="14015339" y="29806"/>
                </a:lnTo>
                <a:close/>
              </a:path>
              <a:path w="14015719" h="4610735">
                <a:moveTo>
                  <a:pt x="14015339" y="0"/>
                </a:moveTo>
                <a:lnTo>
                  <a:pt x="0" y="0"/>
                </a:lnTo>
                <a:lnTo>
                  <a:pt x="0" y="29248"/>
                </a:lnTo>
                <a:lnTo>
                  <a:pt x="0" y="4581245"/>
                </a:lnTo>
                <a:lnTo>
                  <a:pt x="0" y="4610493"/>
                </a:lnTo>
                <a:lnTo>
                  <a:pt x="14015339" y="4610493"/>
                </a:lnTo>
                <a:lnTo>
                  <a:pt x="14015339" y="4581245"/>
                </a:lnTo>
                <a:lnTo>
                  <a:pt x="29730" y="4581245"/>
                </a:lnTo>
                <a:lnTo>
                  <a:pt x="29730" y="29248"/>
                </a:lnTo>
                <a:lnTo>
                  <a:pt x="14015339" y="29248"/>
                </a:lnTo>
                <a:lnTo>
                  <a:pt x="14015339" y="0"/>
                </a:lnTo>
                <a:close/>
              </a:path>
            </a:pathLst>
          </a:custGeom>
          <a:solidFill>
            <a:srgbClr val="FACB5E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131237" y="2566269"/>
            <a:ext cx="2060787" cy="2336800"/>
            <a:chOff x="15196855" y="3849403"/>
            <a:chExt cx="3091180" cy="3505200"/>
          </a:xfrm>
        </p:grpSpPr>
        <p:sp>
          <p:nvSpPr>
            <p:cNvPr id="4" name="object 4"/>
            <p:cNvSpPr/>
            <p:nvPr/>
          </p:nvSpPr>
          <p:spPr>
            <a:xfrm>
              <a:off x="15196855" y="3849403"/>
              <a:ext cx="3091180" cy="3505200"/>
            </a:xfrm>
            <a:custGeom>
              <a:avLst/>
              <a:gdLst/>
              <a:ahLst/>
              <a:cxnLst/>
              <a:rect l="l" t="t" r="r" b="b"/>
              <a:pathLst>
                <a:path w="3091180" h="3505200">
                  <a:moveTo>
                    <a:pt x="0" y="0"/>
                  </a:moveTo>
                  <a:lnTo>
                    <a:pt x="3091145" y="0"/>
                  </a:lnTo>
                  <a:lnTo>
                    <a:pt x="3091145" y="3505199"/>
                  </a:lnTo>
                  <a:lnTo>
                    <a:pt x="0" y="35051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6D57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5597671" y="4060964"/>
              <a:ext cx="2291080" cy="3076575"/>
            </a:xfrm>
            <a:custGeom>
              <a:avLst/>
              <a:gdLst/>
              <a:ahLst/>
              <a:cxnLst/>
              <a:rect l="l" t="t" r="r" b="b"/>
              <a:pathLst>
                <a:path w="2291080" h="3076575">
                  <a:moveTo>
                    <a:pt x="1719313" y="1463205"/>
                  </a:moveTo>
                  <a:lnTo>
                    <a:pt x="560844" y="1463205"/>
                  </a:lnTo>
                  <a:lnTo>
                    <a:pt x="560844" y="1676412"/>
                  </a:lnTo>
                  <a:lnTo>
                    <a:pt x="560844" y="2407386"/>
                  </a:lnTo>
                  <a:lnTo>
                    <a:pt x="560844" y="2620581"/>
                  </a:lnTo>
                  <a:lnTo>
                    <a:pt x="1719313" y="2620581"/>
                  </a:lnTo>
                  <a:lnTo>
                    <a:pt x="1719313" y="2407386"/>
                  </a:lnTo>
                  <a:lnTo>
                    <a:pt x="773938" y="2407386"/>
                  </a:lnTo>
                  <a:lnTo>
                    <a:pt x="773938" y="1676412"/>
                  </a:lnTo>
                  <a:lnTo>
                    <a:pt x="1506220" y="1676412"/>
                  </a:lnTo>
                  <a:lnTo>
                    <a:pt x="1506220" y="2407297"/>
                  </a:lnTo>
                  <a:lnTo>
                    <a:pt x="1719313" y="2407297"/>
                  </a:lnTo>
                  <a:lnTo>
                    <a:pt x="1719313" y="1676412"/>
                  </a:lnTo>
                  <a:lnTo>
                    <a:pt x="1719313" y="1676107"/>
                  </a:lnTo>
                  <a:lnTo>
                    <a:pt x="1719313" y="1463205"/>
                  </a:lnTo>
                  <a:close/>
                </a:path>
                <a:path w="2291080" h="3076575">
                  <a:moveTo>
                    <a:pt x="2290800" y="1136434"/>
                  </a:moveTo>
                  <a:lnTo>
                    <a:pt x="2077707" y="923658"/>
                  </a:lnTo>
                  <a:lnTo>
                    <a:pt x="2077707" y="1224445"/>
                  </a:lnTo>
                  <a:lnTo>
                    <a:pt x="2077707" y="2862249"/>
                  </a:lnTo>
                  <a:lnTo>
                    <a:pt x="213106" y="2857030"/>
                  </a:lnTo>
                  <a:lnTo>
                    <a:pt x="213106" y="1238948"/>
                  </a:lnTo>
                  <a:lnTo>
                    <a:pt x="1152664" y="300786"/>
                  </a:lnTo>
                  <a:lnTo>
                    <a:pt x="2077707" y="1224445"/>
                  </a:lnTo>
                  <a:lnTo>
                    <a:pt x="2077707" y="923658"/>
                  </a:lnTo>
                  <a:lnTo>
                    <a:pt x="1453908" y="300786"/>
                  </a:lnTo>
                  <a:lnTo>
                    <a:pt x="1152664" y="0"/>
                  </a:lnTo>
                  <a:lnTo>
                    <a:pt x="0" y="1150937"/>
                  </a:lnTo>
                  <a:lnTo>
                    <a:pt x="0" y="3069806"/>
                  </a:lnTo>
                  <a:lnTo>
                    <a:pt x="2290800" y="3076575"/>
                  </a:lnTo>
                  <a:lnTo>
                    <a:pt x="2290800" y="2862834"/>
                  </a:lnTo>
                  <a:lnTo>
                    <a:pt x="2290800" y="11364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 rot="21000000">
            <a:off x="1602252" y="1132669"/>
            <a:ext cx="6656329" cy="14747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09630">
              <a:lnSpc>
                <a:spcPts val="11517"/>
              </a:lnSpc>
            </a:pPr>
            <a:r>
              <a:rPr sz="12701" spc="-1930" dirty="0">
                <a:solidFill>
                  <a:srgbClr val="1BA1A3"/>
                </a:solidFill>
                <a:latin typeface="Arial"/>
                <a:cs typeface="Arial"/>
              </a:rPr>
              <a:t>Thank</a:t>
            </a:r>
            <a:r>
              <a:rPr sz="12701" spc="-1740" dirty="0">
                <a:solidFill>
                  <a:srgbClr val="1BA1A3"/>
                </a:solidFill>
                <a:latin typeface="Arial"/>
                <a:cs typeface="Arial"/>
              </a:rPr>
              <a:t> </a:t>
            </a:r>
            <a:r>
              <a:rPr sz="12701" spc="-1143" dirty="0">
                <a:solidFill>
                  <a:srgbClr val="1BA1A3"/>
                </a:solidFill>
                <a:latin typeface="Arial"/>
                <a:cs typeface="Arial"/>
              </a:rPr>
              <a:t>You</a:t>
            </a:r>
            <a:r>
              <a:rPr sz="17551" spc="-1715" baseline="1107" dirty="0">
                <a:solidFill>
                  <a:srgbClr val="1BA1A3"/>
                </a:solidFill>
                <a:latin typeface="Arial"/>
                <a:cs typeface="Arial"/>
              </a:rPr>
              <a:t>!</a:t>
            </a:r>
            <a:endParaRPr sz="17551" baseline="110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39015" y="3549814"/>
            <a:ext cx="7146290" cy="2554331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387" algn="ctr">
              <a:lnSpc>
                <a:spcPct val="106000"/>
              </a:lnSpc>
              <a:spcBef>
                <a:spcPts val="63"/>
              </a:spcBef>
            </a:pPr>
            <a:r>
              <a:rPr sz="2600" b="0" spc="-153" dirty="0">
                <a:latin typeface="Lucida Sans Unicode"/>
                <a:cs typeface="Lucida Sans Unicode"/>
              </a:rPr>
              <a:t>"</a:t>
            </a:r>
            <a:r>
              <a:rPr sz="2600" b="0" spc="-97" dirty="0">
                <a:latin typeface="Lucida Sans Unicode"/>
                <a:cs typeface="Lucida Sans Unicode"/>
              </a:rPr>
              <a:t> </a:t>
            </a:r>
            <a:r>
              <a:rPr sz="2600" b="0" spc="43" dirty="0">
                <a:latin typeface="Lucida Sans Unicode"/>
                <a:cs typeface="Lucida Sans Unicode"/>
              </a:rPr>
              <a:t>That</a:t>
            </a:r>
            <a:r>
              <a:rPr sz="2600" b="0" spc="-93" dirty="0">
                <a:latin typeface="Lucida Sans Unicode"/>
                <a:cs typeface="Lucida Sans Unicode"/>
              </a:rPr>
              <a:t> </a:t>
            </a:r>
            <a:r>
              <a:rPr sz="2600" b="0" spc="50" dirty="0">
                <a:latin typeface="Lucida Sans Unicode"/>
                <a:cs typeface="Lucida Sans Unicode"/>
              </a:rPr>
              <a:t>house</a:t>
            </a:r>
            <a:r>
              <a:rPr sz="2600" b="0" spc="-97" dirty="0">
                <a:latin typeface="Lucida Sans Unicode"/>
                <a:cs typeface="Lucida Sans Unicode"/>
              </a:rPr>
              <a:t> </a:t>
            </a:r>
            <a:r>
              <a:rPr sz="2600" b="0" spc="140" dirty="0">
                <a:latin typeface="Lucida Sans Unicode"/>
                <a:cs typeface="Lucida Sans Unicode"/>
              </a:rPr>
              <a:t>was</a:t>
            </a:r>
            <a:r>
              <a:rPr sz="2600" b="0" spc="-93" dirty="0">
                <a:latin typeface="Lucida Sans Unicode"/>
                <a:cs typeface="Lucida Sans Unicode"/>
              </a:rPr>
              <a:t> </a:t>
            </a:r>
            <a:r>
              <a:rPr sz="2600" b="0" spc="57" dirty="0">
                <a:latin typeface="Lucida Sans Unicode"/>
                <a:cs typeface="Lucida Sans Unicode"/>
              </a:rPr>
              <a:t>a</a:t>
            </a:r>
            <a:r>
              <a:rPr sz="2600" b="0" spc="-97" dirty="0">
                <a:latin typeface="Lucida Sans Unicode"/>
                <a:cs typeface="Lucida Sans Unicode"/>
              </a:rPr>
              <a:t> </a:t>
            </a:r>
            <a:r>
              <a:rPr sz="2600" b="0" spc="83" dirty="0">
                <a:latin typeface="Lucida Sans Unicode"/>
                <a:cs typeface="Lucida Sans Unicode"/>
              </a:rPr>
              <a:t>perfect</a:t>
            </a:r>
            <a:r>
              <a:rPr sz="2600" b="0" spc="-93" dirty="0">
                <a:latin typeface="Lucida Sans Unicode"/>
                <a:cs typeface="Lucida Sans Unicode"/>
              </a:rPr>
              <a:t> </a:t>
            </a:r>
            <a:r>
              <a:rPr sz="2600" b="0" spc="10" dirty="0">
                <a:latin typeface="Lucida Sans Unicode"/>
                <a:cs typeface="Lucida Sans Unicode"/>
              </a:rPr>
              <a:t>house,</a:t>
            </a:r>
            <a:r>
              <a:rPr sz="2600" b="0" spc="-93" dirty="0">
                <a:latin typeface="Lucida Sans Unicode"/>
                <a:cs typeface="Lucida Sans Unicode"/>
              </a:rPr>
              <a:t> </a:t>
            </a:r>
            <a:r>
              <a:rPr sz="2600" b="0" spc="113" dirty="0">
                <a:latin typeface="Lucida Sans Unicode"/>
                <a:cs typeface="Lucida Sans Unicode"/>
              </a:rPr>
              <a:t>whether  </a:t>
            </a:r>
            <a:r>
              <a:rPr sz="2600" b="0" spc="90" dirty="0">
                <a:latin typeface="Lucida Sans Unicode"/>
                <a:cs typeface="Lucida Sans Unicode"/>
              </a:rPr>
              <a:t>you </a:t>
            </a:r>
            <a:r>
              <a:rPr sz="2600" b="0" spc="-10" dirty="0">
                <a:latin typeface="Lucida Sans Unicode"/>
                <a:cs typeface="Lucida Sans Unicode"/>
              </a:rPr>
              <a:t>like </a:t>
            </a:r>
            <a:r>
              <a:rPr sz="2600" b="0" spc="3" dirty="0">
                <a:latin typeface="Lucida Sans Unicode"/>
                <a:cs typeface="Lucida Sans Unicode"/>
              </a:rPr>
              <a:t>food </a:t>
            </a:r>
            <a:r>
              <a:rPr sz="2600" b="0" spc="100" dirty="0">
                <a:latin typeface="Lucida Sans Unicode"/>
                <a:cs typeface="Lucida Sans Unicode"/>
              </a:rPr>
              <a:t>or </a:t>
            </a:r>
            <a:r>
              <a:rPr sz="2600" b="0" spc="-17" dirty="0">
                <a:latin typeface="Lucida Sans Unicode"/>
                <a:cs typeface="Lucida Sans Unicode"/>
              </a:rPr>
              <a:t>sleep, </a:t>
            </a:r>
            <a:r>
              <a:rPr sz="2600" b="0" spc="100" dirty="0">
                <a:latin typeface="Lucida Sans Unicode"/>
                <a:cs typeface="Lucida Sans Unicode"/>
              </a:rPr>
              <a:t>or </a:t>
            </a:r>
            <a:r>
              <a:rPr sz="2600" b="0" spc="53" dirty="0">
                <a:latin typeface="Lucida Sans Unicode"/>
                <a:cs typeface="Lucida Sans Unicode"/>
              </a:rPr>
              <a:t>story-telling </a:t>
            </a:r>
            <a:r>
              <a:rPr sz="2600" b="0" spc="100" dirty="0">
                <a:latin typeface="Lucida Sans Unicode"/>
                <a:cs typeface="Lucida Sans Unicode"/>
              </a:rPr>
              <a:t>or  </a:t>
            </a:r>
            <a:r>
              <a:rPr sz="2600" b="0" spc="7" dirty="0">
                <a:latin typeface="Lucida Sans Unicode"/>
                <a:cs typeface="Lucida Sans Unicode"/>
              </a:rPr>
              <a:t>singing,</a:t>
            </a:r>
            <a:r>
              <a:rPr sz="2600" b="0" spc="-97" dirty="0">
                <a:latin typeface="Lucida Sans Unicode"/>
                <a:cs typeface="Lucida Sans Unicode"/>
              </a:rPr>
              <a:t> </a:t>
            </a:r>
            <a:r>
              <a:rPr sz="2600" b="0" spc="100" dirty="0">
                <a:latin typeface="Lucida Sans Unicode"/>
                <a:cs typeface="Lucida Sans Unicode"/>
              </a:rPr>
              <a:t>or</a:t>
            </a:r>
            <a:r>
              <a:rPr sz="2600" b="0" spc="-93" dirty="0">
                <a:latin typeface="Lucida Sans Unicode"/>
                <a:cs typeface="Lucida Sans Unicode"/>
              </a:rPr>
              <a:t> </a:t>
            </a:r>
            <a:r>
              <a:rPr sz="2600" b="0" spc="30" dirty="0">
                <a:latin typeface="Lucida Sans Unicode"/>
                <a:cs typeface="Lucida Sans Unicode"/>
              </a:rPr>
              <a:t>just</a:t>
            </a:r>
            <a:r>
              <a:rPr sz="2600" b="0" spc="-97" dirty="0">
                <a:latin typeface="Lucida Sans Unicode"/>
                <a:cs typeface="Lucida Sans Unicode"/>
              </a:rPr>
              <a:t> </a:t>
            </a:r>
            <a:r>
              <a:rPr sz="2600" b="0" spc="47" dirty="0">
                <a:latin typeface="Lucida Sans Unicode"/>
                <a:cs typeface="Lucida Sans Unicode"/>
              </a:rPr>
              <a:t>sitting</a:t>
            </a:r>
            <a:r>
              <a:rPr sz="2600" b="0" spc="-93" dirty="0">
                <a:latin typeface="Lucida Sans Unicode"/>
                <a:cs typeface="Lucida Sans Unicode"/>
              </a:rPr>
              <a:t> </a:t>
            </a:r>
            <a:r>
              <a:rPr sz="2600" b="0" spc="63" dirty="0">
                <a:latin typeface="Lucida Sans Unicode"/>
                <a:cs typeface="Lucida Sans Unicode"/>
              </a:rPr>
              <a:t>and</a:t>
            </a:r>
            <a:r>
              <a:rPr sz="2600" b="0" spc="-93" dirty="0">
                <a:latin typeface="Lucida Sans Unicode"/>
                <a:cs typeface="Lucida Sans Unicode"/>
              </a:rPr>
              <a:t> </a:t>
            </a:r>
            <a:r>
              <a:rPr sz="2600" b="0" spc="43" dirty="0">
                <a:latin typeface="Lucida Sans Unicode"/>
                <a:cs typeface="Lucida Sans Unicode"/>
              </a:rPr>
              <a:t>thinking</a:t>
            </a:r>
            <a:r>
              <a:rPr sz="2600" b="0" spc="-97" dirty="0">
                <a:latin typeface="Lucida Sans Unicode"/>
                <a:cs typeface="Lucida Sans Unicode"/>
              </a:rPr>
              <a:t> </a:t>
            </a:r>
            <a:r>
              <a:rPr sz="2600" b="0" spc="-10" dirty="0">
                <a:latin typeface="Lucida Sans Unicode"/>
                <a:cs typeface="Lucida Sans Unicode"/>
              </a:rPr>
              <a:t>best,</a:t>
            </a:r>
            <a:r>
              <a:rPr sz="2600" b="0" spc="-93" dirty="0">
                <a:latin typeface="Lucida Sans Unicode"/>
                <a:cs typeface="Lucida Sans Unicode"/>
              </a:rPr>
              <a:t> </a:t>
            </a:r>
            <a:r>
              <a:rPr sz="2600" b="0" spc="100" dirty="0">
                <a:latin typeface="Lucida Sans Unicode"/>
                <a:cs typeface="Lucida Sans Unicode"/>
              </a:rPr>
              <a:t>or  </a:t>
            </a:r>
            <a:r>
              <a:rPr sz="2600" b="0" spc="57" dirty="0">
                <a:latin typeface="Lucida Sans Unicode"/>
                <a:cs typeface="Lucida Sans Unicode"/>
              </a:rPr>
              <a:t>a </a:t>
            </a:r>
            <a:r>
              <a:rPr sz="2600" b="0" spc="47" dirty="0">
                <a:latin typeface="Lucida Sans Unicode"/>
                <a:cs typeface="Lucida Sans Unicode"/>
              </a:rPr>
              <a:t>pleasant </a:t>
            </a:r>
            <a:r>
              <a:rPr sz="2600" b="0" spc="60" dirty="0">
                <a:latin typeface="Lucida Sans Unicode"/>
                <a:cs typeface="Lucida Sans Unicode"/>
              </a:rPr>
              <a:t>mixture </a:t>
            </a:r>
            <a:r>
              <a:rPr sz="2600" b="0" spc="33" dirty="0">
                <a:latin typeface="Lucida Sans Unicode"/>
                <a:cs typeface="Lucida Sans Unicode"/>
              </a:rPr>
              <a:t>of </a:t>
            </a:r>
            <a:r>
              <a:rPr sz="2600" b="0" spc="63" dirty="0">
                <a:latin typeface="Lucida Sans Unicode"/>
                <a:cs typeface="Lucida Sans Unicode"/>
              </a:rPr>
              <a:t>them </a:t>
            </a:r>
            <a:r>
              <a:rPr sz="2600" b="0" spc="-63" dirty="0">
                <a:latin typeface="Lucida Sans Unicode"/>
                <a:cs typeface="Lucida Sans Unicode"/>
              </a:rPr>
              <a:t>all. </a:t>
            </a:r>
            <a:r>
              <a:rPr sz="2600" b="0" spc="133" dirty="0">
                <a:latin typeface="Lucida Sans Unicode"/>
                <a:cs typeface="Lucida Sans Unicode"/>
              </a:rPr>
              <a:t>Merely </a:t>
            </a:r>
            <a:r>
              <a:rPr sz="2600" b="0" spc="10" dirty="0">
                <a:latin typeface="Lucida Sans Unicode"/>
                <a:cs typeface="Lucida Sans Unicode"/>
              </a:rPr>
              <a:t>to  </a:t>
            </a:r>
            <a:r>
              <a:rPr sz="2600" b="0" spc="-23" dirty="0">
                <a:latin typeface="Lucida Sans Unicode"/>
                <a:cs typeface="Lucida Sans Unicode"/>
              </a:rPr>
              <a:t>be</a:t>
            </a:r>
            <a:r>
              <a:rPr sz="2600" b="0" spc="-97" dirty="0">
                <a:latin typeface="Lucida Sans Unicode"/>
                <a:cs typeface="Lucida Sans Unicode"/>
              </a:rPr>
              <a:t> </a:t>
            </a:r>
            <a:r>
              <a:rPr sz="2600" b="0" spc="93" dirty="0">
                <a:latin typeface="Lucida Sans Unicode"/>
                <a:cs typeface="Lucida Sans Unicode"/>
              </a:rPr>
              <a:t>there</a:t>
            </a:r>
            <a:r>
              <a:rPr sz="2600" b="0" spc="-97" dirty="0">
                <a:latin typeface="Lucida Sans Unicode"/>
                <a:cs typeface="Lucida Sans Unicode"/>
              </a:rPr>
              <a:t> </a:t>
            </a:r>
            <a:r>
              <a:rPr sz="2600" b="0" spc="140" dirty="0">
                <a:latin typeface="Lucida Sans Unicode"/>
                <a:cs typeface="Lucida Sans Unicode"/>
              </a:rPr>
              <a:t>was</a:t>
            </a:r>
            <a:r>
              <a:rPr sz="2600" b="0" spc="-97" dirty="0">
                <a:latin typeface="Lucida Sans Unicode"/>
                <a:cs typeface="Lucida Sans Unicode"/>
              </a:rPr>
              <a:t> </a:t>
            </a:r>
            <a:r>
              <a:rPr sz="2600" b="0" spc="117" dirty="0">
                <a:latin typeface="Lucida Sans Unicode"/>
                <a:cs typeface="Lucida Sans Unicode"/>
              </a:rPr>
              <a:t>cure</a:t>
            </a:r>
            <a:r>
              <a:rPr sz="2600" b="0" spc="-97" dirty="0">
                <a:latin typeface="Lucida Sans Unicode"/>
                <a:cs typeface="Lucida Sans Unicode"/>
              </a:rPr>
              <a:t> </a:t>
            </a:r>
            <a:r>
              <a:rPr sz="2600" b="0" spc="107" dirty="0">
                <a:latin typeface="Lucida Sans Unicode"/>
                <a:cs typeface="Lucida Sans Unicode"/>
              </a:rPr>
              <a:t>for</a:t>
            </a:r>
            <a:r>
              <a:rPr sz="2600" b="0" spc="-97" dirty="0">
                <a:latin typeface="Lucida Sans Unicode"/>
                <a:cs typeface="Lucida Sans Unicode"/>
              </a:rPr>
              <a:t> </a:t>
            </a:r>
            <a:r>
              <a:rPr sz="2600" b="0" spc="76" dirty="0">
                <a:latin typeface="Lucida Sans Unicode"/>
                <a:cs typeface="Lucida Sans Unicode"/>
              </a:rPr>
              <a:t>weariness,</a:t>
            </a:r>
            <a:r>
              <a:rPr sz="2600" b="0" spc="-97" dirty="0">
                <a:latin typeface="Lucida Sans Unicode"/>
                <a:cs typeface="Lucida Sans Unicode"/>
              </a:rPr>
              <a:t> </a:t>
            </a:r>
            <a:r>
              <a:rPr sz="2600" b="0" spc="53" dirty="0">
                <a:latin typeface="Lucida Sans Unicode"/>
                <a:cs typeface="Lucida Sans Unicode"/>
              </a:rPr>
              <a:t>fear,</a:t>
            </a:r>
            <a:r>
              <a:rPr sz="2600" b="0" spc="-97" dirty="0">
                <a:latin typeface="Lucida Sans Unicode"/>
                <a:cs typeface="Lucida Sans Unicode"/>
              </a:rPr>
              <a:t> </a:t>
            </a:r>
            <a:r>
              <a:rPr sz="2600" b="0" spc="63" dirty="0">
                <a:latin typeface="Lucida Sans Unicode"/>
                <a:cs typeface="Lucida Sans Unicode"/>
              </a:rPr>
              <a:t>and</a:t>
            </a:r>
            <a:endParaRPr sz="2600">
              <a:latin typeface="Lucida Sans Unicode"/>
              <a:cs typeface="Lucida Sans Unicode"/>
            </a:endParaRPr>
          </a:p>
          <a:p>
            <a:pPr marR="87211" algn="ctr">
              <a:spcBef>
                <a:spcPts val="187"/>
              </a:spcBef>
            </a:pPr>
            <a:r>
              <a:rPr sz="2600" b="0" spc="23" dirty="0">
                <a:latin typeface="Lucida Sans Unicode"/>
                <a:cs typeface="Lucida Sans Unicode"/>
              </a:rPr>
              <a:t>sadness."</a:t>
            </a:r>
            <a:endParaRPr sz="260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92146" y="6498429"/>
            <a:ext cx="1840230" cy="220210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8467" defTabSz="609630">
              <a:spcBef>
                <a:spcPts val="76"/>
              </a:spcBef>
              <a:tabLst>
                <a:tab pos="907672" algn="l"/>
              </a:tabLst>
            </a:pPr>
            <a:r>
              <a:rPr sz="1367" spc="-53" dirty="0">
                <a:solidFill>
                  <a:prstClr val="black"/>
                </a:solidFill>
                <a:latin typeface="Trebuchet MS"/>
                <a:cs typeface="Trebuchet MS"/>
              </a:rPr>
              <a:t>_ </a:t>
            </a:r>
            <a:r>
              <a:rPr sz="1367" spc="147" dirty="0">
                <a:solidFill>
                  <a:prstClr val="black"/>
                </a:solidFill>
                <a:latin typeface="Trebuchet MS"/>
                <a:cs typeface="Trebuchet MS"/>
              </a:rPr>
              <a:t>J </a:t>
            </a:r>
            <a:r>
              <a:rPr sz="1367" spc="-127" dirty="0">
                <a:solidFill>
                  <a:prstClr val="black"/>
                </a:solidFill>
                <a:latin typeface="Trebuchet MS"/>
                <a:cs typeface="Trebuchet MS"/>
              </a:rPr>
              <a:t>. </a:t>
            </a:r>
            <a:r>
              <a:rPr sz="1367" spc="47" dirty="0">
                <a:solidFill>
                  <a:prstClr val="black"/>
                </a:solidFill>
                <a:latin typeface="Trebuchet MS"/>
                <a:cs typeface="Trebuchet MS"/>
              </a:rPr>
              <a:t>R</a:t>
            </a:r>
            <a:r>
              <a:rPr sz="1367" spc="-31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367" spc="-127" dirty="0">
                <a:solidFill>
                  <a:prstClr val="black"/>
                </a:solidFill>
                <a:latin typeface="Trebuchet MS"/>
                <a:cs typeface="Trebuchet MS"/>
              </a:rPr>
              <a:t>. </a:t>
            </a:r>
            <a:r>
              <a:rPr sz="1367" spc="47" dirty="0">
                <a:solidFill>
                  <a:prstClr val="black"/>
                </a:solidFill>
                <a:latin typeface="Trebuchet MS"/>
                <a:cs typeface="Trebuchet MS"/>
              </a:rPr>
              <a:t>R</a:t>
            </a:r>
            <a:r>
              <a:rPr sz="1367" spc="-9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367" spc="-127" dirty="0">
                <a:solidFill>
                  <a:prstClr val="black"/>
                </a:solidFill>
                <a:latin typeface="Trebuchet MS"/>
                <a:cs typeface="Trebuchet MS"/>
              </a:rPr>
              <a:t>.	</a:t>
            </a:r>
            <a:r>
              <a:rPr sz="1367" spc="-10" dirty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r>
              <a:rPr sz="1367" spc="-10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367" spc="-67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1367" spc="-10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367" spc="90" dirty="0">
                <a:solidFill>
                  <a:prstClr val="black"/>
                </a:solidFill>
                <a:latin typeface="Trebuchet MS"/>
                <a:cs typeface="Trebuchet MS"/>
              </a:rPr>
              <a:t>L</a:t>
            </a:r>
            <a:r>
              <a:rPr sz="1367" spc="-10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367" spc="53" dirty="0">
                <a:solidFill>
                  <a:prstClr val="black"/>
                </a:solidFill>
                <a:latin typeface="Trebuchet MS"/>
                <a:cs typeface="Trebuchet MS"/>
              </a:rPr>
              <a:t>K</a:t>
            </a:r>
            <a:r>
              <a:rPr sz="1367" spc="-10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367" spc="-27" dirty="0">
                <a:solidFill>
                  <a:prstClr val="black"/>
                </a:solidFill>
                <a:latin typeface="Trebuchet MS"/>
                <a:cs typeface="Trebuchet MS"/>
              </a:rPr>
              <a:t>I</a:t>
            </a:r>
            <a:r>
              <a:rPr sz="1367" spc="-10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367" spc="100" dirty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sz="1367" spc="-10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367" spc="53" dirty="0">
                <a:solidFill>
                  <a:prstClr val="black"/>
                </a:solidFill>
                <a:latin typeface="Trebuchet MS"/>
                <a:cs typeface="Trebuchet MS"/>
              </a:rPr>
              <a:t>N</a:t>
            </a:r>
            <a:endParaRPr sz="1367">
              <a:solidFill>
                <a:prstClr val="black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6055390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6000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7591" y="802298"/>
            <a:ext cx="9887578" cy="2541431"/>
          </a:xfrm>
        </p:spPr>
        <p:txBody>
          <a:bodyPr>
            <a:normAutofit/>
          </a:bodyPr>
          <a:lstStyle/>
          <a:p>
            <a:r>
              <a:rPr lang="en-US" b="1" dirty="0" smtClean="0"/>
              <a:t>City of Statesboro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4975" y="3501059"/>
            <a:ext cx="8637072" cy="977621"/>
          </a:xfrm>
        </p:spPr>
        <p:txBody>
          <a:bodyPr/>
          <a:lstStyle/>
          <a:p>
            <a:r>
              <a:rPr lang="en-US" b="1" dirty="0" smtClean="0"/>
              <a:t>Freshman report 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16919" y="10726"/>
            <a:ext cx="12181720" cy="142099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41" y="0"/>
            <a:ext cx="1448379" cy="6818479"/>
          </a:xfrm>
          <a:prstGeom prst="rect">
            <a:avLst/>
          </a:prstGeom>
          <a:solidFill>
            <a:srgbClr val="BD9C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6918" y="10726"/>
            <a:ext cx="1448379" cy="1447801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60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2172" y="339634"/>
            <a:ext cx="10353761" cy="80380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Subcommittee A: Housing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 smtClean="0"/>
              <a:t>The Statesboro Housing Authority is being codified. New members have also been appointed to the Authority as well. Currently the Authority is recruiting for a new Executive Director. </a:t>
            </a:r>
          </a:p>
          <a:p>
            <a:pPr>
              <a:buFontTx/>
              <a:buChar char="-"/>
            </a:pPr>
            <a:r>
              <a:rPr lang="en-US" dirty="0" smtClean="0"/>
              <a:t>The Ordinance is currently being re-written to suit both a new lot size, but also a new type of housing which is currently not well regulated. </a:t>
            </a:r>
          </a:p>
          <a:p>
            <a:pPr>
              <a:buFontTx/>
              <a:buChar char="-"/>
            </a:pPr>
            <a:r>
              <a:rPr lang="en-US" dirty="0" smtClean="0"/>
              <a:t>The Community is still undergoing the creation of an Urban Redevelopment Plan through the Coastal Regional Commission. </a:t>
            </a:r>
          </a:p>
          <a:p>
            <a:pPr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62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908" y="3337168"/>
            <a:ext cx="5838092" cy="352083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4707"/>
            <a:ext cx="6439877" cy="33371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08985" y="1227015"/>
            <a:ext cx="2611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Dilapidated Mobile Home on W. 9</a:t>
            </a:r>
            <a:r>
              <a:rPr lang="en-US" baseline="30000" dirty="0" smtClean="0"/>
              <a:t>th</a:t>
            </a:r>
            <a:r>
              <a:rPr lang="en-US" dirty="0" smtClean="0"/>
              <a:t> Street torn down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0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3634" y="339634"/>
            <a:ext cx="11104774" cy="80380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Subcommittee B: Precariously Housed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 smtClean="0"/>
              <a:t>Non-Profit Organizations are still being recruited to assist with the housing needs of the local homeless populace. </a:t>
            </a:r>
          </a:p>
          <a:p>
            <a:pPr lvl="1">
              <a:buFontTx/>
              <a:buChar char="-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6511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2172" y="339634"/>
            <a:ext cx="10353761" cy="80380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Subcommittee C: Market-Based Housing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 smtClean="0"/>
              <a:t>The Land Bank Authority is being codified, with a date for appointments to be made in the future.</a:t>
            </a:r>
          </a:p>
          <a:p>
            <a:pPr>
              <a:buFontTx/>
              <a:buChar char="-"/>
            </a:pPr>
            <a:r>
              <a:rPr lang="en-US" dirty="0" smtClean="0"/>
              <a:t>Habitat for Humanity has begun capacity increase conversations with our Coastal Regional Commission in the hopes of driving up the number of houses that can be built every year. </a:t>
            </a:r>
          </a:p>
          <a:p>
            <a:pPr>
              <a:buFontTx/>
              <a:buChar char="-"/>
            </a:pPr>
            <a:r>
              <a:rPr lang="en-US" dirty="0" smtClean="0"/>
              <a:t>The City is in preparation for a 2021 CHIP Grant, and a 2021 CDBG Grant. </a:t>
            </a:r>
          </a:p>
        </p:txBody>
      </p:sp>
    </p:spTree>
    <p:extLst>
      <p:ext uri="{BB962C8B-B14F-4D97-AF65-F5344CB8AC3E}">
        <p14:creationId xmlns:p14="http://schemas.microsoft.com/office/powerpoint/2010/main" val="360427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2172" y="339634"/>
            <a:ext cx="10353761" cy="80380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Subcommittee D: Community Engagement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 smtClean="0"/>
              <a:t>COVID-19 restrictions have limited the outreach efforts, but a Facebook page is being developed to push forward initiative information. </a:t>
            </a:r>
          </a:p>
          <a:p>
            <a:pPr>
              <a:buFontTx/>
              <a:buChar char="-"/>
            </a:pPr>
            <a:r>
              <a:rPr lang="en-US" dirty="0" smtClean="0"/>
              <a:t>A community neighborhood event is being planned for the focus neighborhood, but this will have to coincide with the end of the pandemic.</a:t>
            </a:r>
          </a:p>
        </p:txBody>
      </p:sp>
    </p:spTree>
    <p:extLst>
      <p:ext uri="{BB962C8B-B14F-4D97-AF65-F5344CB8AC3E}">
        <p14:creationId xmlns:p14="http://schemas.microsoft.com/office/powerpoint/2010/main" val="343336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2172" y="339634"/>
            <a:ext cx="10353761" cy="80380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Subcommittee E: Blight/Code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 smtClean="0"/>
              <a:t>The City has drafted documents for the implementation of the 2015 International Property Maintenance Code</a:t>
            </a:r>
            <a:r>
              <a:rPr lang="en-US" smtClean="0"/>
              <a:t>. 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Two Code Officers have been working with citizens to spur both voluntary demolitions throughout the community, and processing demolitions of vacant dilapidated property through the courts.</a:t>
            </a:r>
          </a:p>
        </p:txBody>
      </p:sp>
    </p:spTree>
    <p:extLst>
      <p:ext uri="{BB962C8B-B14F-4D97-AF65-F5344CB8AC3E}">
        <p14:creationId xmlns:p14="http://schemas.microsoft.com/office/powerpoint/2010/main" val="199932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5363958" cy="3360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124" y="3657600"/>
            <a:ext cx="5931876" cy="32004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790"/>
          <a:stretch/>
        </p:blipFill>
        <p:spPr>
          <a:xfrm>
            <a:off x="1" y="0"/>
            <a:ext cx="6260124" cy="37279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16801" y="1406769"/>
            <a:ext cx="2012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Dilapidated Home on W. 9</a:t>
            </a:r>
            <a:r>
              <a:rPr lang="en-US" baseline="30000" dirty="0" smtClean="0"/>
              <a:t>th</a:t>
            </a:r>
            <a:r>
              <a:rPr lang="en-US" dirty="0" smtClean="0"/>
              <a:t> Street torn down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6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19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1153</TotalTime>
  <Words>3173</Words>
  <Application>Microsoft Office PowerPoint</Application>
  <PresentationFormat>Widescreen</PresentationFormat>
  <Paragraphs>424</Paragraphs>
  <Slides>83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83</vt:i4>
      </vt:variant>
    </vt:vector>
  </HeadingPairs>
  <TitlesOfParts>
    <vt:vector size="121" baseType="lpstr">
      <vt:lpstr>Arial</vt:lpstr>
      <vt:lpstr>Arial Narrow</vt:lpstr>
      <vt:lpstr>Bahnschrift SemiBold Condensed</vt:lpstr>
      <vt:lpstr>Batang</vt:lpstr>
      <vt:lpstr>Book Antiqua</vt:lpstr>
      <vt:lpstr>Bookman Old Style</vt:lpstr>
      <vt:lpstr>Britannic Bold</vt:lpstr>
      <vt:lpstr>Calibri</vt:lpstr>
      <vt:lpstr>Calibri Light</vt:lpstr>
      <vt:lpstr>Century Gothic</vt:lpstr>
      <vt:lpstr>Gill Sans MT</vt:lpstr>
      <vt:lpstr>Goudy Old Style</vt:lpstr>
      <vt:lpstr>Lucida Sans</vt:lpstr>
      <vt:lpstr>Lucida Sans Unicode</vt:lpstr>
      <vt:lpstr>Palatino Linotype</vt:lpstr>
      <vt:lpstr>Tahoma</vt:lpstr>
      <vt:lpstr>Times New Roman</vt:lpstr>
      <vt:lpstr>Trebuchet MS</vt:lpstr>
      <vt:lpstr>Wingdings 3</vt:lpstr>
      <vt:lpstr>Facet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Gallery</vt:lpstr>
      <vt:lpstr>16_Office Theme</vt:lpstr>
      <vt:lpstr>PowerPoint Presentation</vt:lpstr>
      <vt:lpstr>Adel GICH Team Mission Statement:  To develop and implement creative community-based strategies to enhance economic opportunity, build strong neighborhoods, and ensure a framework for quality growth and development.   Adel GICH Team Vision Statement:  To foster a vibrant, prosperous and growing City through community development.  </vt:lpstr>
      <vt:lpstr>             Adel GICH Team Members</vt:lpstr>
      <vt:lpstr>       2019 Housing Study Information</vt:lpstr>
      <vt:lpstr>        City Marshal Position</vt:lpstr>
      <vt:lpstr>             Dilapidated Structures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Target Area #1/CHIP Area</vt:lpstr>
      <vt:lpstr>PowerPoint Presentation</vt:lpstr>
      <vt:lpstr>Target Area #2</vt:lpstr>
      <vt:lpstr>PowerPoint Presentation</vt:lpstr>
      <vt:lpstr>Target Area #3</vt:lpstr>
      <vt:lpstr>PowerPoint Presentation</vt:lpstr>
      <vt:lpstr>Total of all three Target Areas</vt:lpstr>
      <vt:lpstr>       Challenges for our GICH Team</vt:lpstr>
      <vt:lpstr>     QUESTIONS?   Adel GICH Team- 229-237-8983</vt:lpstr>
      <vt:lpstr>Hartwell  GICH Team</vt:lpstr>
      <vt:lpstr>Timeline   - June 2017 – Housing task force formed through Archway  - June 2018 – City postpones application to GICH  - June 2019 – City approves application to GICH, fundraising begins, team recruitment begins   - October 2019 – Accepted into GICH   - January 2020 – First team meeting   - February 2020 – First Retreat   - March 2020 – COVID…..</vt:lpstr>
      <vt:lpstr>Large image</vt:lpstr>
      <vt:lpstr>From the 1st retreat: The Vantage Group from Alabama comes to visit, selects a site, executes a contract, we assist with application to DCA…..</vt:lpstr>
      <vt:lpstr>From the first retreat…..  1. We develop our plan of action –  </vt:lpstr>
      <vt:lpstr>Then COVID-19 happens………</vt:lpstr>
      <vt:lpstr>Continued….</vt:lpstr>
      <vt:lpstr>A lot of work is ahead, but we continue to face the challenges……..     Questions?</vt:lpstr>
      <vt:lpstr>Thank You</vt:lpstr>
      <vt:lpstr>Ocilla GICH Report Back Fall Retreat 2020</vt:lpstr>
      <vt:lpstr>Overview</vt:lpstr>
      <vt:lpstr>Who We Are</vt:lpstr>
      <vt:lpstr>Where We Were</vt:lpstr>
      <vt:lpstr>Where We Were</vt:lpstr>
      <vt:lpstr>Where We Are</vt:lpstr>
      <vt:lpstr>What The Future Holds</vt:lpstr>
      <vt:lpstr>What The Future Holds</vt:lpstr>
      <vt:lpstr>What The Future Holds</vt:lpstr>
      <vt:lpstr>What The Future Holds</vt:lpstr>
      <vt:lpstr>What The Future Holds</vt:lpstr>
      <vt:lpstr>What The Future Holds</vt:lpstr>
      <vt:lpstr>What The Future Holds</vt:lpstr>
      <vt:lpstr>What The Future Holds</vt:lpstr>
      <vt:lpstr>Conclusion</vt:lpstr>
      <vt:lpstr>C I T Y O F</vt:lpstr>
      <vt:lpstr>OUR COLLABORATIVE  COMMUNITIES</vt:lpstr>
      <vt:lpstr>CITY OF ROSSVILLE</vt:lpstr>
      <vt:lpstr>CITY OF LAFAYETTE</vt:lpstr>
      <vt:lpstr>THE COMMUNITY HOUSING TEAM</vt:lpstr>
      <vt:lpstr>THE COMMUNITY HOUSING TEAM The Housing Team is made up of :</vt:lpstr>
      <vt:lpstr>The mission of the LaFayette and Rossville neighborhood co-  redevelopment team, in partnership with our communities, is to  direct our focus on revitalizing and developing diversified-quality  housing, and engaged neighborhoods, for all citizens in both  communities</vt:lpstr>
      <vt:lpstr>DEMOGRAPHIC DATA</vt:lpstr>
      <vt:lpstr>DEMOGRAPHIC DATA</vt:lpstr>
      <vt:lpstr>HOUSING OCCUPANCY STATUS</vt:lpstr>
      <vt:lpstr>AGE OF HOUSING</vt:lpstr>
      <vt:lpstr>OWNER OCCUPIED HOME VALUE</vt:lpstr>
      <vt:lpstr>GROSS RENT AS A PERCENTAGE OF HOUSEHOLD  INCOME (GRAPI)</vt:lpstr>
      <vt:lpstr>PowerPoint Presentation</vt:lpstr>
      <vt:lpstr>01</vt:lpstr>
      <vt:lpstr>PowerPoint Presentation</vt:lpstr>
      <vt:lpstr>ROSSVILLE UPDATES.</vt:lpstr>
      <vt:lpstr>PowerPoint Presentation</vt:lpstr>
      <vt:lpstr>Before.</vt:lpstr>
      <vt:lpstr>After.</vt:lpstr>
      <vt:lpstr>Before.</vt:lpstr>
      <vt:lpstr>After.</vt:lpstr>
      <vt:lpstr>Before.</vt:lpstr>
      <vt:lpstr>After.</vt:lpstr>
      <vt:lpstr>PowerPoint Presentation</vt:lpstr>
      <vt:lpstr>LAFAYETTE UPDATES.</vt:lpstr>
      <vt:lpstr>PowerPoint Presentation</vt:lpstr>
      <vt:lpstr>PowerPoint Presentation</vt:lpstr>
      <vt:lpstr>PowerPoint Presentation</vt:lpstr>
      <vt:lpstr>THINGS WE HOPE TO LEARN ABOUT IMPROVING THIS  YEAR IN GICH...</vt:lpstr>
      <vt:lpstr>Neighborhood Cleanup Day</vt:lpstr>
      <vt:lpstr>" That house was a perfect house, whether  you like food or sleep, or story-telling or  singing, or just sitting and thinking best, or  a pleasant mixture of them all. Merely to  be there was cure for weariness, fear, and sadness."</vt:lpstr>
      <vt:lpstr>City of Statesboro</vt:lpstr>
      <vt:lpstr>Subcommittee A: Housing Development</vt:lpstr>
      <vt:lpstr>Subcommittee B: Precariously Housed</vt:lpstr>
      <vt:lpstr>Subcommittee C: Market-Based Housing</vt:lpstr>
      <vt:lpstr>Subcommittee D: Community Engagement</vt:lpstr>
      <vt:lpstr>Subcommittee E: Blight/Code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                       </dc:title>
  <dc:creator>dda2</dc:creator>
  <cp:lastModifiedBy>Morgan  White</cp:lastModifiedBy>
  <cp:revision>23</cp:revision>
  <cp:lastPrinted>2020-08-27T12:20:36Z</cp:lastPrinted>
  <dcterms:created xsi:type="dcterms:W3CDTF">2020-08-27T00:31:23Z</dcterms:created>
  <dcterms:modified xsi:type="dcterms:W3CDTF">2020-09-14T20:16:46Z</dcterms:modified>
</cp:coreProperties>
</file>