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notesMasterIdLst>
    <p:notesMasterId r:id="rId72"/>
  </p:notesMasterIdLst>
  <p:sldIdLst>
    <p:sldId id="314" r:id="rId2"/>
    <p:sldId id="257" r:id="rId3"/>
    <p:sldId id="348" r:id="rId4"/>
    <p:sldId id="368" r:id="rId5"/>
    <p:sldId id="372" r:id="rId6"/>
    <p:sldId id="373" r:id="rId7"/>
    <p:sldId id="374" r:id="rId8"/>
    <p:sldId id="375" r:id="rId9"/>
    <p:sldId id="420" r:id="rId10"/>
    <p:sldId id="376" r:id="rId11"/>
    <p:sldId id="377" r:id="rId12"/>
    <p:sldId id="378" r:id="rId13"/>
    <p:sldId id="421" r:id="rId14"/>
    <p:sldId id="379" r:id="rId15"/>
    <p:sldId id="380" r:id="rId16"/>
    <p:sldId id="366" r:id="rId17"/>
    <p:sldId id="258" r:id="rId18"/>
    <p:sldId id="315" r:id="rId19"/>
    <p:sldId id="260" r:id="rId20"/>
    <p:sldId id="316" r:id="rId21"/>
    <p:sldId id="259" r:id="rId22"/>
    <p:sldId id="370" r:id="rId23"/>
    <p:sldId id="359" r:id="rId24"/>
    <p:sldId id="360" r:id="rId25"/>
    <p:sldId id="351" r:id="rId26"/>
    <p:sldId id="313" r:id="rId27"/>
    <p:sldId id="270" r:id="rId28"/>
    <p:sldId id="271" r:id="rId29"/>
    <p:sldId id="272" r:id="rId30"/>
    <p:sldId id="364" r:id="rId31"/>
    <p:sldId id="273" r:id="rId32"/>
    <p:sldId id="274" r:id="rId33"/>
    <p:sldId id="275" r:id="rId34"/>
    <p:sldId id="276" r:id="rId35"/>
    <p:sldId id="311" r:id="rId36"/>
    <p:sldId id="386" r:id="rId37"/>
    <p:sldId id="387" r:id="rId38"/>
    <p:sldId id="388" r:id="rId39"/>
    <p:sldId id="389" r:id="rId40"/>
    <p:sldId id="381" r:id="rId41"/>
    <p:sldId id="382" r:id="rId42"/>
    <p:sldId id="383" r:id="rId43"/>
    <p:sldId id="384" r:id="rId44"/>
    <p:sldId id="390" r:id="rId45"/>
    <p:sldId id="391" r:id="rId46"/>
    <p:sldId id="392" r:id="rId47"/>
    <p:sldId id="393" r:id="rId48"/>
    <p:sldId id="394" r:id="rId49"/>
    <p:sldId id="395" r:id="rId50"/>
    <p:sldId id="398" r:id="rId51"/>
    <p:sldId id="399" r:id="rId52"/>
    <p:sldId id="400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352" r:id="rId70"/>
    <p:sldId id="34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1" autoAdjust="0"/>
    <p:restoredTop sz="94676" autoAdjust="0"/>
  </p:normalViewPr>
  <p:slideViewPr>
    <p:cSldViewPr>
      <p:cViewPr varScale="1">
        <p:scale>
          <a:sx n="65" d="100"/>
          <a:sy n="65" d="100"/>
        </p:scale>
        <p:origin x="16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5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5EE8B-9157-4F00-AAEB-7670CE762A9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45B-1F6B-45EE-B337-FFEA1597C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6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81FA3-8CC4-4D35-9B11-13D2E8C6E49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C4FE8D-FB2D-497C-B49F-2D3C2A4E5532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165B216-6201-43A0-9DB1-016D988D52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mailto:cnorman@fccalandbank.or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02299"/>
            <a:ext cx="7391400" cy="2541431"/>
          </a:xfrm>
        </p:spPr>
        <p:txBody>
          <a:bodyPr anchor="t">
            <a:normAutofit fontScale="90000"/>
          </a:bodyPr>
          <a:lstStyle/>
          <a:p>
            <a:r>
              <a:rPr lang="en-US" sz="4800" dirty="0"/>
              <a:t>Advanced LAND BANKING OVERVIEW</a:t>
            </a:r>
            <a:br>
              <a:rPr lang="en-US" sz="4800" dirty="0"/>
            </a:br>
            <a:r>
              <a:rPr lang="en-US" sz="4800" dirty="0"/>
              <a:t>GICH RETREAT - virtual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581400"/>
            <a:ext cx="66294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SEPTEMBER 8, 2020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presented by:</a:t>
            </a:r>
          </a:p>
          <a:p>
            <a:pPr>
              <a:spcAft>
                <a:spcPts val="200"/>
              </a:spcAft>
            </a:pPr>
            <a:endParaRPr lang="en-US" dirty="0"/>
          </a:p>
          <a:p>
            <a:pPr>
              <a:spcAft>
                <a:spcPts val="200"/>
              </a:spcAft>
            </a:pPr>
            <a:r>
              <a:rPr lang="en-US" dirty="0"/>
              <a:t>Christopher Norman</a:t>
            </a:r>
          </a:p>
          <a:p>
            <a:pPr>
              <a:spcAft>
                <a:spcPts val="200"/>
              </a:spcAft>
            </a:pPr>
            <a:r>
              <a:rPr lang="en-US" dirty="0"/>
              <a:t>President </a:t>
            </a:r>
            <a:r>
              <a:rPr lang="mr-IN" dirty="0"/>
              <a:t>–</a:t>
            </a:r>
            <a:r>
              <a:rPr lang="en-US" dirty="0"/>
              <a:t> Georgia Association of Land Bank Authorities, Inc.</a:t>
            </a:r>
          </a:p>
          <a:p>
            <a:pPr>
              <a:spcAft>
                <a:spcPts val="200"/>
              </a:spcAft>
            </a:pPr>
            <a:r>
              <a:rPr lang="en-US" dirty="0"/>
              <a:t>Executive Director – Fulton/Atlanta Land Bank Authority, Inc.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6571343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"/>
          <a:stretch>
            <a:fillRect/>
          </a:stretch>
        </p:blipFill>
        <p:spPr bwMode="auto">
          <a:xfrm>
            <a:off x="914400" y="1524000"/>
            <a:ext cx="71628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302270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057" y="533400"/>
            <a:ext cx="6571343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296283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428" y="533400"/>
            <a:ext cx="6571343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14902" r="28235" b="16078"/>
          <a:stretch>
            <a:fillRect/>
          </a:stretch>
        </p:blipFill>
        <p:spPr bwMode="auto">
          <a:xfrm>
            <a:off x="990600" y="1447800"/>
            <a:ext cx="7239000" cy="526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28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E9AA-DD8D-4A69-9AEC-0610833B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A2E93-6C29-4D27-A4E0-59AA9C99A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295400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428" y="457200"/>
            <a:ext cx="6571343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335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471116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571343" cy="1049235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5517" r="5426" b="3448"/>
          <a:stretch>
            <a:fillRect/>
          </a:stretch>
        </p:blipFill>
        <p:spPr bwMode="auto">
          <a:xfrm>
            <a:off x="152400" y="1371600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55460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363890" cy="1400530"/>
          </a:xfrm>
        </p:spPr>
        <p:txBody>
          <a:bodyPr/>
          <a:lstStyle/>
          <a:p>
            <a:r>
              <a:rPr lang="en-US" dirty="0"/>
              <a:t>Desired Property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Code Compliant Property</a:t>
            </a:r>
          </a:p>
          <a:p>
            <a:r>
              <a:rPr lang="en-US" dirty="0"/>
              <a:t>Tax Producing Property</a:t>
            </a:r>
          </a:p>
          <a:p>
            <a:r>
              <a:rPr lang="en-US" dirty="0"/>
              <a:t>Occupied Structures</a:t>
            </a:r>
          </a:p>
          <a:p>
            <a:r>
              <a:rPr lang="en-US" dirty="0"/>
              <a:t>Maintained Property and Structures</a:t>
            </a:r>
          </a:p>
          <a:p>
            <a:r>
              <a:rPr lang="en-US" dirty="0"/>
              <a:t>Shared Community Space</a:t>
            </a:r>
          </a:p>
          <a:p>
            <a:r>
              <a:rPr lang="en-US" dirty="0"/>
              <a:t>Vibrant and Safe Communities</a:t>
            </a:r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521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Land 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8436" y="1752600"/>
            <a:ext cx="7705964" cy="4195481"/>
          </a:xfrm>
        </p:spPr>
        <p:txBody>
          <a:bodyPr/>
          <a:lstStyle/>
          <a:p>
            <a:r>
              <a:rPr lang="en-US" sz="2200" dirty="0"/>
              <a:t> </a:t>
            </a:r>
            <a:r>
              <a:rPr lang="en-US" altLang="en-US" sz="2200" dirty="0">
                <a:latin typeface="Century Gothic" panose="020B0502020202020204" pitchFamily="34" charset="0"/>
              </a:rPr>
              <a:t>Clear Mission</a:t>
            </a:r>
          </a:p>
          <a:p>
            <a:pPr marL="560070" lvl="1" indent="-285750"/>
            <a:r>
              <a:rPr lang="en-US" altLang="en-US" sz="2000" dirty="0">
                <a:latin typeface="Century Gothic" panose="020B0502020202020204" pitchFamily="34" charset="0"/>
              </a:rPr>
              <a:t>Land Banks are public or nonprofit entities created by local governments to acquire, manage, maintain and facilitate the redevelopment of underutilized, vacant blighted, tax delinquent properties.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Land 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8436" y="1853248"/>
            <a:ext cx="7553564" cy="4195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Tool for converting vacant, abandoned, or distressed property into productive use.  This includes residential, commercial, industrial and greenspace purposes.</a:t>
            </a:r>
          </a:p>
          <a:p>
            <a:r>
              <a:rPr lang="en-US" dirty="0"/>
              <a:t>Core competency is acquisition and disposition of troubled, surplus, or vacant property.</a:t>
            </a:r>
          </a:p>
          <a:p>
            <a:r>
              <a:rPr lang="en-US" dirty="0"/>
              <a:t>Does </a:t>
            </a:r>
            <a:r>
              <a:rPr lang="en-US" u="sng" dirty="0"/>
              <a:t>NOT</a:t>
            </a:r>
            <a:r>
              <a:rPr lang="en-US" dirty="0"/>
              <a:t> have </a:t>
            </a:r>
            <a:r>
              <a:rPr lang="en-US" u="sng" dirty="0"/>
              <a:t>eminent domain </a:t>
            </a:r>
            <a:r>
              <a:rPr lang="en-US" dirty="0"/>
              <a:t>or taxing authority.</a:t>
            </a:r>
          </a:p>
          <a:p>
            <a:r>
              <a:rPr lang="en-US" dirty="0"/>
              <a:t>Steps in where market does not or cannot work due to administrative/legal barriers.</a:t>
            </a:r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14266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Land Banks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28436" y="1879717"/>
            <a:ext cx="7248764" cy="4195481"/>
          </a:xfrm>
        </p:spPr>
        <p:txBody>
          <a:bodyPr>
            <a:normAutofit fontScale="92500" lnSpcReduction="10000"/>
          </a:bodyPr>
          <a:lstStyle/>
          <a:p>
            <a:pPr marL="274320" lvl="1" indent="0">
              <a:buNone/>
            </a:pPr>
            <a:r>
              <a:rPr lang="en-US" sz="3200" dirty="0"/>
              <a:t>St. Louis		1971</a:t>
            </a:r>
          </a:p>
          <a:p>
            <a:pPr marL="274320" lvl="1" indent="0">
              <a:buNone/>
            </a:pPr>
            <a:r>
              <a:rPr lang="en-US" sz="3200" dirty="0"/>
              <a:t>Cleveland		1976</a:t>
            </a:r>
          </a:p>
          <a:p>
            <a:pPr marL="274320" lvl="1" indent="0">
              <a:buNone/>
            </a:pPr>
            <a:r>
              <a:rPr lang="en-US" sz="3200" dirty="0"/>
              <a:t>Louisville		1989</a:t>
            </a:r>
          </a:p>
          <a:p>
            <a:pPr marL="274320" lvl="1" indent="0">
              <a:buNone/>
            </a:pPr>
            <a:r>
              <a:rPr lang="en-US" sz="3200" dirty="0"/>
              <a:t>Atlanta		1991 (updated 2012)</a:t>
            </a:r>
          </a:p>
          <a:p>
            <a:pPr marL="274320" lvl="1" indent="0">
              <a:buNone/>
            </a:pPr>
            <a:r>
              <a:rPr lang="en-US" sz="3200" dirty="0" err="1"/>
              <a:t>Genessee</a:t>
            </a:r>
            <a:r>
              <a:rPr lang="en-US" sz="3200" dirty="0"/>
              <a:t>		2002</a:t>
            </a:r>
          </a:p>
          <a:p>
            <a:pPr marL="274320" lvl="1" indent="0">
              <a:buNone/>
            </a:pPr>
            <a:r>
              <a:rPr lang="en-US" sz="3200" dirty="0"/>
              <a:t>Cuyahoga		2008</a:t>
            </a:r>
          </a:p>
          <a:p>
            <a:pPr marL="274320" lvl="1" indent="0">
              <a:buNone/>
            </a:pPr>
            <a:r>
              <a:rPr lang="en-US" sz="3200" dirty="0"/>
              <a:t>New York		2011</a:t>
            </a:r>
          </a:p>
          <a:p>
            <a:pPr marL="274320" lvl="1" indent="0">
              <a:buNone/>
            </a:pPr>
            <a:r>
              <a:rPr lang="en-US" sz="3200" dirty="0"/>
              <a:t>Philadelphia	2014</a:t>
            </a:r>
          </a:p>
        </p:txBody>
      </p:sp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3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Bank Authorities (LBA) in Georgia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r>
              <a:rPr lang="en-US" dirty="0"/>
              <a:t>“Quick” Land Bank 101</a:t>
            </a:r>
          </a:p>
          <a:p>
            <a:pPr marL="571500" indent="-571500">
              <a:buAutoNum type="romanUcPeriod"/>
            </a:pPr>
            <a:r>
              <a:rPr lang="en-US" dirty="0"/>
              <a:t>Development Considerations</a:t>
            </a:r>
          </a:p>
          <a:p>
            <a:pPr marL="571500" indent="-571500">
              <a:buAutoNum type="romanUcPeriod"/>
            </a:pPr>
            <a:r>
              <a:rPr lang="en-US" dirty="0"/>
              <a:t>Programmatic Initiatives</a:t>
            </a:r>
          </a:p>
          <a:p>
            <a:pPr marL="571500" indent="-571500">
              <a:buAutoNum type="romanUcPeriod"/>
            </a:pPr>
            <a:r>
              <a:rPr lang="en-US" dirty="0"/>
              <a:t>Questions</a:t>
            </a:r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32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Existing Georgia Land Banks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08696914"/>
              </p:ext>
            </p:extLst>
          </p:nvPr>
        </p:nvGraphicFramePr>
        <p:xfrm>
          <a:off x="908844" y="1889343"/>
          <a:ext cx="732631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7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Jurisdiction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County</a:t>
                      </a:r>
                      <a:r>
                        <a:rPr lang="en-US" sz="1400" baseline="0" dirty="0"/>
                        <a:t> Population</a:t>
                      </a:r>
                      <a:endParaRPr lang="en-US" sz="1400" dirty="0"/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City Population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Fulton County-Atlanta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949,599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432,427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DeKalb</a:t>
                      </a:r>
                      <a:r>
                        <a:rPr lang="en-US" sz="1400" i="0" baseline="0" dirty="0"/>
                        <a:t> County-Decatur-Lithonia</a:t>
                      </a:r>
                      <a:endParaRPr lang="en-US" sz="1400" i="0" dirty="0"/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699,893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19,555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Chatham County-Savannah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271,544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139,491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Muscogee County-Columbus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194,107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194,107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Richmond County-Augusta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192,142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192,142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Bibb County-Macon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156,433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91,856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Clarke County-Athens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117,344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116,084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Lowndes County-Valdosta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111,885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56,019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Whitfield County-Dalton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103,184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33,313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Floyd County-Rome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95,989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36,181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Spalding County-Griffin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64,033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23,628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Thomas</a:t>
                      </a:r>
                      <a:r>
                        <a:rPr lang="en-US" sz="1400" baseline="0" dirty="0"/>
                        <a:t> County–Thomasville</a:t>
                      </a:r>
                      <a:endParaRPr lang="en-US" sz="1400" dirty="0"/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44,702</a:t>
                      </a:r>
                    </a:p>
                  </a:txBody>
                  <a:tcPr marL="72169" marR="721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18,407</a:t>
                      </a:r>
                    </a:p>
                  </a:txBody>
                  <a:tcPr marL="72169" marR="7216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 Bank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8436" y="1752600"/>
            <a:ext cx="7705964" cy="38862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Broad Usage Categories</a:t>
            </a:r>
          </a:p>
          <a:p>
            <a:pPr lvl="1"/>
            <a:r>
              <a:rPr lang="en-US" sz="2900" dirty="0"/>
              <a:t>Residential</a:t>
            </a:r>
          </a:p>
          <a:p>
            <a:pPr lvl="1"/>
            <a:r>
              <a:rPr lang="en-US" sz="2900" dirty="0"/>
              <a:t>Commercial </a:t>
            </a:r>
          </a:p>
          <a:p>
            <a:pPr lvl="1"/>
            <a:r>
              <a:rPr lang="en-US" sz="2900" dirty="0"/>
              <a:t>Industrial</a:t>
            </a:r>
          </a:p>
          <a:p>
            <a:pPr lvl="1"/>
            <a:r>
              <a:rPr lang="en-US" sz="2900" dirty="0"/>
              <a:t>Green space</a:t>
            </a:r>
          </a:p>
          <a:p>
            <a:r>
              <a:rPr lang="en-US" sz="3200" dirty="0"/>
              <a:t>Surplus Public Property</a:t>
            </a:r>
          </a:p>
          <a:p>
            <a:r>
              <a:rPr lang="en-US" sz="3200" dirty="0"/>
              <a:t>Foreclosed Properties</a:t>
            </a:r>
          </a:p>
          <a:p>
            <a:r>
              <a:rPr lang="en-US" sz="3200" dirty="0"/>
              <a:t>Abandoned Properties</a:t>
            </a:r>
          </a:p>
          <a:p>
            <a:r>
              <a:rPr lang="en-US" sz="3200" dirty="0"/>
              <a:t>Tax delinquent Properties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Land Banks focus on properties that are underutilized.</a:t>
            </a:r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85800" y="914400"/>
            <a:ext cx="75438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Strat</a:t>
            </a:r>
            <a:r>
              <a:rPr lang="en-US" sz="2800" b="1" dirty="0"/>
              <a:t> • e • </a:t>
            </a:r>
            <a:r>
              <a:rPr lang="en-US" sz="2800" b="1" dirty="0" err="1"/>
              <a:t>gy</a:t>
            </a:r>
            <a:endParaRPr lang="en-US" sz="2800" b="1" dirty="0"/>
          </a:p>
          <a:p>
            <a:pPr marL="0" indent="0">
              <a:buNone/>
            </a:pPr>
            <a:r>
              <a:rPr lang="en-US" sz="1600" dirty="0"/>
              <a:t>1 a (1) : the science of employing the political, economic, psychological, and military forces of a nation or group of nations to afford the maximum support to adopted policies in peace or war (2) : the science and art of military command exercised to meet the enemy in combat under advantageous conditions</a:t>
            </a:r>
          </a:p>
          <a:p>
            <a:pPr marL="0" indent="0">
              <a:buNone/>
            </a:pPr>
            <a:r>
              <a:rPr lang="en-US" sz="1600" dirty="0"/>
              <a:t>B : a variety of or instance of the use of strategy</a:t>
            </a:r>
          </a:p>
          <a:p>
            <a:pPr marL="0" indent="0">
              <a:buNone/>
            </a:pPr>
            <a:r>
              <a:rPr lang="en-US" sz="2100" b="1" dirty="0">
                <a:solidFill>
                  <a:srgbClr val="FF0000"/>
                </a:solidFill>
              </a:rPr>
              <a:t>2 a : a careful plan or method : a clever stratagem</a:t>
            </a:r>
          </a:p>
          <a:p>
            <a:pPr marL="0" indent="0">
              <a:buNone/>
            </a:pPr>
            <a:r>
              <a:rPr lang="en-US" sz="2100" b="1" dirty="0">
                <a:solidFill>
                  <a:srgbClr val="FF0000"/>
                </a:solidFill>
              </a:rPr>
              <a:t>   b : the art of devising or employing plans or stratagems toward</a:t>
            </a:r>
          </a:p>
          <a:p>
            <a:pPr marL="0" indent="0">
              <a:buNone/>
            </a:pPr>
            <a:r>
              <a:rPr lang="en-US" sz="2100" b="1" dirty="0">
                <a:solidFill>
                  <a:srgbClr val="FF0000"/>
                </a:solidFill>
              </a:rPr>
              <a:t>        a goal</a:t>
            </a:r>
          </a:p>
          <a:p>
            <a:pPr marL="0" indent="0">
              <a:buNone/>
            </a:pPr>
            <a:r>
              <a:rPr lang="en-US" sz="1600" dirty="0"/>
              <a:t>3 : an adaption or complex of adaptations (as of behavior, metabolism, or structure) that serves or appears to serve an important function in achieving evolutionary success &lt;foraging </a:t>
            </a:r>
            <a:r>
              <a:rPr lang="en-US" sz="1600" i="1" dirty="0"/>
              <a:t>strategies</a:t>
            </a:r>
            <a:r>
              <a:rPr lang="en-US" sz="1600" dirty="0"/>
              <a:t> of insects&gt;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200" dirty="0"/>
              <a:t>Source: Merriam-Webster Dictionary</a:t>
            </a:r>
          </a:p>
        </p:txBody>
      </p:sp>
      <p:pic>
        <p:nvPicPr>
          <p:cNvPr id="3" name="Picture 2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 Enforcement and Land Banking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3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42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8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Times New Roman" pitchFamily="18" charset="0"/>
              </a:rPr>
              <a:t>Do Vacant Properties Affect Property Values?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827700" y="2052925"/>
            <a:ext cx="7706700" cy="4195481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100" dirty="0">
                <a:cs typeface="Times New Roman" pitchFamily="18" charset="0"/>
              </a:rPr>
              <a:t>A vacant or delinquent property can lower property values within 500 feet by 2.1%</a:t>
            </a:r>
          </a:p>
          <a:p>
            <a:pPr>
              <a:defRPr/>
            </a:pPr>
            <a:r>
              <a:rPr lang="en-US" sz="2100" dirty="0">
                <a:cs typeface="Times New Roman" pitchFamily="18" charset="0"/>
              </a:rPr>
              <a:t>A vacant and delinquent property can lower property values by 2.7%</a:t>
            </a:r>
          </a:p>
          <a:p>
            <a:pPr>
              <a:defRPr/>
            </a:pPr>
            <a:r>
              <a:rPr lang="en-US" sz="2100" dirty="0">
                <a:cs typeface="Times New Roman" pitchFamily="18" charset="0"/>
              </a:rPr>
              <a:t>A foreclosed (not delinquent or vacant) can lower property values by 3.9%</a:t>
            </a:r>
          </a:p>
          <a:p>
            <a:pPr>
              <a:defRPr/>
            </a:pPr>
            <a:r>
              <a:rPr lang="en-US" sz="2100" dirty="0">
                <a:cs typeface="Times New Roman" pitchFamily="18" charset="0"/>
              </a:rPr>
              <a:t>A foreclosed and vacant or delinquent property can lower property values by 6.1%</a:t>
            </a:r>
          </a:p>
          <a:p>
            <a:pPr>
              <a:defRPr/>
            </a:pPr>
            <a:r>
              <a:rPr lang="en-US" sz="2100" dirty="0">
                <a:cs typeface="Times New Roman" pitchFamily="18" charset="0"/>
              </a:rPr>
              <a:t>A foreclosed, vacant and delinquent property can lower property values by 9.4%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6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600" dirty="0"/>
              <a:t>(Source: Stephen Whitaker and  Thomas J. Fitzpatrick, IV, </a:t>
            </a:r>
            <a:r>
              <a:rPr lang="en-US" sz="1600" i="1" dirty="0"/>
              <a:t>The Impact of Vacant, Tax-Delinquent and Foreclosed Property on Sales Prices of Neighboring Homes</a:t>
            </a:r>
            <a:r>
              <a:rPr lang="en-US" sz="1600" dirty="0"/>
              <a:t>, Federal Reserve Bank of Cleveland)</a:t>
            </a:r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cs typeface="Times New Roman" pitchFamily="18" charset="0"/>
              </a:rPr>
              <a:t>Unique Challenges for Redevelopment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Disinvestment has occurred over decades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Code enforcement cannot keep up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Current crime/drugs, etc., or. . . .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The </a:t>
            </a:r>
            <a:r>
              <a:rPr lang="en-US" i="1" dirty="0"/>
              <a:t>image</a:t>
            </a:r>
            <a:r>
              <a:rPr lang="en-US" dirty="0"/>
              <a:t> of crime/drugs, etc. 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The erosion of purchasing power – ownership challenges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Rental vs ownership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Shift in composition of purchasers – family </a:t>
            </a:r>
            <a:r>
              <a:rPr lang="en-US" dirty="0" err="1"/>
              <a:t>vs</a:t>
            </a:r>
            <a:r>
              <a:rPr lang="en-US" dirty="0"/>
              <a:t> single</a:t>
            </a:r>
          </a:p>
          <a:p>
            <a:pPr marL="455613" indent="-455613" eaLnBrk="1" hangingPunct="1">
              <a:lnSpc>
                <a:spcPct val="80000"/>
              </a:lnSpc>
              <a:spcBef>
                <a:spcPts val="1800"/>
              </a:spcBef>
            </a:pPr>
            <a:r>
              <a:rPr lang="en-US" dirty="0"/>
              <a:t>Aging of population and corresponding needs</a:t>
            </a:r>
          </a:p>
        </p:txBody>
      </p:sp>
    </p:spTree>
    <p:extLst>
      <p:ext uri="{BB962C8B-B14F-4D97-AF65-F5344CB8AC3E}">
        <p14:creationId xmlns:p14="http://schemas.microsoft.com/office/powerpoint/2010/main" val="2011593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cs typeface="Times New Roman" pitchFamily="18" charset="0"/>
              </a:rPr>
              <a:t>Properties are Not Always Easily Obtainable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5613" indent="-455613" eaLnBrk="1" hangingPunct="1">
              <a:spcBef>
                <a:spcPts val="1800"/>
              </a:spcBef>
            </a:pPr>
            <a:r>
              <a:rPr lang="en-US" sz="2600" dirty="0"/>
              <a:t>Owners cannot be found, or</a:t>
            </a:r>
          </a:p>
          <a:p>
            <a:pPr marL="455613" indent="-455613" eaLnBrk="1" hangingPunct="1">
              <a:spcBef>
                <a:spcPts val="1800"/>
              </a:spcBef>
            </a:pPr>
            <a:r>
              <a:rPr lang="en-US" sz="2600" dirty="0"/>
              <a:t>Owners can be found but do not have clear title, or</a:t>
            </a:r>
          </a:p>
          <a:p>
            <a:pPr marL="455613" indent="-455613" eaLnBrk="1" hangingPunct="1">
              <a:spcBef>
                <a:spcPts val="1800"/>
              </a:spcBef>
            </a:pPr>
            <a:r>
              <a:rPr lang="en-US" sz="2600" dirty="0"/>
              <a:t>Owners can be found and they have clear title, but they want to hold on to property</a:t>
            </a:r>
          </a:p>
          <a:p>
            <a:pPr marL="455613" indent="-455613" eaLnBrk="1" hangingPunct="1">
              <a:spcBef>
                <a:spcPts val="1800"/>
              </a:spcBef>
            </a:pPr>
            <a:r>
              <a:rPr lang="en-US" sz="2600" dirty="0"/>
              <a:t>Neighborhood redevelopment fails when we just get the properties that no one else wants</a:t>
            </a:r>
          </a:p>
          <a:p>
            <a:pPr marL="455613" indent="-455613" eaLnBrk="1" hangingPunct="1">
              <a:spcBef>
                <a:spcPts val="1800"/>
              </a:spcBef>
            </a:pPr>
            <a:r>
              <a:rPr lang="en-US" sz="2600" dirty="0"/>
              <a:t>The importance of critical mass</a:t>
            </a:r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64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How Do Land Banks Acquire Property?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Acquire Property through Tax Foreclosures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(Judicial In Rem Tax Foreclosures preferred)</a:t>
            </a:r>
          </a:p>
          <a:p>
            <a:pPr eaLnBrk="1" hangingPunct="1">
              <a:spcBef>
                <a:spcPts val="1800"/>
              </a:spcBef>
            </a:pPr>
            <a:r>
              <a:rPr lang="en-US" dirty="0"/>
              <a:t>Acquire Property through Donations</a:t>
            </a:r>
          </a:p>
          <a:p>
            <a:pPr eaLnBrk="1" hangingPunct="1">
              <a:spcBef>
                <a:spcPts val="1800"/>
              </a:spcBef>
            </a:pPr>
            <a:r>
              <a:rPr lang="en-US" dirty="0"/>
              <a:t>Acquire Property through Direct Market Purchases</a:t>
            </a:r>
          </a:p>
          <a:p>
            <a:pPr eaLnBrk="1" hangingPunct="1">
              <a:spcBef>
                <a:spcPts val="1800"/>
              </a:spcBef>
            </a:pPr>
            <a:r>
              <a:rPr lang="en-US" dirty="0"/>
              <a:t>Acquire Property directly from local government transfers</a:t>
            </a:r>
          </a:p>
          <a:p>
            <a:pPr eaLnBrk="1" hangingPunct="1"/>
            <a:endParaRPr lang="en-US" dirty="0"/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“Quick” Land Bank 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01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ounded Rectangle 142"/>
          <p:cNvSpPr/>
          <p:nvPr/>
        </p:nvSpPr>
        <p:spPr>
          <a:xfrm>
            <a:off x="2235200" y="5314950"/>
            <a:ext cx="1828800" cy="457200"/>
          </a:xfrm>
          <a:prstGeom prst="roundRect">
            <a:avLst/>
          </a:prstGeom>
          <a:solidFill>
            <a:schemeClr val="accent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51" name="Straight Arrow Connector 50"/>
          <p:cNvCxnSpPr>
            <a:stCxn id="17" idx="2"/>
            <a:endCxn id="32" idx="3"/>
          </p:cNvCxnSpPr>
          <p:nvPr/>
        </p:nvCxnSpPr>
        <p:spPr>
          <a:xfrm flipH="1">
            <a:off x="5181601" y="2400300"/>
            <a:ext cx="647700" cy="85725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  <a:endCxn id="30" idx="3"/>
          </p:cNvCxnSpPr>
          <p:nvPr/>
        </p:nvCxnSpPr>
        <p:spPr>
          <a:xfrm flipH="1">
            <a:off x="2463802" y="2400300"/>
            <a:ext cx="5092700" cy="857250"/>
          </a:xfrm>
          <a:prstGeom prst="straightConnector1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8" idx="2"/>
            <a:endCxn id="32" idx="3"/>
          </p:cNvCxnSpPr>
          <p:nvPr/>
        </p:nvCxnSpPr>
        <p:spPr>
          <a:xfrm flipH="1">
            <a:off x="5181602" y="2400300"/>
            <a:ext cx="2374900" cy="857250"/>
          </a:xfrm>
          <a:prstGeom prst="straightConnector1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ounded Rectangle 138"/>
          <p:cNvSpPr/>
          <p:nvPr/>
        </p:nvSpPr>
        <p:spPr>
          <a:xfrm>
            <a:off x="2133600" y="4672012"/>
            <a:ext cx="6299200" cy="557213"/>
          </a:xfrm>
          <a:prstGeom prst="roundRect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0" name="Rectangle 99"/>
          <p:cNvSpPr/>
          <p:nvPr/>
        </p:nvSpPr>
        <p:spPr>
          <a:xfrm>
            <a:off x="3149601" y="4071937"/>
            <a:ext cx="1422400" cy="385763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2" name="Flowchart: Card 81"/>
          <p:cNvSpPr/>
          <p:nvPr/>
        </p:nvSpPr>
        <p:spPr>
          <a:xfrm>
            <a:off x="5588000" y="2528887"/>
            <a:ext cx="1828800" cy="671513"/>
          </a:xfrm>
          <a:prstGeom prst="flowChartPunchedCard">
            <a:avLst/>
          </a:prstGeom>
          <a:solidFill>
            <a:srgbClr val="FFC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/>
          <p:cNvSpPr/>
          <p:nvPr/>
        </p:nvSpPr>
        <p:spPr>
          <a:xfrm>
            <a:off x="2032000" y="4071937"/>
            <a:ext cx="711200" cy="214313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Snip Diagonal Corner Rectangle 29"/>
          <p:cNvSpPr/>
          <p:nvPr/>
        </p:nvSpPr>
        <p:spPr>
          <a:xfrm>
            <a:off x="1930400" y="3257550"/>
            <a:ext cx="1066800" cy="571500"/>
          </a:xfrm>
          <a:prstGeom prst="snip2Diag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1456831" y="1028700"/>
            <a:ext cx="6230339" cy="830997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Comprehensive Chronic Distressed Property Strategy</a:t>
            </a:r>
          </a:p>
          <a:p>
            <a:pPr algn="ctr"/>
            <a:r>
              <a:rPr lang="en-US" sz="900" b="1" i="1" dirty="0">
                <a:solidFill>
                  <a:schemeClr val="bg1"/>
                </a:solidFill>
              </a:rPr>
              <a:t>prepared by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Fulton/Atlanta Land Bank Authority, Inc.</a:t>
            </a:r>
          </a:p>
          <a:p>
            <a:pPr algn="ctr"/>
            <a:r>
              <a:rPr lang="en-US" sz="900" i="1" dirty="0">
                <a:solidFill>
                  <a:schemeClr val="bg1"/>
                </a:solidFill>
              </a:rPr>
              <a:t>(Applicable to Strategic Development Area or City Wide)</a:t>
            </a:r>
          </a:p>
          <a:p>
            <a:pPr algn="ctr"/>
            <a:r>
              <a:rPr lang="en-US" sz="900" i="1" dirty="0">
                <a:solidFill>
                  <a:schemeClr val="bg1"/>
                </a:solidFill>
              </a:rPr>
              <a:t>As of March 10,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200" y="1971676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“Bad” </a:t>
            </a:r>
            <a:r>
              <a:rPr lang="en-US" sz="1050" dirty="0"/>
              <a:t>Property</a:t>
            </a:r>
          </a:p>
          <a:p>
            <a:pPr algn="ctr"/>
            <a:r>
              <a:rPr lang="en-US" sz="1200" dirty="0"/>
              <a:t> Status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28800" y="1928813"/>
            <a:ext cx="1422400" cy="4572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1905000" y="2000251"/>
            <a:ext cx="12623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Tax Delinquent** </a:t>
            </a:r>
          </a:p>
          <a:p>
            <a:pPr algn="ctr"/>
            <a:r>
              <a:rPr lang="en-US" sz="900" dirty="0"/>
              <a:t>&gt; 12 months</a:t>
            </a:r>
          </a:p>
          <a:p>
            <a:pPr algn="ctr">
              <a:buFont typeface="Wingdings"/>
              <a:buChar char="Ø"/>
            </a:pPr>
            <a:endParaRPr lang="en-US" sz="900" dirty="0"/>
          </a:p>
        </p:txBody>
      </p:sp>
      <p:sp>
        <p:nvSpPr>
          <p:cNvPr id="16" name="Rounded Rectangle 15"/>
          <p:cNvSpPr/>
          <p:nvPr/>
        </p:nvSpPr>
        <p:spPr>
          <a:xfrm>
            <a:off x="3556000" y="1928812"/>
            <a:ext cx="1295400" cy="47148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Rounded Rectangle 16"/>
          <p:cNvSpPr/>
          <p:nvPr/>
        </p:nvSpPr>
        <p:spPr>
          <a:xfrm>
            <a:off x="5181600" y="1928812"/>
            <a:ext cx="1295400" cy="47148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ounded Rectangle 17"/>
          <p:cNvSpPr/>
          <p:nvPr/>
        </p:nvSpPr>
        <p:spPr>
          <a:xfrm>
            <a:off x="6908800" y="1928812"/>
            <a:ext cx="1295400" cy="471488"/>
          </a:xfrm>
          <a:prstGeom prst="roundRect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3881167" y="201453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REO </a:t>
            </a:r>
          </a:p>
          <a:p>
            <a:r>
              <a:rPr lang="en-US" sz="900" dirty="0"/>
              <a:t>Foreclosed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85240" y="200025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Code Violations/</a:t>
            </a:r>
          </a:p>
          <a:p>
            <a:pPr algn="ctr"/>
            <a:r>
              <a:rPr lang="en-US" sz="900" dirty="0"/>
              <a:t>Blighted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55714" y="2014538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Criminal </a:t>
            </a:r>
          </a:p>
          <a:p>
            <a:pPr algn="ctr"/>
            <a:r>
              <a:rPr lang="en-US" sz="900" dirty="0"/>
              <a:t>Activity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656" y="3300413"/>
            <a:ext cx="88838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Conveyance </a:t>
            </a:r>
          </a:p>
          <a:p>
            <a:pPr algn="ctr"/>
            <a:r>
              <a:rPr lang="en-US" sz="1050" dirty="0"/>
              <a:t>Action</a:t>
            </a:r>
          </a:p>
          <a:p>
            <a:pPr algn="ctr"/>
            <a:r>
              <a:rPr lang="en-US" sz="1050" dirty="0"/>
              <a:t>Options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19308" y="337185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Voluntary</a:t>
            </a:r>
          </a:p>
          <a:p>
            <a:pPr algn="ctr"/>
            <a:r>
              <a:rPr lang="en-US" sz="900" dirty="0"/>
              <a:t>Donation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78502" y="3314701"/>
            <a:ext cx="14934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Judicial </a:t>
            </a:r>
          </a:p>
          <a:p>
            <a:pPr algn="ctr"/>
            <a:r>
              <a:rPr lang="en-US" sz="900" dirty="0"/>
              <a:t>In-Rem </a:t>
            </a:r>
          </a:p>
          <a:p>
            <a:pPr algn="ctr"/>
            <a:r>
              <a:rPr lang="en-US" sz="900" dirty="0"/>
              <a:t>Tax Foreclosure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3891" y="3300415"/>
            <a:ext cx="7088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Market</a:t>
            </a:r>
          </a:p>
          <a:p>
            <a:pPr algn="ctr"/>
            <a:r>
              <a:rPr lang="en-US" sz="900" dirty="0"/>
              <a:t>Negotiated</a:t>
            </a:r>
          </a:p>
          <a:p>
            <a:pPr algn="ctr"/>
            <a:r>
              <a:rPr lang="en-US" sz="900" dirty="0"/>
              <a:t>Purchase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31721" y="337185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Property </a:t>
            </a:r>
          </a:p>
          <a:p>
            <a:pPr algn="ctr"/>
            <a:r>
              <a:rPr lang="en-US" sz="900" dirty="0"/>
              <a:t>Seizure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3251200" y="3257550"/>
            <a:ext cx="1168400" cy="571500"/>
          </a:xfrm>
          <a:prstGeom prst="snip2Diag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Snip Diagonal Corner Rectangle 31"/>
          <p:cNvSpPr/>
          <p:nvPr/>
        </p:nvSpPr>
        <p:spPr>
          <a:xfrm>
            <a:off x="4572000" y="3257550"/>
            <a:ext cx="1219200" cy="557213"/>
          </a:xfrm>
          <a:prstGeom prst="snip2Diag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Snip Diagonal Corner Rectangle 33"/>
          <p:cNvSpPr/>
          <p:nvPr/>
        </p:nvSpPr>
        <p:spPr>
          <a:xfrm>
            <a:off x="7315200" y="3257550"/>
            <a:ext cx="1066800" cy="571500"/>
          </a:xfrm>
          <a:prstGeom prst="snip2Diag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9" name="Straight Arrow Connector 38"/>
          <p:cNvCxnSpPr>
            <a:stCxn id="7" idx="2"/>
            <a:endCxn id="30" idx="3"/>
          </p:cNvCxnSpPr>
          <p:nvPr/>
        </p:nvCxnSpPr>
        <p:spPr>
          <a:xfrm flipH="1">
            <a:off x="2463800" y="2386012"/>
            <a:ext cx="76200" cy="871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2"/>
            <a:endCxn id="31" idx="3"/>
          </p:cNvCxnSpPr>
          <p:nvPr/>
        </p:nvCxnSpPr>
        <p:spPr>
          <a:xfrm>
            <a:off x="2540000" y="2386012"/>
            <a:ext cx="1295400" cy="871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32" idx="3"/>
          </p:cNvCxnSpPr>
          <p:nvPr/>
        </p:nvCxnSpPr>
        <p:spPr>
          <a:xfrm>
            <a:off x="2540001" y="2386012"/>
            <a:ext cx="2641600" cy="871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6" idx="2"/>
            <a:endCxn id="30" idx="3"/>
          </p:cNvCxnSpPr>
          <p:nvPr/>
        </p:nvCxnSpPr>
        <p:spPr>
          <a:xfrm flipH="1">
            <a:off x="2463802" y="2400300"/>
            <a:ext cx="1739900" cy="8572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6" idx="2"/>
            <a:endCxn id="32" idx="3"/>
          </p:cNvCxnSpPr>
          <p:nvPr/>
        </p:nvCxnSpPr>
        <p:spPr>
          <a:xfrm>
            <a:off x="4203702" y="2400300"/>
            <a:ext cx="977900" cy="8572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2"/>
            <a:endCxn id="30" idx="3"/>
          </p:cNvCxnSpPr>
          <p:nvPr/>
        </p:nvCxnSpPr>
        <p:spPr>
          <a:xfrm flipH="1">
            <a:off x="2463801" y="2400300"/>
            <a:ext cx="3365500" cy="85725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8" idx="2"/>
            <a:endCxn id="34" idx="3"/>
          </p:cNvCxnSpPr>
          <p:nvPr/>
        </p:nvCxnSpPr>
        <p:spPr>
          <a:xfrm>
            <a:off x="7556502" y="2400300"/>
            <a:ext cx="292100" cy="857250"/>
          </a:xfrm>
          <a:prstGeom prst="straightConnector1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50532" y="4714875"/>
            <a:ext cx="7505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Required</a:t>
            </a:r>
          </a:p>
          <a:p>
            <a:pPr algn="ctr"/>
            <a:r>
              <a:rPr lang="en-US" sz="1050" dirty="0"/>
              <a:t>Resources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8352" y="5272087"/>
            <a:ext cx="926857" cy="41549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Disposition 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4435" y="4029075"/>
            <a:ext cx="938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Coordinating </a:t>
            </a:r>
          </a:p>
          <a:p>
            <a:pPr algn="ctr"/>
            <a:r>
              <a:rPr lang="en-US" sz="1050" dirty="0"/>
              <a:t>Entity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133600" y="4057651"/>
            <a:ext cx="383438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LBA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048000" y="41148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Tax Commissioner/</a:t>
            </a:r>
          </a:p>
          <a:p>
            <a:pPr algn="ctr"/>
            <a:r>
              <a:rPr lang="en-US" sz="900" dirty="0"/>
              <a:t>LBA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715000" y="4057651"/>
            <a:ext cx="1600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Code Enforcement/</a:t>
            </a:r>
          </a:p>
          <a:p>
            <a:pPr algn="ctr"/>
            <a:r>
              <a:rPr lang="en-US" sz="900" dirty="0"/>
              <a:t>Solicitor’s Office/</a:t>
            </a:r>
          </a:p>
          <a:p>
            <a:pPr algn="ctr"/>
            <a:r>
              <a:rPr lang="en-US" sz="900" dirty="0"/>
              <a:t>Revenue Office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91400" y="4057651"/>
            <a:ext cx="99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Solicitor’s </a:t>
            </a:r>
          </a:p>
          <a:p>
            <a:pPr algn="ctr"/>
            <a:r>
              <a:rPr lang="en-US" sz="900" dirty="0"/>
              <a:t>Office/DA/</a:t>
            </a:r>
          </a:p>
          <a:p>
            <a:pPr algn="ctr"/>
            <a:r>
              <a:rPr lang="en-US" sz="900" dirty="0"/>
              <a:t>US  Attorney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953000" y="4057651"/>
            <a:ext cx="3834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LBA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876801" y="4071937"/>
            <a:ext cx="711200" cy="214313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Rectangle 101"/>
          <p:cNvSpPr/>
          <p:nvPr/>
        </p:nvSpPr>
        <p:spPr>
          <a:xfrm>
            <a:off x="5689600" y="4071937"/>
            <a:ext cx="1625600" cy="471488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Rectangle 102"/>
          <p:cNvSpPr/>
          <p:nvPr/>
        </p:nvSpPr>
        <p:spPr>
          <a:xfrm>
            <a:off x="7416801" y="4071938"/>
            <a:ext cx="1016000" cy="514350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5" name="Straight Arrow Connector 104"/>
          <p:cNvCxnSpPr>
            <a:stCxn id="30" idx="1"/>
            <a:endCxn id="99" idx="0"/>
          </p:cNvCxnSpPr>
          <p:nvPr/>
        </p:nvCxnSpPr>
        <p:spPr>
          <a:xfrm flipH="1">
            <a:off x="2387600" y="3829050"/>
            <a:ext cx="76200" cy="24288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31" idx="1"/>
            <a:endCxn id="100" idx="0"/>
          </p:cNvCxnSpPr>
          <p:nvPr/>
        </p:nvCxnSpPr>
        <p:spPr>
          <a:xfrm>
            <a:off x="3835401" y="3829050"/>
            <a:ext cx="25400" cy="24288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32" idx="1"/>
            <a:endCxn id="101" idx="0"/>
          </p:cNvCxnSpPr>
          <p:nvPr/>
        </p:nvCxnSpPr>
        <p:spPr>
          <a:xfrm>
            <a:off x="5181600" y="3814763"/>
            <a:ext cx="50800" cy="25717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3" idx="2"/>
            <a:endCxn id="102" idx="0"/>
          </p:cNvCxnSpPr>
          <p:nvPr/>
        </p:nvCxnSpPr>
        <p:spPr>
          <a:xfrm>
            <a:off x="6502400" y="3256011"/>
            <a:ext cx="0" cy="81592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34" idx="1"/>
            <a:endCxn id="103" idx="0"/>
          </p:cNvCxnSpPr>
          <p:nvPr/>
        </p:nvCxnSpPr>
        <p:spPr>
          <a:xfrm>
            <a:off x="7848600" y="3829050"/>
            <a:ext cx="76200" cy="24288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209801" y="4629151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900" dirty="0"/>
              <a:t>Acquisition Funds</a:t>
            </a:r>
          </a:p>
          <a:p>
            <a:pPr>
              <a:buFont typeface="Arial" pitchFamily="34" charset="0"/>
              <a:buChar char="•"/>
            </a:pPr>
            <a:r>
              <a:rPr lang="en-US" sz="900" dirty="0"/>
              <a:t>Property Management Funds</a:t>
            </a:r>
          </a:p>
          <a:p>
            <a:pPr>
              <a:buFont typeface="Arial" pitchFamily="34" charset="0"/>
              <a:buChar char="•"/>
            </a:pPr>
            <a:r>
              <a:rPr lang="en-US" sz="900" dirty="0"/>
              <a:t>Staff/Personnel Support</a:t>
            </a:r>
          </a:p>
          <a:p>
            <a:pPr>
              <a:buFont typeface="Arial" pitchFamily="34" charset="0"/>
              <a:buChar char="•"/>
            </a:pPr>
            <a:r>
              <a:rPr lang="en-US" sz="900" dirty="0"/>
              <a:t>Demolition Funds</a:t>
            </a:r>
          </a:p>
        </p:txBody>
      </p:sp>
      <p:cxnSp>
        <p:nvCxnSpPr>
          <p:cNvPr id="134" name="Shape 133"/>
          <p:cNvCxnSpPr>
            <a:stCxn id="103" idx="2"/>
            <a:endCxn id="99" idx="2"/>
          </p:cNvCxnSpPr>
          <p:nvPr/>
        </p:nvCxnSpPr>
        <p:spPr>
          <a:xfrm rot="5400000" flipH="1">
            <a:off x="5006181" y="1667670"/>
            <a:ext cx="300038" cy="5537200"/>
          </a:xfrm>
          <a:prstGeom prst="bentConnector3">
            <a:avLst>
              <a:gd name="adj1" fmla="val -16071"/>
            </a:avLst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4953001" y="4686301"/>
            <a:ext cx="3455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900" dirty="0"/>
              <a:t>Funds for legal costs (closings, title, filings, etc.)</a:t>
            </a:r>
          </a:p>
          <a:p>
            <a:pPr>
              <a:buFont typeface="Arial" pitchFamily="34" charset="0"/>
              <a:buChar char="•"/>
            </a:pPr>
            <a:r>
              <a:rPr lang="en-US" sz="900" dirty="0"/>
              <a:t>Funds for Judicial Tax Foreclosure Proceedings</a:t>
            </a:r>
          </a:p>
          <a:p>
            <a:pPr>
              <a:buFont typeface="Arial" pitchFamily="34" charset="0"/>
              <a:buChar char="•"/>
            </a:pPr>
            <a:r>
              <a:rPr lang="en-US" sz="900" dirty="0"/>
              <a:t>Property Insurance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438400" y="5314951"/>
            <a:ext cx="2438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900" b="1" dirty="0">
                <a:solidFill>
                  <a:srgbClr val="FFFFFF"/>
                </a:solidFill>
              </a:rPr>
              <a:t>Application</a:t>
            </a:r>
          </a:p>
          <a:p>
            <a:pPr>
              <a:buFont typeface="Arial" pitchFamily="34" charset="0"/>
              <a:buChar char="•"/>
            </a:pPr>
            <a:r>
              <a:rPr lang="en-US" sz="900" b="1" dirty="0">
                <a:solidFill>
                  <a:srgbClr val="FFFFFF"/>
                </a:solidFill>
              </a:rPr>
              <a:t>RFP</a:t>
            </a:r>
          </a:p>
          <a:p>
            <a:pPr>
              <a:buFont typeface="Arial" pitchFamily="34" charset="0"/>
              <a:buChar char="•"/>
            </a:pPr>
            <a:r>
              <a:rPr lang="en-US" sz="900" b="1" dirty="0">
                <a:solidFill>
                  <a:srgbClr val="FFFFFF"/>
                </a:solidFill>
              </a:rPr>
              <a:t>Auction</a:t>
            </a:r>
          </a:p>
        </p:txBody>
      </p:sp>
      <p:sp>
        <p:nvSpPr>
          <p:cNvPr id="141" name="Right Arrow 140"/>
          <p:cNvSpPr/>
          <p:nvPr/>
        </p:nvSpPr>
        <p:spPr>
          <a:xfrm>
            <a:off x="4572000" y="5400675"/>
            <a:ext cx="1304544" cy="27260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2" name="TextBox 141"/>
          <p:cNvSpPr txBox="1"/>
          <p:nvPr/>
        </p:nvSpPr>
        <p:spPr>
          <a:xfrm>
            <a:off x="6096002" y="5272089"/>
            <a:ext cx="2523652" cy="507831"/>
          </a:xfrm>
          <a:prstGeom prst="rect">
            <a:avLst/>
          </a:prstGeom>
          <a:solidFill>
            <a:srgbClr val="415588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FFFF"/>
                </a:solidFill>
              </a:rPr>
              <a:t>“Good” and Productive</a:t>
            </a:r>
          </a:p>
          <a:p>
            <a:r>
              <a:rPr lang="en-US" sz="1350" b="1" dirty="0">
                <a:solidFill>
                  <a:srgbClr val="FFFFFF"/>
                </a:solidFill>
              </a:rPr>
              <a:t>Property 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06401" y="2528889"/>
            <a:ext cx="1727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i="1" dirty="0"/>
              <a:t>**Assumes all tax liens held by Tax Commissioner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689600" y="2528889"/>
            <a:ext cx="1625600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Article 5 Judicial </a:t>
            </a:r>
          </a:p>
          <a:p>
            <a:pPr algn="ctr"/>
            <a:r>
              <a:rPr lang="en-US" sz="825" dirty="0"/>
              <a:t>In-</a:t>
            </a:r>
            <a:r>
              <a:rPr lang="en-US" sz="825" dirty="0" err="1"/>
              <a:t>Rem</a:t>
            </a:r>
            <a:r>
              <a:rPr lang="en-US" sz="825" dirty="0"/>
              <a:t> Code </a:t>
            </a:r>
          </a:p>
          <a:p>
            <a:pPr algn="ctr"/>
            <a:r>
              <a:rPr lang="en-US" sz="825" dirty="0"/>
              <a:t>Enforcement:</a:t>
            </a:r>
          </a:p>
          <a:p>
            <a:pPr algn="ctr"/>
            <a:r>
              <a:rPr lang="en-US" sz="825" dirty="0"/>
              <a:t>Certified “Super</a:t>
            </a:r>
          </a:p>
          <a:p>
            <a:pPr algn="ctr"/>
            <a:r>
              <a:rPr lang="en-US" sz="825" dirty="0"/>
              <a:t>Priority “Lien</a:t>
            </a:r>
          </a:p>
        </p:txBody>
      </p:sp>
      <p:cxnSp>
        <p:nvCxnSpPr>
          <p:cNvPr id="84" name="Straight Arrow Connector 83"/>
          <p:cNvCxnSpPr>
            <a:stCxn id="17" idx="2"/>
            <a:endCxn id="113" idx="0"/>
          </p:cNvCxnSpPr>
          <p:nvPr/>
        </p:nvCxnSpPr>
        <p:spPr>
          <a:xfrm>
            <a:off x="5829300" y="2400300"/>
            <a:ext cx="673100" cy="12858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2" idx="2"/>
            <a:endCxn id="32" idx="3"/>
          </p:cNvCxnSpPr>
          <p:nvPr/>
        </p:nvCxnSpPr>
        <p:spPr>
          <a:xfrm flipH="1">
            <a:off x="5181601" y="3200400"/>
            <a:ext cx="1320800" cy="5715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82" idx="1"/>
            <a:endCxn id="30" idx="3"/>
          </p:cNvCxnSpPr>
          <p:nvPr/>
        </p:nvCxnSpPr>
        <p:spPr>
          <a:xfrm flipH="1">
            <a:off x="2463800" y="2864645"/>
            <a:ext cx="3124200" cy="39290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2" idx="1"/>
            <a:endCxn id="31" idx="3"/>
          </p:cNvCxnSpPr>
          <p:nvPr/>
        </p:nvCxnSpPr>
        <p:spPr>
          <a:xfrm flipH="1">
            <a:off x="3835400" y="2864645"/>
            <a:ext cx="1752600" cy="39290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746904"/>
            <a:ext cx="838200" cy="81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Disposition of Property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Georgia Law requires a public bidding for local government property transfers</a:t>
            </a:r>
            <a:endParaRPr lang="en-US" sz="1100" dirty="0"/>
          </a:p>
          <a:p>
            <a:r>
              <a:rPr lang="en-US" dirty="0"/>
              <a:t>Local government can convey properties to the Land Bank as a governmental transfer without the bidding process</a:t>
            </a:r>
            <a:endParaRPr lang="en-US" sz="1100" dirty="0"/>
          </a:p>
          <a:p>
            <a:r>
              <a:rPr lang="en-US" dirty="0"/>
              <a:t>Land Banks allow for greater flexibility in the terms and conditions of transferring properties to new owners</a:t>
            </a:r>
          </a:p>
          <a:p>
            <a:endParaRPr lang="en-US" dirty="0"/>
          </a:p>
        </p:txBody>
      </p:sp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68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Pricing Flexibility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676400"/>
            <a:ext cx="7848600" cy="419548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en-US" dirty="0"/>
              <a:t>Land Banks have full discretion in determining the sales price of a property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Land Banks can sell, trade or otherwise dispose of property on the terms and conditions determined in the sole discretion of the Authority at the local level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It is very important that there is </a:t>
            </a:r>
            <a:r>
              <a:rPr lang="en-US" u="sng" dirty="0"/>
              <a:t>consistency and transparency</a:t>
            </a:r>
            <a:r>
              <a:rPr lang="en-US" dirty="0"/>
              <a:t> in acquisition &amp; disposition of property</a:t>
            </a:r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26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Land Bank Priorities for Disposition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828800"/>
            <a:ext cx="8077200" cy="419548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dirty="0"/>
              <a:t>Land Banks may establish a hierarchical ranking of priorities for the use of real property conveyed or the new law includes a list of priorities that will be used if not established, including: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200" dirty="0"/>
              <a:t>Public spaces and places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200" dirty="0"/>
              <a:t>Affordable and/or market housing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200" dirty="0"/>
              <a:t>Retail, commercial, and industrial activities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200" dirty="0"/>
              <a:t>Community land trusts or other public entities</a:t>
            </a:r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8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Developer Requirements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1752600"/>
            <a:ext cx="6711654" cy="419548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dirty="0"/>
              <a:t>Developers petition Land Banks for tax abatement and conveyance of a property.  A petition requires: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200" dirty="0"/>
              <a:t>Developer Profile (Experience and Capacity)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200" dirty="0"/>
              <a:t>Development Proposal &amp; Plan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200" dirty="0"/>
              <a:t>Development Cost Estimate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200" dirty="0"/>
              <a:t>Financial Ability- Funding Sources for the project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200" dirty="0"/>
              <a:t>Timeline for Development determined by the Land Bank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9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Developer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7620000" cy="4195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LBA enters a contract for sale and disposition of the property with the developer</a:t>
            </a:r>
          </a:p>
          <a:p>
            <a:endParaRPr lang="en-US" sz="1050" dirty="0"/>
          </a:p>
          <a:p>
            <a:r>
              <a:rPr lang="en-US" dirty="0"/>
              <a:t>Developer is allowed a certain time to commence and complete the proposed redevelopment</a:t>
            </a:r>
          </a:p>
          <a:p>
            <a:endParaRPr lang="en-US" sz="1100" dirty="0"/>
          </a:p>
          <a:p>
            <a:r>
              <a:rPr lang="en-US" dirty="0"/>
              <a:t>Land Bank retains a right of reentry until the redevelopment is completed</a:t>
            </a:r>
          </a:p>
          <a:p>
            <a:endParaRPr lang="en-US" sz="1000" dirty="0"/>
          </a:p>
          <a:p>
            <a:r>
              <a:rPr lang="en-US" dirty="0"/>
              <a:t>Land Bank liens property for amount of any tax abatement until project is satisfactorily completed</a:t>
            </a:r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86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Public/Private Partnerships</a:t>
            </a:r>
            <a:br>
              <a:rPr lang="en-US" dirty="0"/>
            </a:br>
            <a:r>
              <a:rPr lang="en-US" sz="2200" dirty="0"/>
              <a:t>ACoRA / 345 Ashwood Ave.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3886200" cy="448516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Purchased foreclosed 28 unit apartment building with ACoRA funds in Dec. 2009</a:t>
            </a:r>
          </a:p>
          <a:p>
            <a:pPr lvl="1"/>
            <a:r>
              <a:rPr lang="en-US" dirty="0"/>
              <a:t>Partnering with National Church Residences to produce 48 affordable senior  and lower income apartments  </a:t>
            </a:r>
          </a:p>
          <a:p>
            <a:pPr lvl="1"/>
            <a:r>
              <a:rPr lang="en-US" dirty="0"/>
              <a:t>Property has been demolished and property  transferred to NCR</a:t>
            </a:r>
          </a:p>
          <a:p>
            <a:endParaRPr lang="en-US" dirty="0"/>
          </a:p>
        </p:txBody>
      </p:sp>
      <p:pic>
        <p:nvPicPr>
          <p:cNvPr id="21506" name="Picture 2" descr="G:\Photos\Ashwood Demolition Ceremony 27APR12\P10102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5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Public/Private Partnerships</a:t>
            </a:r>
            <a:br>
              <a:rPr lang="en-US" dirty="0"/>
            </a:br>
            <a:r>
              <a:rPr lang="en-US" sz="2200" dirty="0"/>
              <a:t>ACoRA / 345 Ashwood Ave.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Allowed City of Atlanta Fire Department to conduct training exercises prior to demolition</a:t>
            </a:r>
          </a:p>
          <a:p>
            <a:r>
              <a:rPr lang="en-US" dirty="0"/>
              <a:t>Ground breaking for new project held on January 9, 2013</a:t>
            </a:r>
          </a:p>
        </p:txBody>
      </p:sp>
      <p:pic>
        <p:nvPicPr>
          <p:cNvPr id="5" name="Content Placeholder 4" descr="P10102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photo #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14800"/>
            <a:ext cx="32004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2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Public/Private Partnerships</a:t>
            </a:r>
            <a:br>
              <a:rPr lang="en-US" dirty="0"/>
            </a:br>
            <a:r>
              <a:rPr lang="en-US" sz="2200" dirty="0"/>
              <a:t>ACoRA / 345 Ashwood Ave.</a:t>
            </a:r>
            <a:endParaRPr lang="en-US" dirty="0"/>
          </a:p>
        </p:txBody>
      </p:sp>
      <p:pic>
        <p:nvPicPr>
          <p:cNvPr id="4" name="Content Placeholder 3" descr="P10102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b="13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6520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Public/Private Partnerships</a:t>
            </a:r>
            <a:br>
              <a:rPr lang="en-US" dirty="0"/>
            </a:br>
            <a:r>
              <a:rPr lang="en-US" sz="2200" dirty="0" err="1"/>
              <a:t>ACoRA</a:t>
            </a:r>
            <a:r>
              <a:rPr lang="en-US" sz="2200" dirty="0"/>
              <a:t> / 345 </a:t>
            </a:r>
            <a:r>
              <a:rPr lang="en-US" sz="2200" dirty="0" err="1"/>
              <a:t>Ashwood</a:t>
            </a:r>
            <a:r>
              <a:rPr lang="en-US" sz="2200" dirty="0"/>
              <a:t> Ave. – </a:t>
            </a:r>
            <a:r>
              <a:rPr lang="en-US" sz="2200" dirty="0" err="1"/>
              <a:t>Betmar</a:t>
            </a:r>
            <a:r>
              <a:rPr lang="en-US" sz="2200" dirty="0"/>
              <a:t> Village</a:t>
            </a:r>
            <a:endParaRPr lang="en-US" dirty="0"/>
          </a:p>
        </p:txBody>
      </p:sp>
      <p:pic>
        <p:nvPicPr>
          <p:cNvPr id="4" name="Content Placeholder 3" descr="Photo 1 17JAN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 b="22430"/>
          <a:stretch>
            <a:fillRect/>
          </a:stretch>
        </p:blipFill>
        <p:spPr/>
      </p:pic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001081">
            <a:off x="581265" y="1736319"/>
            <a:ext cx="216790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Blighted</a:t>
            </a:r>
          </a:p>
        </p:txBody>
      </p:sp>
      <p:sp>
        <p:nvSpPr>
          <p:cNvPr id="5" name="Rectangle 4"/>
          <p:cNvSpPr/>
          <p:nvPr/>
        </p:nvSpPr>
        <p:spPr>
          <a:xfrm rot="21246459">
            <a:off x="5006642" y="3951013"/>
            <a:ext cx="293093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Abandoned</a:t>
            </a:r>
          </a:p>
        </p:txBody>
      </p:sp>
      <p:sp>
        <p:nvSpPr>
          <p:cNvPr id="8" name="Rectangle 7"/>
          <p:cNvSpPr/>
          <p:nvPr/>
        </p:nvSpPr>
        <p:spPr>
          <a:xfrm rot="822050">
            <a:off x="968883" y="3705633"/>
            <a:ext cx="277685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Foreclosed</a:t>
            </a:r>
          </a:p>
        </p:txBody>
      </p:sp>
      <p:sp>
        <p:nvSpPr>
          <p:cNvPr id="9" name="Rectangle 8"/>
          <p:cNvSpPr/>
          <p:nvPr/>
        </p:nvSpPr>
        <p:spPr>
          <a:xfrm rot="652951">
            <a:off x="4960673" y="1702151"/>
            <a:ext cx="384079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Tax Delinquent</a:t>
            </a:r>
          </a:p>
        </p:txBody>
      </p:sp>
      <p:sp>
        <p:nvSpPr>
          <p:cNvPr id="10" name="Rectangle 9"/>
          <p:cNvSpPr/>
          <p:nvPr/>
        </p:nvSpPr>
        <p:spPr>
          <a:xfrm rot="21089420">
            <a:off x="2281221" y="2196305"/>
            <a:ext cx="26688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Distressed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2687" y="3058191"/>
            <a:ext cx="48313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Non-Tax Producing</a:t>
            </a:r>
          </a:p>
        </p:txBody>
      </p:sp>
      <p:pic>
        <p:nvPicPr>
          <p:cNvPr id="12" name="Picture 11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Approved FCCALBA Programs – FY2020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41358458"/>
              </p:ext>
            </p:extLst>
          </p:nvPr>
        </p:nvGraphicFramePr>
        <p:xfrm>
          <a:off x="847725" y="1752601"/>
          <a:ext cx="7610475" cy="4059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6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794">
                <a:tc>
                  <a:txBody>
                    <a:bodyPr/>
                    <a:lstStyle/>
                    <a:p>
                      <a:r>
                        <a:rPr lang="en-US" sz="1800" dirty="0"/>
                        <a:t>Program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Role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dirty="0"/>
                        <a:t>Strategic Place Based Assemblage/Revitalization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Lead</a:t>
                      </a:r>
                      <a:r>
                        <a:rPr lang="en-US" sz="1800" dirty="0"/>
                        <a:t> and/or 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1800" dirty="0"/>
                        <a:t>Neighborhood Stabilization Program (NSP)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800" dirty="0"/>
                        <a:t>Troubled Asset Workouts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BC410A"/>
                          </a:solidFill>
                        </a:rPr>
                        <a:t>Lead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1800" dirty="0"/>
                        <a:t>Land Banking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BC410A"/>
                          </a:solidFill>
                        </a:rPr>
                        <a:t>Lead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1800" dirty="0"/>
                        <a:t>Secure Neighborhood Initiative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79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800" dirty="0"/>
                        <a:t>Municipal Joint Venture Projects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96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en-US" sz="1800" dirty="0"/>
                        <a:t>Community Land Trusts (Atlanta Land Trust Collaborative)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Approved FCCALBA Programs – FY2020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50762934"/>
              </p:ext>
            </p:extLst>
          </p:nvPr>
        </p:nvGraphicFramePr>
        <p:xfrm>
          <a:off x="838200" y="1676400"/>
          <a:ext cx="7202091" cy="270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9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098">
                <a:tc>
                  <a:txBody>
                    <a:bodyPr/>
                    <a:lstStyle/>
                    <a:p>
                      <a:r>
                        <a:rPr lang="en-US" sz="1800" dirty="0"/>
                        <a:t>Program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Role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605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lang="en-US" sz="1800" dirty="0"/>
                        <a:t>National Community Stabilization Trust/Neighborhood Stabilization Initiative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9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r>
                        <a:rPr lang="en-US" sz="1800" dirty="0" err="1"/>
                        <a:t>TransFormation</a:t>
                      </a:r>
                      <a:r>
                        <a:rPr lang="en-US" sz="1800" dirty="0"/>
                        <a:t> Alliance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0"/>
                        <a:tabLst/>
                        <a:defRPr/>
                      </a:pPr>
                      <a:r>
                        <a:rPr lang="en-US" sz="1800" dirty="0" err="1"/>
                        <a:t>Greenspace</a:t>
                      </a:r>
                      <a:r>
                        <a:rPr lang="en-US" sz="1800" dirty="0"/>
                        <a:t> Assemblage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BC410A"/>
                          </a:solidFill>
                        </a:rPr>
                        <a:t>Lead</a:t>
                      </a:r>
                      <a:r>
                        <a:rPr lang="en-US" sz="1800" dirty="0">
                          <a:solidFill>
                            <a:srgbClr val="BC410A"/>
                          </a:solidFill>
                        </a:rPr>
                        <a:t> </a:t>
                      </a:r>
                      <a:r>
                        <a:rPr lang="en-US" sz="1800" dirty="0"/>
                        <a:t>and/or 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1"/>
                        <a:tabLst/>
                        <a:defRPr/>
                      </a:pPr>
                      <a:r>
                        <a:rPr lang="en-US" sz="1800" dirty="0"/>
                        <a:t>Small Building Preservation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Partner/Participant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3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46875" y="2481466"/>
            <a:ext cx="3483864" cy="3614534"/>
          </a:xfrm>
        </p:spPr>
        <p:txBody>
          <a:bodyPr>
            <a:noAutofit/>
          </a:bodyPr>
          <a:lstStyle/>
          <a:p>
            <a:pPr lvl="0"/>
            <a:r>
              <a:rPr lang="en-US" sz="1800" dirty="0"/>
              <a:t>Demolition</a:t>
            </a:r>
          </a:p>
          <a:p>
            <a:pPr lvl="0"/>
            <a:r>
              <a:rPr lang="en-US" sz="1800" dirty="0"/>
              <a:t>Deed in Escrow Conveyance (</a:t>
            </a:r>
            <a:r>
              <a:rPr lang="en-US" sz="1800" i="1" dirty="0"/>
              <a:t>to be potentially implemented</a:t>
            </a:r>
            <a:r>
              <a:rPr lang="en-US" sz="1800" dirty="0"/>
              <a:t>)</a:t>
            </a:r>
          </a:p>
          <a:p>
            <a:pPr lvl="0"/>
            <a:r>
              <a:rPr lang="en-US" sz="1800" dirty="0"/>
              <a:t>Development Partner Bids/Partnerships</a:t>
            </a:r>
          </a:p>
          <a:p>
            <a:pPr lvl="0"/>
            <a:r>
              <a:rPr lang="en-US" sz="1800" dirty="0"/>
              <a:t>Environmental Review</a:t>
            </a:r>
          </a:p>
          <a:p>
            <a:pPr lvl="0"/>
            <a:r>
              <a:rPr lang="en-US" sz="1800" dirty="0"/>
              <a:t>In </a:t>
            </a:r>
            <a:r>
              <a:rPr lang="en-US" sz="1800" dirty="0" err="1"/>
              <a:t>Rem</a:t>
            </a:r>
            <a:r>
              <a:rPr lang="en-US" sz="1800" dirty="0"/>
              <a:t> Judicial Code Lien </a:t>
            </a:r>
            <a:r>
              <a:rPr lang="en-US" sz="1800" i="1" dirty="0"/>
              <a:t>(potential for foreclosure of lien</a:t>
            </a:r>
            <a:r>
              <a:rPr lang="en-US" sz="1800" dirty="0"/>
              <a:t>)</a:t>
            </a:r>
          </a:p>
          <a:p>
            <a:pPr lvl="0"/>
            <a:r>
              <a:rPr lang="en-US" sz="1800" dirty="0"/>
              <a:t>In </a:t>
            </a:r>
            <a:r>
              <a:rPr lang="en-US" sz="1800" dirty="0" err="1"/>
              <a:t>Rem</a:t>
            </a:r>
            <a:r>
              <a:rPr lang="en-US" sz="1800" dirty="0"/>
              <a:t> Judicial Tax Foreclosure</a:t>
            </a:r>
          </a:p>
          <a:p>
            <a:pPr lvl="0"/>
            <a:r>
              <a:rPr lang="en-US" sz="1800" dirty="0"/>
              <a:t>Intergovernmental Transfer</a:t>
            </a:r>
          </a:p>
          <a:p>
            <a:r>
              <a:rPr lang="en-US" sz="1800" dirty="0"/>
              <a:t>Property Donation</a:t>
            </a:r>
          </a:p>
          <a:p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571705" y="2486077"/>
            <a:ext cx="3483864" cy="3762323"/>
          </a:xfrm>
        </p:spPr>
        <p:txBody>
          <a:bodyPr>
            <a:noAutofit/>
          </a:bodyPr>
          <a:lstStyle/>
          <a:p>
            <a:pPr lvl="0"/>
            <a:r>
              <a:rPr lang="en-US" sz="1800" dirty="0"/>
              <a:t>Property Management</a:t>
            </a:r>
          </a:p>
          <a:p>
            <a:pPr lvl="0"/>
            <a:r>
              <a:rPr lang="en-US" sz="1800" dirty="0"/>
              <a:t>Property Seizure – US Attorney/District Attorney/City Solicitor</a:t>
            </a:r>
          </a:p>
          <a:p>
            <a:pPr lvl="0"/>
            <a:r>
              <a:rPr lang="en-US" sz="1800" dirty="0"/>
              <a:t>Quiet Title Action</a:t>
            </a:r>
          </a:p>
          <a:p>
            <a:r>
              <a:rPr lang="en-US" sz="1800" dirty="0"/>
              <a:t>Real Estate Acquisition via Market Purchase</a:t>
            </a:r>
          </a:p>
          <a:p>
            <a:pPr lvl="0"/>
            <a:r>
              <a:rPr lang="en-US" sz="1800" dirty="0"/>
              <a:t>Tax Abatement</a:t>
            </a:r>
          </a:p>
          <a:p>
            <a:pPr lvl="0"/>
            <a:r>
              <a:rPr lang="en-US" sz="1800" dirty="0"/>
              <a:t>Title Research</a:t>
            </a:r>
          </a:p>
          <a:p>
            <a:pPr lvl="0"/>
            <a:r>
              <a:rPr lang="en-US" sz="1800" dirty="0"/>
              <a:t>Transaction Structuring</a:t>
            </a:r>
          </a:p>
          <a:p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5" y="1480878"/>
            <a:ext cx="1235914" cy="12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9970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Augusta-Richmond Land Bank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49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1 aerial.jpg"/>
          <p:cNvPicPr>
            <a:picLocks noChangeAspect="1"/>
          </p:cNvPicPr>
          <p:nvPr/>
        </p:nvPicPr>
        <p:blipFill>
          <a:blip r:embed="rId3" cstate="print">
            <a:lum bright="61000" contrast="-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4" r="4444" b="30430"/>
          <a:stretch>
            <a:fillRect/>
          </a:stretch>
        </p:blipFill>
        <p:spPr>
          <a:xfrm>
            <a:off x="-135699" y="304799"/>
            <a:ext cx="9279699" cy="65532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30800" y="2108200"/>
            <a:ext cx="4013200" cy="539750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DEA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DEA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AE6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AE6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AE6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AE6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endParaRPr lang="en-US" sz="2800" b="1" dirty="0">
              <a:solidFill>
                <a:srgbClr val="00AAE6"/>
              </a:solidFill>
              <a:latin typeface="Candara"/>
            </a:endParaRPr>
          </a:p>
          <a:p>
            <a:pPr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AAE6"/>
                </a:solidFill>
                <a:latin typeface="Candara"/>
              </a:rPr>
              <a:t> </a:t>
            </a:r>
            <a:r>
              <a:rPr lang="en-US" sz="2000" b="1" dirty="0">
                <a:solidFill>
                  <a:prstClr val="white"/>
                </a:solidFill>
                <a:latin typeface="Candara"/>
              </a:rPr>
              <a:t/>
            </a:r>
            <a:br>
              <a:rPr lang="en-US" sz="2000" b="1" dirty="0">
                <a:solidFill>
                  <a:prstClr val="white"/>
                </a:solidFill>
                <a:latin typeface="Candara"/>
              </a:rPr>
            </a:br>
            <a:endParaRPr lang="en-US" dirty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8435" name="Line 5"/>
          <p:cNvSpPr>
            <a:spLocks noChangeShapeType="1"/>
          </p:cNvSpPr>
          <p:nvPr/>
        </p:nvSpPr>
        <p:spPr bwMode="auto">
          <a:xfrm>
            <a:off x="381000" y="6172200"/>
            <a:ext cx="83058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4" t="11681" r="9776" b="7977"/>
          <a:stretch>
            <a:fillRect/>
          </a:stretch>
        </p:blipFill>
        <p:spPr bwMode="auto">
          <a:xfrm>
            <a:off x="381000" y="1600200"/>
            <a:ext cx="2895600" cy="3276600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t="21774" r="28017" b="18546"/>
          <a:stretch>
            <a:fillRect/>
          </a:stretch>
        </p:blipFill>
        <p:spPr bwMode="auto">
          <a:xfrm>
            <a:off x="3657600" y="4343400"/>
            <a:ext cx="2971800" cy="19812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5389" r="9302" b="8138"/>
          <a:stretch>
            <a:fillRect/>
          </a:stretch>
        </p:blipFill>
        <p:spPr bwMode="auto">
          <a:xfrm>
            <a:off x="5867400" y="1119687"/>
            <a:ext cx="2900226" cy="2842713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5791200" y="3352800"/>
            <a:ext cx="1066800" cy="11430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1066800"/>
          </a:xfrm>
        </p:spPr>
        <p:txBody>
          <a:bodyPr>
            <a:normAutofit fontScale="90000"/>
          </a:bodyPr>
          <a:lstStyle/>
          <a:p>
            <a:pPr lvl="0">
              <a:lnSpc>
                <a:spcPct val="95000"/>
              </a:lnSpc>
              <a:defRPr/>
            </a:pPr>
            <a:r>
              <a:rPr lang="en-US" sz="3100" b="1" dirty="0">
                <a:solidFill>
                  <a:schemeClr val="tx1"/>
                </a:solidFill>
              </a:rPr>
              <a:t/>
            </a:r>
            <a:br>
              <a:rPr lang="en-US" sz="3100" b="1" dirty="0">
                <a:solidFill>
                  <a:schemeClr val="tx1"/>
                </a:solidFill>
              </a:rPr>
            </a:br>
            <a:r>
              <a:rPr lang="en-US" sz="2700" b="1" dirty="0"/>
              <a:t>Transforming a Culturally Historic Community</a:t>
            </a:r>
            <a:r>
              <a:rPr lang="en-US" sz="3100" b="1" dirty="0">
                <a:solidFill>
                  <a:schemeClr val="tx1"/>
                </a:solidFill>
              </a:rPr>
              <a:t>:</a:t>
            </a:r>
            <a:br>
              <a:rPr lang="en-US" sz="3100" b="1" dirty="0">
                <a:solidFill>
                  <a:schemeClr val="tx1"/>
                </a:solidFill>
              </a:rPr>
            </a:br>
            <a:r>
              <a:rPr lang="en-US" sz="2700" b="1" dirty="0">
                <a:solidFill>
                  <a:schemeClr val="tx1"/>
                </a:solidFill>
              </a:rPr>
              <a:t>Augusta’s Laney Walker/Bethlehem</a:t>
            </a:r>
            <a:r>
              <a:rPr lang="en-US" sz="2700" b="1" dirty="0">
                <a:solidFill>
                  <a:srgbClr val="00A7E2"/>
                </a:solidFill>
              </a:rPr>
              <a:t/>
            </a:r>
            <a:br>
              <a:rPr lang="en-US" sz="2700" b="1" dirty="0">
                <a:solidFill>
                  <a:srgbClr val="00A7E2"/>
                </a:solidFill>
              </a:rPr>
            </a:br>
            <a:endParaRPr lang="en-US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0" y="762000"/>
            <a:ext cx="3657600" cy="5486400"/>
          </a:xfrm>
          <a:solidFill>
            <a:srgbClr val="00A7E2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Transform Augusta’s urban core into a model city for the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21</a:t>
            </a:r>
            <a:r>
              <a:rPr lang="en-US" sz="2800" b="1" dirty="0">
                <a:solidFill>
                  <a:schemeClr val="bg1"/>
                </a:solidFill>
              </a:rPr>
              <a:t>st Century.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Turn around decades of blight and disinvestment.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Regenerate two historic African American neighborhoods.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2638" r="3960" b="4988"/>
          <a:stretch>
            <a:fillRect/>
          </a:stretch>
        </p:blipFill>
        <p:spPr bwMode="auto">
          <a:xfrm>
            <a:off x="152400" y="762000"/>
            <a:ext cx="49931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overview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planning &amp; devt/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45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46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62536" y="685800"/>
            <a:ext cx="3948112" cy="5562600"/>
          </a:xfrm>
          <a:solidFill>
            <a:srgbClr val="00A7E2"/>
          </a:solidFill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Existing Conditions</a:t>
            </a:r>
          </a:p>
          <a:p>
            <a:pPr marL="514350" lvl="1" indent="-246063">
              <a:buNone/>
            </a:pPr>
            <a:r>
              <a:rPr lang="en-US" sz="2000" b="1" dirty="0">
                <a:solidFill>
                  <a:schemeClr val="bg1"/>
                </a:solidFill>
              </a:rPr>
              <a:t>Laney Walker Neighborhood</a:t>
            </a:r>
          </a:p>
          <a:p>
            <a:pPr marL="622300" lvl="2" indent="-219075"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33% of housing in poor to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dilapidated condition</a:t>
            </a:r>
          </a:p>
          <a:p>
            <a:pPr marL="622300" lvl="2" indent="-219075"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Over 20% of parcels vacant</a:t>
            </a:r>
          </a:p>
          <a:p>
            <a:pPr marL="514350" lvl="1" indent="-246063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Bethlehem Neighborhood</a:t>
            </a:r>
          </a:p>
          <a:p>
            <a:pPr marL="622300" lvl="2" indent="-219075"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70% of housing  in poor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to dilapidated condition</a:t>
            </a:r>
          </a:p>
          <a:p>
            <a:pPr marL="622300" lvl="2" indent="-219075">
              <a:spcAft>
                <a:spcPts val="900"/>
              </a:spcAft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Over 30% of  parcels vacant</a:t>
            </a:r>
          </a:p>
          <a:p>
            <a:pPr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Area = 1,020 acres (approx.)</a:t>
            </a:r>
          </a:p>
          <a:p>
            <a:pPr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Parcels = 3,500 (approx.)</a:t>
            </a:r>
          </a:p>
          <a:p>
            <a:pPr>
              <a:buNone/>
            </a:pPr>
            <a:r>
              <a:rPr lang="en-US" sz="2400" b="1" dirty="0">
                <a:solidFill>
                  <a:schemeClr val="bg1"/>
                </a:solidFill>
              </a:rPr>
              <a:t>Population = 4,707</a:t>
            </a:r>
          </a:p>
          <a:p>
            <a:endParaRPr lang="en-US" sz="1800" b="1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5622" r="13578" b="7585"/>
          <a:stretch>
            <a:fillRect/>
          </a:stretch>
        </p:blipFill>
        <p:spPr bwMode="auto">
          <a:xfrm>
            <a:off x="151967" y="685800"/>
            <a:ext cx="471054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Overview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planning &amp; devt/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46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86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0110" y="914400"/>
            <a:ext cx="4800600" cy="5410200"/>
          </a:xfrm>
          <a:solidFill>
            <a:srgbClr val="00A7E2"/>
          </a:solidFill>
        </p:spPr>
        <p:txBody>
          <a:bodyPr>
            <a:normAutofit fontScale="32500" lnSpcReduction="20000"/>
          </a:bodyPr>
          <a:lstStyle/>
          <a:p>
            <a:pPr marL="622300" lvl="2" indent="-219075"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6200" b="1" dirty="0">
                <a:solidFill>
                  <a:schemeClr val="bg1"/>
                </a:solidFill>
              </a:rPr>
              <a:t>16-Month Neighborhood </a:t>
            </a:r>
            <a:br>
              <a:rPr lang="en-US" sz="6200" b="1" dirty="0">
                <a:solidFill>
                  <a:schemeClr val="bg1"/>
                </a:solidFill>
              </a:rPr>
            </a:br>
            <a:r>
              <a:rPr lang="en-US" sz="6200" b="1" dirty="0">
                <a:solidFill>
                  <a:schemeClr val="bg1"/>
                </a:solidFill>
              </a:rPr>
              <a:t>Planning Process</a:t>
            </a:r>
          </a:p>
          <a:p>
            <a:pPr marL="622300" lvl="2" indent="-219075"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6200" b="1" dirty="0">
                <a:solidFill>
                  <a:schemeClr val="bg1"/>
                </a:solidFill>
              </a:rPr>
              <a:t>Summary of recommendations: 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Eliminate blight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New, affordable SF housing </a:t>
            </a:r>
            <a:br>
              <a:rPr lang="en-US" sz="5500" b="1" dirty="0">
                <a:solidFill>
                  <a:schemeClr val="bg1"/>
                </a:solidFill>
              </a:rPr>
            </a:br>
            <a:r>
              <a:rPr lang="en-US" sz="5500" b="1" dirty="0">
                <a:solidFill>
                  <a:schemeClr val="bg1"/>
                </a:solidFill>
              </a:rPr>
              <a:t>for homeownership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Rental housing for seniors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Rehabilitate vacant houses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Create more green space 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Neighborhood retail and </a:t>
            </a:r>
            <a:br>
              <a:rPr lang="en-US" sz="5500" b="1" dirty="0">
                <a:solidFill>
                  <a:schemeClr val="bg1"/>
                </a:solidFill>
              </a:rPr>
            </a:br>
            <a:r>
              <a:rPr lang="en-US" sz="5500" b="1" dirty="0">
                <a:solidFill>
                  <a:schemeClr val="bg1"/>
                </a:solidFill>
              </a:rPr>
              <a:t>job opportunities</a:t>
            </a:r>
          </a:p>
          <a:p>
            <a:pPr marL="878332" lvl="3" indent="-219075">
              <a:spcAft>
                <a:spcPts val="1200"/>
              </a:spcAft>
              <a:buClr>
                <a:schemeClr val="bg1"/>
              </a:buClr>
              <a:buSzPct val="85000"/>
              <a:buFont typeface="Arial" pitchFamily="34" charset="0"/>
              <a:buChar char="•"/>
            </a:pPr>
            <a:r>
              <a:rPr lang="en-US" sz="5500" b="1" dirty="0">
                <a:solidFill>
                  <a:schemeClr val="bg1"/>
                </a:solidFill>
              </a:rPr>
              <a:t>Celebrate neighborhood's culture </a:t>
            </a:r>
            <a:br>
              <a:rPr lang="en-US" sz="5500" b="1" dirty="0">
                <a:solidFill>
                  <a:schemeClr val="bg1"/>
                </a:solidFill>
              </a:rPr>
            </a:br>
            <a:r>
              <a:rPr lang="en-US" sz="5500" b="1" dirty="0">
                <a:solidFill>
                  <a:schemeClr val="bg1"/>
                </a:solidFill>
              </a:rPr>
              <a:t>and African-American heritage</a:t>
            </a:r>
          </a:p>
          <a:p>
            <a:pPr marL="622300" lvl="2" indent="-219075"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6200" b="1" dirty="0">
                <a:solidFill>
                  <a:schemeClr val="bg1"/>
                </a:solidFill>
              </a:rPr>
              <a:t>Ongoing Dialogue – </a:t>
            </a:r>
            <a:br>
              <a:rPr lang="en-US" sz="6200" b="1" dirty="0">
                <a:solidFill>
                  <a:schemeClr val="bg1"/>
                </a:solidFill>
              </a:rPr>
            </a:br>
            <a:r>
              <a:rPr lang="en-US" sz="6200" b="1" dirty="0">
                <a:solidFill>
                  <a:schemeClr val="bg1"/>
                </a:solidFill>
              </a:rPr>
              <a:t>Quarterly and Annual Meetings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30998" r="23144" b="2534"/>
          <a:stretch>
            <a:fillRect/>
          </a:stretch>
        </p:blipFill>
        <p:spPr bwMode="auto">
          <a:xfrm>
            <a:off x="5243945" y="914400"/>
            <a:ext cx="3657600" cy="259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C:\Users\Owner\AppData\Local\Microsoft\Windows\Temporary Internet Files\Content.Outlook\QDL9ZQWF\IMG_9363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"/>
          <a:stretch>
            <a:fillRect/>
          </a:stretch>
        </p:blipFill>
        <p:spPr bwMode="auto">
          <a:xfrm>
            <a:off x="5246156" y="3661975"/>
            <a:ext cx="3655389" cy="2657229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354874"/>
            <a:ext cx="4821237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900"/>
              </a:spcAft>
            </a:pPr>
            <a:r>
              <a:rPr lang="en-US" sz="2800" b="1" dirty="0">
                <a:latin typeface="Candara"/>
                <a:ea typeface="Verdana" pitchFamily="34" charset="0"/>
                <a:cs typeface="Arial" pitchFamily="34" charset="0"/>
              </a:rPr>
              <a:t>COMMUNITY INVOLVEMENT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overview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</a:t>
            </a:r>
            <a:r>
              <a:rPr lang="en-US" sz="1200" b="1" cap="all" dirty="0">
                <a:solidFill>
                  <a:srgbClr val="00ADEA"/>
                </a:solidFill>
                <a:latin typeface="Candara"/>
              </a:rPr>
              <a:t>planning &amp; devt/  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risk mitigation / 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47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56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114800" y="762000"/>
            <a:ext cx="4800600" cy="5257800"/>
          </a:xfrm>
          <a:solidFill>
            <a:srgbClr val="00A7E2"/>
          </a:solidFill>
        </p:spPr>
        <p:txBody>
          <a:bodyPr>
            <a:normAutofit/>
          </a:bodyPr>
          <a:lstStyle/>
          <a:p>
            <a:pPr marL="0" lvl="1" indent="0">
              <a:spcBef>
                <a:spcPts val="1200"/>
              </a:spcBef>
              <a:spcAft>
                <a:spcPts val="900"/>
              </a:spcAft>
              <a:buClr>
                <a:schemeClr val="accent3"/>
              </a:buClr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ea typeface="Verdana" pitchFamily="34" charset="0"/>
                <a:cs typeface="Arial" pitchFamily="34" charset="0"/>
              </a:rPr>
              <a:t>TARGETS AND OBJECTIVES</a:t>
            </a:r>
          </a:p>
          <a:p>
            <a:pPr marL="357124" lvl="1" indent="-219075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Acquisition of vacant and abandoned property in key development areas</a:t>
            </a:r>
          </a:p>
          <a:p>
            <a:pPr marL="357124" lvl="1" indent="-219075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Quality construction, infrastructure improvements, social service support, 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and development incentives</a:t>
            </a:r>
          </a:p>
          <a:p>
            <a:pPr marL="357124" lvl="1" indent="-219075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Preserve historic and cultural heritage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by renovating owner-occupied homes</a:t>
            </a:r>
          </a:p>
          <a:p>
            <a:pPr marL="357124" lvl="1" indent="-219075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Develop mixed income neighborhoods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and  attract new home buyers</a:t>
            </a:r>
          </a:p>
          <a:p>
            <a:pPr marL="357124" lvl="1" indent="-219075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Use public funding to attract private investment to priority developments areas</a:t>
            </a:r>
          </a:p>
          <a:p>
            <a:pPr marL="357124" lvl="1" indent="-219075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  <a:buSzPct val="85000"/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1"/>
                </a:solidFill>
              </a:rPr>
              <a:t>Use redevelopment initiatives to stimulate economic development</a:t>
            </a:r>
          </a:p>
          <a:p>
            <a:pPr marL="255588" indent="-255588">
              <a:spcAft>
                <a:spcPts val="1200"/>
              </a:spcAft>
              <a:buNone/>
            </a:pPr>
            <a:endParaRPr lang="en-US" sz="1700" b="1" dirty="0"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3" t="1449" r="8670" b="1449"/>
          <a:stretch>
            <a:fillRect/>
          </a:stretch>
        </p:blipFill>
        <p:spPr bwMode="auto">
          <a:xfrm>
            <a:off x="228600" y="762000"/>
            <a:ext cx="3657600" cy="526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overview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planning &amp; devt/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48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106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595" r="1298" b="3602"/>
          <a:stretch>
            <a:fillRect/>
          </a:stretch>
        </p:blipFill>
        <p:spPr>
          <a:xfrm>
            <a:off x="3263782" y="981076"/>
            <a:ext cx="5653324" cy="420052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Content Placeholder 8"/>
          <p:cNvSpPr txBox="1">
            <a:spLocks/>
          </p:cNvSpPr>
          <p:nvPr/>
        </p:nvSpPr>
        <p:spPr>
          <a:xfrm>
            <a:off x="152400" y="962024"/>
            <a:ext cx="2895600" cy="4219576"/>
          </a:xfrm>
          <a:prstGeom prst="rect">
            <a:avLst/>
          </a:prstGeom>
          <a:solidFill>
            <a:srgbClr val="00A7E2"/>
          </a:solidFill>
        </p:spPr>
        <p:txBody>
          <a:bodyPr vert="horz">
            <a:normAutofit/>
          </a:bodyPr>
          <a:lstStyle/>
          <a:p>
            <a:pPr marL="0" lvl="1">
              <a:lnSpc>
                <a:spcPct val="95000"/>
              </a:lnSpc>
              <a:spcBef>
                <a:spcPts val="1200"/>
              </a:spcBef>
              <a:spcAft>
                <a:spcPts val="900"/>
              </a:spcAft>
              <a:buClr>
                <a:srgbClr val="969696"/>
              </a:buClr>
            </a:pPr>
            <a:r>
              <a:rPr lang="en-US" sz="2400" b="1" dirty="0">
                <a:solidFill>
                  <a:prstClr val="black"/>
                </a:solidFill>
                <a:latin typeface="Candara"/>
              </a:rPr>
              <a:t>PROPERTY ACQUISITION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Over 1,000 property owners contacted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Over $2</a:t>
            </a:r>
            <a:r>
              <a:rPr lang="en-US" sz="2000" b="1" cap="small" dirty="0">
                <a:solidFill>
                  <a:prstClr val="white"/>
                </a:solidFill>
                <a:latin typeface="Candara"/>
              </a:rPr>
              <a:t>m</a:t>
            </a:r>
            <a:r>
              <a:rPr lang="en-US" sz="2000" b="1" dirty="0">
                <a:solidFill>
                  <a:prstClr val="white"/>
                </a:solidFill>
                <a:latin typeface="Candara"/>
              </a:rPr>
              <a:t> in</a:t>
            </a:r>
            <a:br>
              <a:rPr lang="en-US" sz="2000" b="1" dirty="0">
                <a:solidFill>
                  <a:prstClr val="white"/>
                </a:solidFill>
                <a:latin typeface="Candara"/>
              </a:rPr>
            </a:br>
            <a:r>
              <a:rPr lang="en-US" sz="2000" b="1" dirty="0">
                <a:solidFill>
                  <a:prstClr val="white"/>
                </a:solidFill>
                <a:latin typeface="Candara"/>
              </a:rPr>
              <a:t>property acquisition 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Over $1</a:t>
            </a:r>
            <a:r>
              <a:rPr lang="en-US" sz="2000" b="1" cap="small" dirty="0">
                <a:solidFill>
                  <a:prstClr val="white"/>
                </a:solidFill>
                <a:latin typeface="Candara"/>
              </a:rPr>
              <a:t>m </a:t>
            </a:r>
            <a:r>
              <a:rPr lang="en-US" sz="2000" b="1" dirty="0">
                <a:solidFill>
                  <a:prstClr val="white"/>
                </a:solidFill>
                <a:latin typeface="Candara"/>
              </a:rPr>
              <a:t/>
            </a:r>
            <a:br>
              <a:rPr lang="en-US" sz="2000" b="1" dirty="0">
                <a:solidFill>
                  <a:prstClr val="white"/>
                </a:solidFill>
                <a:latin typeface="Candara"/>
              </a:rPr>
            </a:br>
            <a:r>
              <a:rPr lang="en-US" sz="2000" b="1" dirty="0">
                <a:solidFill>
                  <a:prstClr val="white"/>
                </a:solidFill>
                <a:latin typeface="Candara"/>
              </a:rPr>
              <a:t>under option </a:t>
            </a:r>
            <a:br>
              <a:rPr lang="en-US" sz="2000" b="1" dirty="0">
                <a:solidFill>
                  <a:prstClr val="white"/>
                </a:solidFill>
                <a:latin typeface="Candara"/>
              </a:rPr>
            </a:br>
            <a:r>
              <a:rPr lang="en-US" sz="2000" b="1" dirty="0">
                <a:solidFill>
                  <a:prstClr val="white"/>
                </a:solidFill>
                <a:latin typeface="Candara"/>
              </a:rPr>
              <a:t>to purchase </a:t>
            </a:r>
            <a:br>
              <a:rPr lang="en-US" sz="2000" b="1" dirty="0">
                <a:solidFill>
                  <a:prstClr val="white"/>
                </a:solidFill>
                <a:latin typeface="Candara"/>
              </a:rPr>
            </a:br>
            <a:r>
              <a:rPr lang="en-US" sz="2000" b="1" dirty="0">
                <a:solidFill>
                  <a:prstClr val="white"/>
                </a:solidFill>
                <a:latin typeface="Candara"/>
              </a:rPr>
              <a:t>or under contract</a:t>
            </a:r>
          </a:p>
          <a:p>
            <a:pPr marL="0" lvl="1">
              <a:spcBef>
                <a:spcPts val="1200"/>
              </a:spcBef>
              <a:spcAft>
                <a:spcPts val="900"/>
              </a:spcAft>
              <a:buClr>
                <a:srgbClr val="969696"/>
              </a:buClr>
            </a:pPr>
            <a:endParaRPr lang="en-US" b="1" dirty="0">
              <a:solidFill>
                <a:prstClr val="white"/>
              </a:solidFill>
              <a:latin typeface="Candara"/>
            </a:endParaRPr>
          </a:p>
          <a:p>
            <a:pPr marL="255588" indent="-255588">
              <a:spcBef>
                <a:spcPts val="300"/>
              </a:spcBef>
              <a:spcAft>
                <a:spcPts val="1200"/>
              </a:spcAft>
              <a:buClr>
                <a:srgbClr val="969696"/>
              </a:buClr>
              <a:buFont typeface="Georgia"/>
              <a:buNone/>
              <a:defRPr/>
            </a:pPr>
            <a:endParaRPr lang="en-US" sz="1700" b="1" dirty="0">
              <a:solidFill>
                <a:prstClr val="black"/>
              </a:solidFill>
              <a:latin typeface="Candara"/>
              <a:cs typeface="Times New Roman" pitchFamily="18" charset="0"/>
            </a:endParaRPr>
          </a:p>
          <a:p>
            <a:pPr marL="365760" indent="-256032">
              <a:spcBef>
                <a:spcPts val="300"/>
              </a:spcBef>
              <a:buClr>
                <a:srgbClr val="969696"/>
              </a:buClr>
              <a:buFont typeface="Georgia"/>
              <a:buNone/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overview/  </a:t>
            </a:r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planning &amp; devt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49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1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50965"/>
            <a:ext cx="6571343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10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54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overview/  </a:t>
            </a:r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planning &amp; devt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pic>
        <p:nvPicPr>
          <p:cNvPr id="6" name="Picture 2" descr="X:\PROJECTS\Active Projects\AUGUSTA, GA\Photos\Pine Street 1-5-09\IMG_0263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3657600" cy="2743288"/>
          </a:xfrm>
          <a:prstGeom prst="rect">
            <a:avLst/>
          </a:prstGeom>
          <a:noFill/>
        </p:spPr>
      </p:pic>
      <p:pic>
        <p:nvPicPr>
          <p:cNvPr id="7" name="Picture 3" descr="X:\PROJECTS\Active Projects\AUGUSTA, GA\Photos\Pine Street 1-5-09\IMG_02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17" y="609600"/>
            <a:ext cx="3657483" cy="2743200"/>
          </a:xfrm>
          <a:prstGeom prst="rect">
            <a:avLst/>
          </a:prstGeom>
          <a:noFill/>
        </p:spPr>
      </p:pic>
      <p:pic>
        <p:nvPicPr>
          <p:cNvPr id="9" name="Picture 4" descr="X:\PROJECTS\Active Projects\AUGUSTA, GA\Photos\Pine Street 1-5-09\IMG_0254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752600"/>
            <a:ext cx="4592637" cy="3444588"/>
          </a:xfrm>
          <a:prstGeom prst="rect">
            <a:avLst/>
          </a:prstGeom>
          <a:noFill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03910" y="381000"/>
            <a:ext cx="721129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>
                <a:latin typeface="Candara"/>
              </a:rPr>
              <a:t>PINE STREET: BEFORE</a:t>
            </a:r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50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58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11610" r="4167" b="8825"/>
          <a:stretch/>
        </p:blipFill>
        <p:spPr>
          <a:xfrm>
            <a:off x="83419" y="1348914"/>
            <a:ext cx="8984381" cy="5093588"/>
          </a:xfrm>
          <a:prstGeom prst="rect">
            <a:avLst/>
          </a:prstGeom>
          <a:ln>
            <a:noFill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16542" y="533400"/>
            <a:ext cx="8458200" cy="838200"/>
          </a:xfrm>
        </p:spPr>
        <p:txBody>
          <a:bodyPr>
            <a:noAutofit/>
          </a:bodyPr>
          <a:lstStyle/>
          <a:p>
            <a:r>
              <a:rPr lang="en-US" sz="2800" b="1" dirty="0"/>
              <a:t>HERITAGE PINE: </a:t>
            </a:r>
            <a:br>
              <a:rPr lang="en-US" sz="2800" b="1" dirty="0"/>
            </a:br>
            <a:r>
              <a:rPr lang="en-US" sz="2800" b="1" dirty="0"/>
              <a:t>Materials Reuse, Restoration, Blight Removal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overview/  </a:t>
            </a:r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planning &amp; devt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51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24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03910" y="381000"/>
            <a:ext cx="8458200" cy="838200"/>
          </a:xfrm>
        </p:spPr>
        <p:txBody>
          <a:bodyPr>
            <a:normAutofit/>
          </a:bodyPr>
          <a:lstStyle/>
          <a:p>
            <a:r>
              <a:rPr lang="en-US" sz="2800" b="1" dirty="0"/>
              <a:t>PINE STREET: TODAY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overview/  </a:t>
            </a:r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planning &amp; devt</a:t>
            </a:r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/  risk mitigation / MARKETING, Branding &amp; Communications  / community OUTREACH</a:t>
            </a:r>
            <a:endParaRPr lang="en-US" sz="1300" b="1" cap="all" dirty="0">
              <a:solidFill>
                <a:srgbClr val="009ED6"/>
              </a:solidFill>
              <a:latin typeface="Candara"/>
            </a:endParaRPr>
          </a:p>
        </p:txBody>
      </p:sp>
      <p:pic>
        <p:nvPicPr>
          <p:cNvPr id="6" name="Picture 5" descr="IMG_088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1" y="4267200"/>
            <a:ext cx="2743201" cy="20573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4526" r="4118" b="7895"/>
          <a:stretch>
            <a:fillRect/>
          </a:stretch>
        </p:blipFill>
        <p:spPr bwMode="auto">
          <a:xfrm>
            <a:off x="4531659" y="1047975"/>
            <a:ext cx="4540624" cy="29514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2749" r="15299" b="12526"/>
          <a:stretch>
            <a:fillRect/>
          </a:stretch>
        </p:blipFill>
        <p:spPr bwMode="auto">
          <a:xfrm>
            <a:off x="6096000" y="4267200"/>
            <a:ext cx="2940424" cy="2057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t="4098" r="3870" b="9016"/>
          <a:stretch>
            <a:fillRect/>
          </a:stretch>
        </p:blipFill>
        <p:spPr bwMode="auto">
          <a:xfrm>
            <a:off x="76200" y="4267200"/>
            <a:ext cx="3027871" cy="2057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2412" r="4566" b="6270"/>
          <a:stretch>
            <a:fillRect/>
          </a:stretch>
        </p:blipFill>
        <p:spPr bwMode="auto">
          <a:xfrm>
            <a:off x="60929" y="1066800"/>
            <a:ext cx="4282471" cy="292361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52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02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5162" r="3663" b="6807"/>
          <a:stretch>
            <a:fillRect/>
          </a:stretch>
        </p:blipFill>
        <p:spPr bwMode="auto">
          <a:xfrm>
            <a:off x="207962" y="457200"/>
            <a:ext cx="527843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7785" r="2949" b="17785"/>
          <a:stretch>
            <a:fillRect/>
          </a:stretch>
        </p:blipFill>
        <p:spPr bwMode="auto">
          <a:xfrm>
            <a:off x="4724400" y="6414753"/>
            <a:ext cx="4343400" cy="3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638800" y="533400"/>
            <a:ext cx="3352800" cy="5664925"/>
          </a:xfrm>
          <a:prstGeom prst="rect">
            <a:avLst/>
          </a:prstGeom>
          <a:solidFill>
            <a:srgbClr val="00A7E2"/>
          </a:solidFill>
        </p:spPr>
        <p:txBody>
          <a:bodyPr wrap="square">
            <a:spAutoFit/>
          </a:bodyPr>
          <a:lstStyle/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</a:pPr>
            <a:endParaRPr lang="en-US" sz="2400" b="1" dirty="0">
              <a:solidFill>
                <a:prstClr val="white"/>
              </a:solidFill>
              <a:latin typeface="Candara"/>
            </a:endParaRP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Candara"/>
              </a:rPr>
              <a:t>PARTNERS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Land Bank Authority, Urban Redevelopment Agency,  P&amp;Z, other city/county agencies 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Historic Augusta, Lucy Laney Museum of Black History, Augusta Canal Authority 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CHDOs, community centers, neighborhood associations, churches and schools 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r>
              <a:rPr lang="en-US" sz="2000" b="1" dirty="0">
                <a:solidFill>
                  <a:prstClr val="white"/>
                </a:solidFill>
                <a:latin typeface="Candara"/>
              </a:rPr>
              <a:t>Southface Energy Institute</a:t>
            </a:r>
          </a:p>
          <a:p>
            <a:pPr marL="357124" lvl="1" indent="-219075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Clr>
                <a:prstClr val="white"/>
              </a:buClr>
              <a:buSzPct val="85000"/>
              <a:buFont typeface="Wingdings" pitchFamily="2" charset="2"/>
              <a:buChar char="v"/>
            </a:pPr>
            <a:endParaRPr lang="en-US" sz="2000" b="1" dirty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cap="all" dirty="0">
                <a:solidFill>
                  <a:srgbClr val="009ED6"/>
                </a:solidFill>
                <a:latin typeface="Candara"/>
              </a:rPr>
              <a:t>overview/  planning &amp; devt/  risk mitigation / MARKETING, Branding &amp; Communications  </a:t>
            </a:r>
            <a:r>
              <a:rPr lang="en-US" sz="1200" b="1" cap="all" dirty="0">
                <a:solidFill>
                  <a:srgbClr val="00AAE6"/>
                </a:solidFill>
                <a:latin typeface="Candara"/>
              </a:rPr>
              <a:t>/ </a:t>
            </a:r>
            <a:r>
              <a:rPr lang="en-US" sz="1200" b="1" cap="all" dirty="0">
                <a:solidFill>
                  <a:prstClr val="white"/>
                </a:solidFill>
                <a:latin typeface="Candara"/>
              </a:rPr>
              <a:t>community OUTREACH</a:t>
            </a:r>
            <a:endParaRPr lang="en-US" sz="1300" b="1" cap="all" dirty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702040" y="0"/>
            <a:ext cx="365760" cy="28777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27CFD7-767E-4B2F-A227-3BCE1F6D0E23}" type="slidenum">
              <a:rPr lang="en-US" sz="1400" b="1" smtClean="0">
                <a:latin typeface="Calibri" pitchFamily="34" charset="0"/>
              </a:rPr>
              <a:pPr/>
              <a:t>53</a:t>
            </a:fld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1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Macon-Bibb Land 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885950" y="2118141"/>
            <a:ext cx="5200650" cy="3311110"/>
            <a:chOff x="816" y="1296"/>
            <a:chExt cx="4392" cy="2874"/>
          </a:xfrm>
        </p:grpSpPr>
        <p:pic>
          <p:nvPicPr>
            <p:cNvPr id="6" name="Picture 4" descr="846-54 Prince S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305"/>
              <a:ext cx="1848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862-64Prince 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296"/>
              <a:ext cx="1848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868 Prince S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784"/>
              <a:ext cx="1843" cy="1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876 Prince S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784"/>
              <a:ext cx="1848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utoShape 2">
            <a:extLst>
              <a:ext uri="{FF2B5EF4-FFF2-40B4-BE49-F238E27FC236}">
                <a16:creationId xmlns:a16="http://schemas.microsoft.com/office/drawing/2014/main" id="{CBFCA024-86AC-48A6-8EE3-8E8D405EDE76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533400"/>
            <a:ext cx="6400800" cy="75391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50" dirty="0">
                <a:solidFill>
                  <a:schemeClr val="tx1"/>
                </a:solidFill>
              </a:rPr>
              <a:t>Prince Street-Before</a:t>
            </a:r>
          </a:p>
          <a:p>
            <a:pPr>
              <a:defRPr/>
            </a:pPr>
            <a:r>
              <a:rPr lang="en-US" sz="2700" dirty="0">
                <a:solidFill>
                  <a:schemeClr val="tx1"/>
                </a:solidFill>
              </a:rPr>
              <a:t>Vacant, Dilapidated Structures</a:t>
            </a:r>
          </a:p>
        </p:txBody>
      </p:sp>
      <p:pic>
        <p:nvPicPr>
          <p:cNvPr id="11" name="Picture 10" descr="GALBA Logo 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05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400800" cy="5355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/>
              <a:t>Prince Street Before - 2002</a:t>
            </a:r>
          </a:p>
        </p:txBody>
      </p:sp>
      <p:pic>
        <p:nvPicPr>
          <p:cNvPr id="4" name="Picture 3" descr="1588 Nussbaum A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2114550"/>
            <a:ext cx="5283994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Grp="1" noChangeArrowheads="1"/>
          </p:cNvSpPr>
          <p:nvPr>
            <p:ph type="title"/>
          </p:nvPr>
        </p:nvSpPr>
        <p:spPr>
          <a:xfrm>
            <a:off x="673169" y="457200"/>
            <a:ext cx="7797662" cy="863974"/>
          </a:xfrm>
        </p:spPr>
        <p:txBody>
          <a:bodyPr>
            <a:noAutofit/>
          </a:bodyPr>
          <a:lstStyle/>
          <a:p>
            <a:pPr defTabSz="764381">
              <a:defRPr/>
            </a:pPr>
            <a:r>
              <a:rPr lang="en-US" dirty="0"/>
              <a:t>Prince Street Neighborhood-After</a:t>
            </a:r>
          </a:p>
        </p:txBody>
      </p:sp>
      <p:pic>
        <p:nvPicPr>
          <p:cNvPr id="4" name="Picture 3" descr="DCP_36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2" b="9796"/>
          <a:stretch>
            <a:fillRect/>
          </a:stretch>
        </p:blipFill>
        <p:spPr bwMode="auto">
          <a:xfrm>
            <a:off x="1428751" y="1885950"/>
            <a:ext cx="3013472" cy="221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oodlow#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r="362" b="9741"/>
          <a:stretch>
            <a:fillRect/>
          </a:stretch>
        </p:blipFill>
        <p:spPr bwMode="auto">
          <a:xfrm>
            <a:off x="4686301" y="3200401"/>
            <a:ext cx="3013472" cy="2269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3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ned #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5950" y="2171700"/>
            <a:ext cx="5257800" cy="3200400"/>
          </a:xfrm>
          <a:prstGeom prst="rect">
            <a:avLst/>
          </a:prstGeom>
          <a:noFill/>
          <a:ln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Prince Street- After</a:t>
            </a:r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97662" cy="863974"/>
          </a:xfrm>
        </p:spPr>
        <p:txBody>
          <a:bodyPr/>
          <a:lstStyle/>
          <a:p>
            <a:r>
              <a:rPr lang="en-US" dirty="0"/>
              <a:t>Prince Street- After</a:t>
            </a:r>
          </a:p>
        </p:txBody>
      </p:sp>
      <p:pic>
        <p:nvPicPr>
          <p:cNvPr id="3" name="Picture 3" descr="Prince Street Par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00250"/>
            <a:ext cx="5143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6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828" y="533400"/>
            <a:ext cx="6571343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69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9F12-9B90-43BC-BAF3-68592D4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Beall’s Hill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7F50-1F42-47FE-BB50-6A28CE7ABF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676400"/>
            <a:ext cx="7401900" cy="41954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325" dirty="0">
                <a:cs typeface="Times New Roman" panose="02020603050405020304" pitchFamily="18" charset="0"/>
              </a:rPr>
              <a:t>The Revitalization of Beall’s Hill started as a partnership between the </a:t>
            </a:r>
            <a:r>
              <a:rPr lang="en-US" sz="2325" b="1" dirty="0">
                <a:cs typeface="Times New Roman" panose="02020603050405020304" pitchFamily="18" charset="0"/>
              </a:rPr>
              <a:t>City of Macon</a:t>
            </a:r>
            <a:r>
              <a:rPr lang="en-US" sz="2325" dirty="0">
                <a:cs typeface="Times New Roman" panose="02020603050405020304" pitchFamily="18" charset="0"/>
              </a:rPr>
              <a:t>, the </a:t>
            </a:r>
            <a:r>
              <a:rPr lang="en-US" sz="2325" b="1" dirty="0">
                <a:cs typeface="Times New Roman" panose="02020603050405020304" pitchFamily="18" charset="0"/>
              </a:rPr>
              <a:t>Macon Housing Authority </a:t>
            </a:r>
            <a:r>
              <a:rPr lang="en-US" sz="2325" dirty="0">
                <a:cs typeface="Times New Roman" panose="02020603050405020304" pitchFamily="18" charset="0"/>
              </a:rPr>
              <a:t>and </a:t>
            </a:r>
            <a:r>
              <a:rPr lang="en-US" sz="2325" b="1" dirty="0">
                <a:cs typeface="Times New Roman" panose="02020603050405020304" pitchFamily="18" charset="0"/>
              </a:rPr>
              <a:t>Mercer University</a:t>
            </a:r>
          </a:p>
          <a:p>
            <a:r>
              <a:rPr lang="en-US" dirty="0">
                <a:cs typeface="Times New Roman" panose="02020603050405020304" pitchFamily="18" charset="0"/>
              </a:rPr>
              <a:t>The City provided $2 million dollars in HOME/Bond Funds</a:t>
            </a:r>
          </a:p>
          <a:p>
            <a:r>
              <a:rPr lang="en-US" dirty="0">
                <a:cs typeface="Times New Roman" panose="02020603050405020304" pitchFamily="18" charset="0"/>
              </a:rPr>
              <a:t>Mercer University wrote over $2 million in successful federal, foundation, and corporate grants to support the project</a:t>
            </a:r>
          </a:p>
          <a:p>
            <a:r>
              <a:rPr lang="en-US" dirty="0">
                <a:cs typeface="Times New Roman" panose="02020603050405020304" pitchFamily="18" charset="0"/>
              </a:rPr>
              <a:t>Knight Foundation in Community Building sponsored a design process in 2001 that became the basis for an ambitious revitalization plan</a:t>
            </a:r>
          </a:p>
          <a:p>
            <a:r>
              <a:rPr lang="en-US" dirty="0">
                <a:cs typeface="Times New Roman" panose="02020603050405020304" pitchFamily="18" charset="0"/>
              </a:rPr>
              <a:t>Formed the Beall’s Hill Development Corp to implement the plan, joined by the Land Bank and Historic Macon Foundation</a:t>
            </a:r>
          </a:p>
          <a:p>
            <a:r>
              <a:rPr lang="en-US" dirty="0">
                <a:cs typeface="Times New Roman" panose="02020603050405020304" pitchFamily="18" charset="0"/>
              </a:rPr>
              <a:t>Land Bank has acquired about 150 properties in the Beall’s Hill Neighborhood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9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Oglethorpe Homes - Before 31">
            <a:extLst>
              <a:ext uri="{FF2B5EF4-FFF2-40B4-BE49-F238E27FC236}">
                <a16:creationId xmlns:a16="http://schemas.microsoft.com/office/drawing/2014/main" id="{C9653B96-3C7A-4661-83BA-A63FED92F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BC8967-B3C7-455D-B11D-CFA854BD7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93" y="953663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Obsolete Public Housing Demolished-HOPE VI Grant</a:t>
            </a:r>
          </a:p>
        </p:txBody>
      </p:sp>
    </p:spTree>
    <p:extLst>
      <p:ext uri="{BB962C8B-B14F-4D97-AF65-F5344CB8AC3E}">
        <p14:creationId xmlns:p14="http://schemas.microsoft.com/office/powerpoint/2010/main" val="933235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tnall at Night">
            <a:extLst>
              <a:ext uri="{FF2B5EF4-FFF2-40B4-BE49-F238E27FC236}">
                <a16:creationId xmlns:a16="http://schemas.microsoft.com/office/drawing/2014/main" id="{3FEACBE0-048C-4085-89BC-19D705860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2" r="2" b="12455"/>
          <a:stretch/>
        </p:blipFill>
        <p:spPr bwMode="auto">
          <a:xfrm>
            <a:off x="4940497" y="2125267"/>
            <a:ext cx="4203503" cy="1876378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ontent Placeholder 3" descr="Tatnall Place">
            <a:extLst>
              <a:ext uri="{FF2B5EF4-FFF2-40B4-BE49-F238E27FC236}">
                <a16:creationId xmlns:a16="http://schemas.microsoft.com/office/drawing/2014/main" id="{A4DABD62-DAF6-4D4B-9473-064B20FF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3" r="-2" b="12211"/>
          <a:stretch/>
        </p:blipFill>
        <p:spPr>
          <a:xfrm>
            <a:off x="3593307" y="4125088"/>
            <a:ext cx="5550694" cy="1875663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16F26-9651-48C7-8932-5E69E640B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163"/>
            <a:ext cx="7886700" cy="994172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en-US" dirty="0">
                <a:latin typeface="+mj-lt"/>
              </a:rPr>
              <a:t>HOPE VI- Mixed Income Development</a:t>
            </a:r>
          </a:p>
        </p:txBody>
      </p:sp>
      <p:sp>
        <p:nvSpPr>
          <p:cNvPr id="31" name="Content Placeholder 2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4561102" cy="4123134"/>
          </a:xfrm>
        </p:spPr>
        <p:txBody>
          <a:bodyPr anchor="t">
            <a:normAutofit/>
          </a:bodyPr>
          <a:lstStyle/>
          <a:p>
            <a:r>
              <a:rPr lang="en-US" sz="1800" dirty="0"/>
              <a:t>188 Units Demolished</a:t>
            </a:r>
          </a:p>
          <a:p>
            <a:r>
              <a:rPr lang="en-US" sz="1800" dirty="0"/>
              <a:t>97 Units of New Historically Compatible Townhomes</a:t>
            </a:r>
          </a:p>
          <a:p>
            <a:r>
              <a:rPr lang="en-US" sz="1800" dirty="0"/>
              <a:t>65 Units are Tax Credit Assisted-including 30 public housing units</a:t>
            </a:r>
          </a:p>
          <a:p>
            <a:r>
              <a:rPr lang="en-US" sz="1800" dirty="0"/>
              <a:t>32 Market Rate Units-No income restrictions</a:t>
            </a:r>
          </a:p>
          <a:p>
            <a:r>
              <a:rPr lang="en-US" sz="1800" dirty="0"/>
              <a:t>Opened up the Streets to include the surrounding Neighborhood</a:t>
            </a:r>
          </a:p>
          <a:p>
            <a:r>
              <a:rPr lang="en-US" sz="1800" dirty="0"/>
              <a:t>Clubhouse, Pool, Laundry Facilities</a:t>
            </a:r>
          </a:p>
          <a:p>
            <a:r>
              <a:rPr lang="en-US" sz="1800" dirty="0"/>
              <a:t>Land Bank Provided All Off-Site Housing Required for Grant Purposes</a:t>
            </a:r>
          </a:p>
          <a:p>
            <a:endParaRPr lang="en-US" sz="1800" dirty="0"/>
          </a:p>
        </p:txBody>
      </p:sp>
      <p:pic>
        <p:nvPicPr>
          <p:cNvPr id="6" name="Picture 5" descr="GALBA Logo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52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xecutive Director\Pictures\Properties\Before and After Photos\1030 Elm Street 1.jpg">
            <a:extLst>
              <a:ext uri="{FF2B5EF4-FFF2-40B4-BE49-F238E27FC236}">
                <a16:creationId xmlns:a16="http://schemas.microsoft.com/office/drawing/2014/main" id="{7D8332C4-4204-40EB-BA96-20AAA72FF96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0" r="2" b="3975"/>
          <a:stretch/>
        </p:blipFill>
        <p:spPr bwMode="auto">
          <a:xfrm>
            <a:off x="4940497" y="2125267"/>
            <a:ext cx="4203503" cy="1876378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</p:spPr>
      </p:pic>
      <p:pic>
        <p:nvPicPr>
          <p:cNvPr id="6" name="Picture 6" descr="1232 Shamrock2">
            <a:extLst>
              <a:ext uri="{FF2B5EF4-FFF2-40B4-BE49-F238E27FC236}">
                <a16:creationId xmlns:a16="http://schemas.microsoft.com/office/drawing/2014/main" id="{89A4F70F-F63C-4B27-AFD3-75EE67651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r="1" b="19625"/>
          <a:stretch/>
        </p:blipFill>
        <p:spPr bwMode="auto">
          <a:xfrm>
            <a:off x="3593306" y="4125088"/>
            <a:ext cx="3428069" cy="1875663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 descr="https://venturi.blob.core.windows.net/fd-1088/0/q0810160swc46%201c/0?sv=2015-07-08&amp;sr=b&amp;sig=6UprJB4Em0jSuLJtrHfOsYKJSVif2Peg3Fgra2NEfDg%3D&amp;se=2017-10-26T07%3A00%3A00Z&amp;sp=r&amp;rscd=inline">
            <a:extLst>
              <a:ext uri="{FF2B5EF4-FFF2-40B4-BE49-F238E27FC236}">
                <a16:creationId xmlns:a16="http://schemas.microsoft.com/office/drawing/2014/main" id="{25601BC4-B956-4CBC-9B59-91871F2E480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r="2" b="3208"/>
          <a:stretch/>
        </p:blipFill>
        <p:spPr bwMode="auto">
          <a:xfrm>
            <a:off x="5867756" y="4125088"/>
            <a:ext cx="3276245" cy="1875663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4CD8F6-81EC-4ADF-9A63-95E6E165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Land Banks &amp; Historic Preservation?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1771A-FC55-49FB-8491-D5469CB265E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4516" cy="3356387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50" dirty="0"/>
              <a:t>Absolutely!!	</a:t>
            </a:r>
          </a:p>
          <a:p>
            <a:r>
              <a:rPr lang="en-US" dirty="0"/>
              <a:t>44 Low Income Home Owners received financial assistance to improve existing homes</a:t>
            </a:r>
          </a:p>
          <a:p>
            <a:r>
              <a:rPr lang="en-US" dirty="0"/>
              <a:t> 31 Historic Homes Rehabilitated</a:t>
            </a:r>
          </a:p>
          <a:p>
            <a:r>
              <a:rPr lang="en-US" dirty="0"/>
              <a:t> Home Ownership has increased 40% </a:t>
            </a:r>
          </a:p>
          <a:p>
            <a:endParaRPr lang="en-US" sz="1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08D6AF-5BCC-4242-AC34-3E8F601D57AB}"/>
              </a:ext>
            </a:extLst>
          </p:cNvPr>
          <p:cNvSpPr txBox="1">
            <a:spLocks/>
          </p:cNvSpPr>
          <p:nvPr/>
        </p:nvSpPr>
        <p:spPr>
          <a:xfrm>
            <a:off x="2403968" y="2930066"/>
            <a:ext cx="4034516" cy="335638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8" name="Picture 7" descr="GALBA Logo 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8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359F-64DC-4594-A6C0-97952F75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Homes On Vacant Lots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E4540-32C9-4BC3-AD4D-5A49ABB27B6E}"/>
              </a:ext>
            </a:extLst>
          </p:cNvPr>
          <p:cNvPicPr>
            <a:picLocks noGrp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986"/>
          <a:stretch/>
        </p:blipFill>
        <p:spPr bwMode="auto"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333256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97662" cy="863974"/>
          </a:xfrm>
        </p:spPr>
        <p:txBody>
          <a:bodyPr>
            <a:normAutofit/>
          </a:bodyPr>
          <a:lstStyle/>
          <a:p>
            <a:r>
              <a:rPr lang="en-US" dirty="0"/>
              <a:t>Attract Private Developers</a:t>
            </a:r>
          </a:p>
        </p:txBody>
      </p:sp>
      <p:pic>
        <p:nvPicPr>
          <p:cNvPr id="3" name="Picture 4" descr="1232 Shamrock 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959429"/>
            <a:ext cx="2914650" cy="23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 descr="1232 Shamroc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2743201"/>
            <a:ext cx="3150394" cy="265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431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838B5B5-3A2F-490A-A171-270907EA2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29207" b="-1"/>
          <a:stretch/>
        </p:blipFill>
        <p:spPr>
          <a:xfrm>
            <a:off x="4409137" y="857258"/>
            <a:ext cx="4734863" cy="514349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822DA-E478-4776-8749-4FF4942A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3840086" cy="1269596"/>
          </a:xfrm>
        </p:spPr>
        <p:txBody>
          <a:bodyPr>
            <a:normAutofit/>
          </a:bodyPr>
          <a:lstStyle/>
          <a:p>
            <a:r>
              <a:rPr lang="en-US" sz="3075" dirty="0"/>
              <a:t>Macon-Bibb County Blight Initiative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91490" y="1600200"/>
            <a:ext cx="4084096" cy="3886200"/>
          </a:xfrm>
        </p:spPr>
        <p:txBody>
          <a:bodyPr>
            <a:noAutofit/>
          </a:bodyPr>
          <a:lstStyle/>
          <a:p>
            <a:r>
              <a:rPr lang="en-US" sz="1800" dirty="0"/>
              <a:t>$14 million initiative using Bond Funds</a:t>
            </a:r>
          </a:p>
          <a:p>
            <a:r>
              <a:rPr lang="en-US" sz="1800" dirty="0"/>
              <a:t>$2 million for infrastructure &amp; lighting in Beall’s Hill</a:t>
            </a:r>
          </a:p>
          <a:p>
            <a:r>
              <a:rPr lang="en-US" sz="1800" dirty="0"/>
              <a:t>$2 million for a multipurpose recreation field (Demo of 20 blighted structures)</a:t>
            </a:r>
          </a:p>
          <a:p>
            <a:r>
              <a:rPr lang="en-US" sz="1800" dirty="0"/>
              <a:t>$9 million divided by 9 Districts</a:t>
            </a:r>
          </a:p>
          <a:p>
            <a:r>
              <a:rPr lang="en-US" sz="1800" dirty="0"/>
              <a:t>County Contracted with Land Bank for all Acquisition, Holding and Disposition of property</a:t>
            </a:r>
          </a:p>
          <a:p>
            <a:r>
              <a:rPr lang="en-US" sz="1800" dirty="0"/>
              <a:t>Contracted with GBHS for all demolition</a:t>
            </a:r>
          </a:p>
          <a:p>
            <a:r>
              <a:rPr lang="en-US" sz="1800" dirty="0"/>
              <a:t>Funds for Capital Projects-infrastructure, parks, demolition for future development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94063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:\Users\Executive Director\Documents\Bibb County School Board\Alex IV Acquisition\Alex IV Elementary School.jpg">
            <a:extLst>
              <a:ext uri="{FF2B5EF4-FFF2-40B4-BE49-F238E27FC236}">
                <a16:creationId xmlns:a16="http://schemas.microsoft.com/office/drawing/2014/main" id="{F29340B5-64D7-4AB8-8B73-709C8DCCE88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r="14388" b="1"/>
          <a:stretch/>
        </p:blipFill>
        <p:spPr bwMode="auto">
          <a:xfrm>
            <a:off x="3714751" y="2203133"/>
            <a:ext cx="4033220" cy="3137534"/>
          </a:xfrm>
          <a:prstGeom prst="rect">
            <a:avLst/>
          </a:prstGeom>
          <a:noFill/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D81019-1793-4BF9-988E-86E209EB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6847421" cy="465581"/>
          </a:xfrm>
        </p:spPr>
        <p:txBody>
          <a:bodyPr>
            <a:noAutofit/>
          </a:bodyPr>
          <a:lstStyle/>
          <a:p>
            <a:r>
              <a:rPr lang="en-US" dirty="0"/>
              <a:t>Alexander IV-Vacant School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3151697" cy="3886200"/>
          </a:xfrm>
        </p:spPr>
        <p:txBody>
          <a:bodyPr>
            <a:normAutofit/>
          </a:bodyPr>
          <a:lstStyle/>
          <a:p>
            <a:r>
              <a:rPr lang="en-US" sz="1800" dirty="0"/>
              <a:t>Blight Bond Funds used by Land Bank to acquire building from School District</a:t>
            </a:r>
          </a:p>
          <a:p>
            <a:r>
              <a:rPr lang="en-US" sz="1800" dirty="0"/>
              <a:t>Partnered with Historic Macon Foundation to manage RFP and Historic Preservation Tax Credits</a:t>
            </a:r>
          </a:p>
          <a:p>
            <a:r>
              <a:rPr lang="en-US" sz="1800" dirty="0"/>
              <a:t>Sold in December 2017 for redevelopment of market rate senior housing</a:t>
            </a:r>
          </a:p>
          <a:p>
            <a:r>
              <a:rPr lang="en-US" sz="1800" dirty="0"/>
              <a:t>$ 8.8 million project</a:t>
            </a:r>
          </a:p>
        </p:txBody>
      </p:sp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2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38E08-9586-4487-8308-E4FCA262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Blight Initiative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5B3FE-BCFF-40A5-8287-22F2F6BE0B4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5867400" cy="46999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165 Properties acquired across nine districts since summer 2016</a:t>
            </a:r>
          </a:p>
          <a:p>
            <a:r>
              <a:rPr lang="en-US" dirty="0"/>
              <a:t>Majority of Properties acquired through In Rem tax foreclosure</a:t>
            </a:r>
          </a:p>
          <a:p>
            <a:r>
              <a:rPr lang="en-US" dirty="0"/>
              <a:t>121 Properties demolished</a:t>
            </a:r>
          </a:p>
          <a:p>
            <a:r>
              <a:rPr lang="en-US" dirty="0"/>
              <a:t>65+ Properties remaining for acquisition &amp; demolition</a:t>
            </a:r>
          </a:p>
          <a:p>
            <a:r>
              <a:rPr lang="en-US" dirty="0"/>
              <a:t>Community Center built in inner city neighborhood</a:t>
            </a:r>
          </a:p>
          <a:p>
            <a:r>
              <a:rPr lang="en-US" dirty="0"/>
              <a:t>Parks created and existing parks expanded or enhanced</a:t>
            </a:r>
          </a:p>
          <a:p>
            <a:r>
              <a:rPr lang="en-US" dirty="0"/>
              <a:t>Infrastructure and Lighting improvements</a:t>
            </a:r>
          </a:p>
          <a:p>
            <a:r>
              <a:rPr lang="en-US" dirty="0"/>
              <a:t>SPLOST funds planned for continuation of Blight Initiative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8" descr="image017">
            <a:extLst>
              <a:ext uri="{FF2B5EF4-FFF2-40B4-BE49-F238E27FC236}">
                <a16:creationId xmlns:a16="http://schemas.microsoft.com/office/drawing/2014/main" id="{062CDA7E-4E7C-48B4-A4F1-C8E41C3C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241749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93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ED77E-D2A8-4455-AA22-EFD3C7BB5C53}"/>
              </a:ext>
            </a:extLst>
          </p:cNvPr>
          <p:cNvSpPr/>
          <p:nvPr/>
        </p:nvSpPr>
        <p:spPr>
          <a:xfrm>
            <a:off x="3200400" y="2967335"/>
            <a:ext cx="2512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??????</a:t>
            </a:r>
          </a:p>
        </p:txBody>
      </p:sp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38800"/>
            <a:ext cx="949939" cy="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0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328" y="474765"/>
            <a:ext cx="6571343" cy="104923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94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27700" y="2052925"/>
            <a:ext cx="7173300" cy="419548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2000" dirty="0"/>
          </a:p>
          <a:p>
            <a:pPr algn="ctr">
              <a:spcBef>
                <a:spcPts val="0"/>
              </a:spcBef>
              <a:buNone/>
            </a:pPr>
            <a:r>
              <a:rPr lang="en-US" sz="4000" dirty="0"/>
              <a:t>Christopher Norman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000" dirty="0"/>
              <a:t>President  - GALBA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000" dirty="0"/>
              <a:t>Direct 404-525-9130</a:t>
            </a:r>
            <a:endParaRPr lang="en-US" sz="4000" dirty="0">
              <a:hlinkClick r:id="rId2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4000" dirty="0">
                <a:hlinkClick r:id="rId2"/>
              </a:rPr>
              <a:t>cnorman@fccalandbank.org</a:t>
            </a:r>
            <a:r>
              <a:rPr lang="en-US" sz="4000" dirty="0"/>
              <a:t> </a:t>
            </a:r>
          </a:p>
          <a:p>
            <a:pPr algn="ctr">
              <a:spcBef>
                <a:spcPts val="0"/>
              </a:spcBef>
              <a:buNone/>
            </a:pPr>
            <a:endParaRPr lang="en-US" sz="4000" dirty="0"/>
          </a:p>
          <a:p>
            <a:pPr algn="ctr">
              <a:buNone/>
            </a:pPr>
            <a:endParaRPr lang="en-US" sz="2000" dirty="0"/>
          </a:p>
          <a:p>
            <a:pPr algn="ctr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GALBA Logo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76800"/>
            <a:ext cx="1811512" cy="1752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4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65B7-149C-4F61-89F7-D34519EA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6B403-CB69-4F99-91A2-908D1B614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295400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97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2069</TotalTime>
  <Words>2315</Words>
  <Application>Microsoft Office PowerPoint</Application>
  <PresentationFormat>On-screen Show (4:3)</PresentationFormat>
  <Paragraphs>431</Paragraphs>
  <Slides>70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Arial</vt:lpstr>
      <vt:lpstr>Calibri</vt:lpstr>
      <vt:lpstr>Candara</vt:lpstr>
      <vt:lpstr>Century Gothic</vt:lpstr>
      <vt:lpstr>Georgia</vt:lpstr>
      <vt:lpstr>Mangal</vt:lpstr>
      <vt:lpstr>Times New Roman</vt:lpstr>
      <vt:lpstr>Tw Cen MT</vt:lpstr>
      <vt:lpstr>Verdana</vt:lpstr>
      <vt:lpstr>Wingdings</vt:lpstr>
      <vt:lpstr>Wingdings 2</vt:lpstr>
      <vt:lpstr>Median</vt:lpstr>
      <vt:lpstr>Advanced LAND BANKING OVERVIEW GICH RETREAT - virtual  </vt:lpstr>
      <vt:lpstr>Land Bank Authorities (LBA) in Georgia</vt:lpstr>
      <vt:lpstr>“Quick” Land Bank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Desired Property Outcomes</vt:lpstr>
      <vt:lpstr>What is a Land Bank</vt:lpstr>
      <vt:lpstr>What is a Land Bank</vt:lpstr>
      <vt:lpstr>History of Land Banks</vt:lpstr>
      <vt:lpstr>Some Existing Georgia Land Banks</vt:lpstr>
      <vt:lpstr>Land Bank Focus</vt:lpstr>
      <vt:lpstr>PowerPoint Presentation</vt:lpstr>
      <vt:lpstr>Code Enforcement and Land Banking</vt:lpstr>
      <vt:lpstr>PowerPoint Presentation</vt:lpstr>
      <vt:lpstr>Development Considerations</vt:lpstr>
      <vt:lpstr>Do Vacant Properties Affect Property Values?</vt:lpstr>
      <vt:lpstr>Unique Challenges for Redevelopment</vt:lpstr>
      <vt:lpstr>Properties are Not Always Easily Obtainable</vt:lpstr>
      <vt:lpstr>How Do Land Banks Acquire Property?</vt:lpstr>
      <vt:lpstr>PowerPoint Presentation</vt:lpstr>
      <vt:lpstr>Disposition of Property</vt:lpstr>
      <vt:lpstr>Pricing Flexibility</vt:lpstr>
      <vt:lpstr>Land Bank Priorities for Disposition</vt:lpstr>
      <vt:lpstr>Developer Requirements</vt:lpstr>
      <vt:lpstr>Developer Restrictions</vt:lpstr>
      <vt:lpstr>Public/Private Partnerships ACoRA / 345 Ashwood Ave.</vt:lpstr>
      <vt:lpstr>Public/Private Partnerships ACoRA / 345 Ashwood Ave.</vt:lpstr>
      <vt:lpstr>Public/Private Partnerships ACoRA / 345 Ashwood Ave.</vt:lpstr>
      <vt:lpstr>Public/Private Partnerships ACoRA / 345 Ashwood Ave. – Betmar Village</vt:lpstr>
      <vt:lpstr>Approved FCCALBA Programs – FY2020</vt:lpstr>
      <vt:lpstr>Approved FCCALBA Programs – FY2020</vt:lpstr>
      <vt:lpstr>Tools</vt:lpstr>
      <vt:lpstr>Augusta-Richmond Land Bank</vt:lpstr>
      <vt:lpstr> Transforming a Culturally Historic Community: Augusta’s Laney Walker/Bethlehem </vt:lpstr>
      <vt:lpstr>Transform Augusta’s urban core into a model city for the  21st Century.  Turn around decades of blight and disinvestment.  Regenerate two historic African American neighborhoods.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HERITAGE PINE:  Materials Reuse, Restoration, Blight Removal</vt:lpstr>
      <vt:lpstr>PINE STREET: TODAY</vt:lpstr>
      <vt:lpstr>PowerPoint Presentation</vt:lpstr>
      <vt:lpstr>Macon-Bibb Land Bank</vt:lpstr>
      <vt:lpstr>PowerPoint Presentation</vt:lpstr>
      <vt:lpstr>Prince Street Before - 2002</vt:lpstr>
      <vt:lpstr>Prince Street Neighborhood-After</vt:lpstr>
      <vt:lpstr>Prince Street- After</vt:lpstr>
      <vt:lpstr>Prince Street- After</vt:lpstr>
      <vt:lpstr>Beall’s Hill Neighborhood</vt:lpstr>
      <vt:lpstr>Obsolete Public Housing Demolished-HOPE VI Grant</vt:lpstr>
      <vt:lpstr>HOPE VI- Mixed Income Development</vt:lpstr>
      <vt:lpstr>Land Banks &amp; Historic Preservation?</vt:lpstr>
      <vt:lpstr>New Homes On Vacant Lots</vt:lpstr>
      <vt:lpstr>Attract Private Developers</vt:lpstr>
      <vt:lpstr>Macon-Bibb County Blight Initiative</vt:lpstr>
      <vt:lpstr>Alexander IV-Vacant School</vt:lpstr>
      <vt:lpstr>Blight Initiative Results</vt:lpstr>
      <vt:lpstr>Questions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 Land Bank Authorities</dc:title>
  <dc:creator>Executive Director</dc:creator>
  <cp:lastModifiedBy>Morgan  White</cp:lastModifiedBy>
  <cp:revision>117</cp:revision>
  <dcterms:created xsi:type="dcterms:W3CDTF">2012-07-16T13:43:48Z</dcterms:created>
  <dcterms:modified xsi:type="dcterms:W3CDTF">2020-09-15T21:02:13Z</dcterms:modified>
</cp:coreProperties>
</file>