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42" r:id="rId5"/>
    <p:sldId id="2062" r:id="rId6"/>
    <p:sldId id="344" r:id="rId7"/>
    <p:sldId id="318" r:id="rId8"/>
    <p:sldId id="329" r:id="rId9"/>
    <p:sldId id="352" r:id="rId10"/>
    <p:sldId id="347" r:id="rId11"/>
    <p:sldId id="348" r:id="rId12"/>
    <p:sldId id="349" r:id="rId13"/>
    <p:sldId id="353" r:id="rId14"/>
    <p:sldId id="351" r:id="rId15"/>
    <p:sldId id="350" r:id="rId16"/>
    <p:sldId id="333" r:id="rId17"/>
    <p:sldId id="310" r:id="rId18"/>
    <p:sldId id="2063" r:id="rId19"/>
    <p:sldId id="2064" r:id="rId20"/>
    <p:sldId id="2065" r:id="rId21"/>
    <p:sldId id="2066" r:id="rId22"/>
    <p:sldId id="2067" r:id="rId23"/>
    <p:sldId id="2068" r:id="rId24"/>
    <p:sldId id="2069" r:id="rId25"/>
    <p:sldId id="2070" r:id="rId2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8640" userDrawn="1">
          <p15:clr>
            <a:srgbClr val="A4A3A4"/>
          </p15:clr>
        </p15:guide>
        <p15:guide id="10" orient="horz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  <p:cmAuthor id="3" name="Tracey Turman" initials="TT" lastIdx="1" clrIdx="2">
    <p:extLst>
      <p:ext uri="{19B8F6BF-5375-455C-9EA6-DF929625EA0E}">
        <p15:presenceInfo xmlns:p15="http://schemas.microsoft.com/office/powerpoint/2012/main" userId="S::tracey.turman@dca.ga.gov::226138fd-bfcd-4e33-aedf-ff10e5e5a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1F4D"/>
    <a:srgbClr val="00B8DB"/>
    <a:srgbClr val="EC72A5"/>
    <a:srgbClr val="2D1E42"/>
    <a:srgbClr val="583F52"/>
    <a:srgbClr val="4AEDDE"/>
    <a:srgbClr val="FA5C79"/>
    <a:srgbClr val="F6DC0D"/>
    <a:srgbClr val="FDE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71844-C9A0-449B-AE9E-4B2DEFB30FDA}" v="67" dt="2021-10-05T13:05:02.52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6202" autoAdjust="0"/>
  </p:normalViewPr>
  <p:slideViewPr>
    <p:cSldViewPr snapToGrid="0" snapToObjects="1">
      <p:cViewPr varScale="1">
        <p:scale>
          <a:sx n="39" d="100"/>
          <a:sy n="39" d="100"/>
        </p:scale>
        <p:origin x="516" y="30"/>
      </p:cViewPr>
      <p:guideLst>
        <p:guide orient="horz" pos="8136"/>
        <p:guide pos="14278"/>
        <p:guide pos="1078"/>
        <p:guide pos="7678"/>
        <p:guide orient="horz" pos="504"/>
        <p:guide orient="horz" pos="8640"/>
        <p:guide orient="horz"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9-10T14:29:07.19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homeamerica.org/dca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homeamerica.org/dc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1A7E0-B570-49AD-8479-8224225F964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63DAE95-F576-4546-ADF1-CDD02DA44E78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home buyer who has not owned a primary residence within the prior three years</a:t>
          </a:r>
        </a:p>
      </dgm:t>
    </dgm:pt>
    <dgm:pt modelId="{F379364F-48C8-4AAE-8B2D-6B2609D7E1E2}" type="parTrans" cxnId="{F897886D-D67B-4117-BDF7-635A6291F6D5}">
      <dgm:prSet/>
      <dgm:spPr/>
      <dgm:t>
        <a:bodyPr/>
        <a:lstStyle/>
        <a:p>
          <a:endParaRPr lang="en-US"/>
        </a:p>
      </dgm:t>
    </dgm:pt>
    <dgm:pt modelId="{DAB4F5D4-5CB8-44A8-9F3E-9D920B575ED3}" type="sibTrans" cxnId="{F897886D-D67B-4117-BDF7-635A6291F6D5}">
      <dgm:prSet/>
      <dgm:spPr/>
      <dgm:t>
        <a:bodyPr/>
        <a:lstStyle/>
        <a:p>
          <a:endParaRPr lang="en-US"/>
        </a:p>
      </dgm:t>
    </dgm:pt>
    <dgm:pt modelId="{56FB5146-7962-4A74-A959-5900FEE86990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Cannot own any other real estate at time of closing</a:t>
          </a:r>
        </a:p>
      </dgm:t>
    </dgm:pt>
    <dgm:pt modelId="{B2255885-2910-4243-A09A-A92A22BCA27B}" type="parTrans" cxnId="{60F20607-FB06-4680-9AFB-8F29B4897293}">
      <dgm:prSet/>
      <dgm:spPr/>
      <dgm:t>
        <a:bodyPr/>
        <a:lstStyle/>
        <a:p>
          <a:endParaRPr lang="en-US"/>
        </a:p>
      </dgm:t>
    </dgm:pt>
    <dgm:pt modelId="{092AE548-026B-483A-ADD6-CEFB0D5CC648}" type="sibTrans" cxnId="{60F20607-FB06-4680-9AFB-8F29B4897293}">
      <dgm:prSet/>
      <dgm:spPr/>
      <dgm:t>
        <a:bodyPr/>
        <a:lstStyle/>
        <a:p>
          <a:endParaRPr lang="en-US"/>
        </a:p>
      </dgm:t>
    </dgm:pt>
    <dgm:pt modelId="{7E1AEA5A-5DCA-4DCB-A67D-181A73A855A8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mortgage interest on tax returns</a:t>
          </a:r>
        </a:p>
      </dgm:t>
    </dgm:pt>
    <dgm:pt modelId="{7EA76639-67C7-4663-913A-67BF9E5F01FA}" type="parTrans" cxnId="{359A91B0-235A-4E98-975C-F412CBC76410}">
      <dgm:prSet/>
      <dgm:spPr/>
      <dgm:t>
        <a:bodyPr/>
        <a:lstStyle/>
        <a:p>
          <a:endParaRPr lang="en-US"/>
        </a:p>
      </dgm:t>
    </dgm:pt>
    <dgm:pt modelId="{4D97DFD9-F342-423A-85B1-06468D04FFB2}" type="sibTrans" cxnId="{359A91B0-235A-4E98-975C-F412CBC76410}">
      <dgm:prSet/>
      <dgm:spPr/>
      <dgm:t>
        <a:bodyPr/>
        <a:lstStyle/>
        <a:p>
          <a:endParaRPr lang="en-US"/>
        </a:p>
      </dgm:t>
    </dgm:pt>
    <dgm:pt modelId="{16BD99F0-ACCD-4834-9542-6813AB5526B8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 a primary residence was owned within three years, Georgia Dream still available if purchase is in targeted area</a:t>
          </a:r>
        </a:p>
      </dgm:t>
    </dgm:pt>
    <dgm:pt modelId="{70201263-1F07-4ADE-9E1B-49F27BBF6F8E}" type="parTrans" cxnId="{BA621B57-A16F-47CF-865A-989C254E877F}">
      <dgm:prSet/>
      <dgm:spPr/>
      <dgm:t>
        <a:bodyPr/>
        <a:lstStyle/>
        <a:p>
          <a:endParaRPr lang="en-US"/>
        </a:p>
      </dgm:t>
    </dgm:pt>
    <dgm:pt modelId="{585D4F8D-77F1-4C19-91CB-34D89E92E9D3}" type="sibTrans" cxnId="{BA621B57-A16F-47CF-865A-989C254E877F}">
      <dgm:prSet/>
      <dgm:spPr/>
      <dgm:t>
        <a:bodyPr/>
        <a:lstStyle/>
        <a:p>
          <a:endParaRPr lang="en-US"/>
        </a:p>
      </dgm:t>
    </dgm:pt>
    <dgm:pt modelId="{F663365A-19C8-4F55-B2DC-6885CB7AF370}" type="pres">
      <dgm:prSet presAssocID="{64F1A7E0-B570-49AD-8479-8224225F96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92C067-9747-4D9E-92A5-E8AF73872135}" type="pres">
      <dgm:prSet presAssocID="{063DAE95-F576-4546-ADF1-CDD02DA44E78}" presName="thickLine" presStyleLbl="alignNode1" presStyleIdx="0" presStyleCnt="4"/>
      <dgm:spPr/>
    </dgm:pt>
    <dgm:pt modelId="{2F9B3465-535F-456E-B404-00EB06DD028C}" type="pres">
      <dgm:prSet presAssocID="{063DAE95-F576-4546-ADF1-CDD02DA44E78}" presName="horz1" presStyleCnt="0"/>
      <dgm:spPr/>
    </dgm:pt>
    <dgm:pt modelId="{9EB61DFE-854B-4FF0-91C9-4D6BB8C64237}" type="pres">
      <dgm:prSet presAssocID="{063DAE95-F576-4546-ADF1-CDD02DA44E78}" presName="tx1" presStyleLbl="revTx" presStyleIdx="0" presStyleCnt="4"/>
      <dgm:spPr/>
      <dgm:t>
        <a:bodyPr/>
        <a:lstStyle/>
        <a:p>
          <a:endParaRPr lang="en-US"/>
        </a:p>
      </dgm:t>
    </dgm:pt>
    <dgm:pt modelId="{9A65B993-5D0A-4E9F-B63F-036C294C8567}" type="pres">
      <dgm:prSet presAssocID="{063DAE95-F576-4546-ADF1-CDD02DA44E78}" presName="vert1" presStyleCnt="0"/>
      <dgm:spPr/>
    </dgm:pt>
    <dgm:pt modelId="{56A9E9AC-9C2D-4C2C-BB48-1AA5A77ED52B}" type="pres">
      <dgm:prSet presAssocID="{56FB5146-7962-4A74-A959-5900FEE86990}" presName="thickLine" presStyleLbl="alignNode1" presStyleIdx="1" presStyleCnt="4"/>
      <dgm:spPr/>
    </dgm:pt>
    <dgm:pt modelId="{505E4169-5CEC-4ECC-9F2E-497090947F14}" type="pres">
      <dgm:prSet presAssocID="{56FB5146-7962-4A74-A959-5900FEE86990}" presName="horz1" presStyleCnt="0"/>
      <dgm:spPr/>
    </dgm:pt>
    <dgm:pt modelId="{08B20A1B-B730-485A-A8A7-0FB6A8197613}" type="pres">
      <dgm:prSet presAssocID="{56FB5146-7962-4A74-A959-5900FEE86990}" presName="tx1" presStyleLbl="revTx" presStyleIdx="1" presStyleCnt="4"/>
      <dgm:spPr/>
      <dgm:t>
        <a:bodyPr/>
        <a:lstStyle/>
        <a:p>
          <a:endParaRPr lang="en-US"/>
        </a:p>
      </dgm:t>
    </dgm:pt>
    <dgm:pt modelId="{28198622-01E7-4F2B-93F8-4304D85C2E6C}" type="pres">
      <dgm:prSet presAssocID="{56FB5146-7962-4A74-A959-5900FEE86990}" presName="vert1" presStyleCnt="0"/>
      <dgm:spPr/>
    </dgm:pt>
    <dgm:pt modelId="{CB12654D-8074-4E38-9C5B-D629F48BFB93}" type="pres">
      <dgm:prSet presAssocID="{7E1AEA5A-5DCA-4DCB-A67D-181A73A855A8}" presName="thickLine" presStyleLbl="alignNode1" presStyleIdx="2" presStyleCnt="4"/>
      <dgm:spPr/>
    </dgm:pt>
    <dgm:pt modelId="{F7B8E3CC-B6DF-4226-A914-0A52B843141F}" type="pres">
      <dgm:prSet presAssocID="{7E1AEA5A-5DCA-4DCB-A67D-181A73A855A8}" presName="horz1" presStyleCnt="0"/>
      <dgm:spPr/>
    </dgm:pt>
    <dgm:pt modelId="{AEB0A707-20D4-4049-8FB5-C2D1F8DE5B27}" type="pres">
      <dgm:prSet presAssocID="{7E1AEA5A-5DCA-4DCB-A67D-181A73A855A8}" presName="tx1" presStyleLbl="revTx" presStyleIdx="2" presStyleCnt="4" custLinFactNeighborX="-15" custLinFactNeighborY="4218"/>
      <dgm:spPr/>
      <dgm:t>
        <a:bodyPr/>
        <a:lstStyle/>
        <a:p>
          <a:endParaRPr lang="en-US"/>
        </a:p>
      </dgm:t>
    </dgm:pt>
    <dgm:pt modelId="{E6F29B97-7CEA-4960-860E-C2A73CA7F861}" type="pres">
      <dgm:prSet presAssocID="{7E1AEA5A-5DCA-4DCB-A67D-181A73A855A8}" presName="vert1" presStyleCnt="0"/>
      <dgm:spPr/>
    </dgm:pt>
    <dgm:pt modelId="{8C1DF93C-ECCB-4A42-8809-07488BE45036}" type="pres">
      <dgm:prSet presAssocID="{16BD99F0-ACCD-4834-9542-6813AB5526B8}" presName="thickLine" presStyleLbl="alignNode1" presStyleIdx="3" presStyleCnt="4"/>
      <dgm:spPr/>
    </dgm:pt>
    <dgm:pt modelId="{A2158724-9211-475E-8FAF-E96352AD9B42}" type="pres">
      <dgm:prSet presAssocID="{16BD99F0-ACCD-4834-9542-6813AB5526B8}" presName="horz1" presStyleCnt="0"/>
      <dgm:spPr/>
    </dgm:pt>
    <dgm:pt modelId="{7488509A-8FBA-4FF4-B34C-8CCB7600DE98}" type="pres">
      <dgm:prSet presAssocID="{16BD99F0-ACCD-4834-9542-6813AB5526B8}" presName="tx1" presStyleLbl="revTx" presStyleIdx="3" presStyleCnt="4"/>
      <dgm:spPr/>
      <dgm:t>
        <a:bodyPr/>
        <a:lstStyle/>
        <a:p>
          <a:endParaRPr lang="en-US"/>
        </a:p>
      </dgm:t>
    </dgm:pt>
    <dgm:pt modelId="{9E6D7C64-6941-42F3-B31C-02BE76CE4AAF}" type="pres">
      <dgm:prSet presAssocID="{16BD99F0-ACCD-4834-9542-6813AB5526B8}" presName="vert1" presStyleCnt="0"/>
      <dgm:spPr/>
    </dgm:pt>
  </dgm:ptLst>
  <dgm:cxnLst>
    <dgm:cxn modelId="{60F20607-FB06-4680-9AFB-8F29B4897293}" srcId="{64F1A7E0-B570-49AD-8479-8224225F9649}" destId="{56FB5146-7962-4A74-A959-5900FEE86990}" srcOrd="1" destOrd="0" parTransId="{B2255885-2910-4243-A09A-A92A22BCA27B}" sibTransId="{092AE548-026B-483A-ADD6-CEFB0D5CC648}"/>
    <dgm:cxn modelId="{4F32D401-1856-42BD-BA48-B78B44424416}" type="presOf" srcId="{063DAE95-F576-4546-ADF1-CDD02DA44E78}" destId="{9EB61DFE-854B-4FF0-91C9-4D6BB8C64237}" srcOrd="0" destOrd="0" presId="urn:microsoft.com/office/officeart/2008/layout/LinedList"/>
    <dgm:cxn modelId="{BA621B57-A16F-47CF-865A-989C254E877F}" srcId="{64F1A7E0-B570-49AD-8479-8224225F9649}" destId="{16BD99F0-ACCD-4834-9542-6813AB5526B8}" srcOrd="3" destOrd="0" parTransId="{70201263-1F07-4ADE-9E1B-49F27BBF6F8E}" sibTransId="{585D4F8D-77F1-4C19-91CB-34D89E92E9D3}"/>
    <dgm:cxn modelId="{359A91B0-235A-4E98-975C-F412CBC76410}" srcId="{64F1A7E0-B570-49AD-8479-8224225F9649}" destId="{7E1AEA5A-5DCA-4DCB-A67D-181A73A855A8}" srcOrd="2" destOrd="0" parTransId="{7EA76639-67C7-4663-913A-67BF9E5F01FA}" sibTransId="{4D97DFD9-F342-423A-85B1-06468D04FFB2}"/>
    <dgm:cxn modelId="{B0DBC355-5D7C-4B90-AE1B-1D6EF107496C}" type="presOf" srcId="{16BD99F0-ACCD-4834-9542-6813AB5526B8}" destId="{7488509A-8FBA-4FF4-B34C-8CCB7600DE98}" srcOrd="0" destOrd="0" presId="urn:microsoft.com/office/officeart/2008/layout/LinedList"/>
    <dgm:cxn modelId="{1A5D4A96-0A75-4E65-B1ED-02B6A0C89A7F}" type="presOf" srcId="{7E1AEA5A-5DCA-4DCB-A67D-181A73A855A8}" destId="{AEB0A707-20D4-4049-8FB5-C2D1F8DE5B27}" srcOrd="0" destOrd="0" presId="urn:microsoft.com/office/officeart/2008/layout/LinedList"/>
    <dgm:cxn modelId="{F897886D-D67B-4117-BDF7-635A6291F6D5}" srcId="{64F1A7E0-B570-49AD-8479-8224225F9649}" destId="{063DAE95-F576-4546-ADF1-CDD02DA44E78}" srcOrd="0" destOrd="0" parTransId="{F379364F-48C8-4AAE-8B2D-6B2609D7E1E2}" sibTransId="{DAB4F5D4-5CB8-44A8-9F3E-9D920B575ED3}"/>
    <dgm:cxn modelId="{0566AE5D-88AE-48E3-9838-C1583E41CD0C}" type="presOf" srcId="{64F1A7E0-B570-49AD-8479-8224225F9649}" destId="{F663365A-19C8-4F55-B2DC-6885CB7AF370}" srcOrd="0" destOrd="0" presId="urn:microsoft.com/office/officeart/2008/layout/LinedList"/>
    <dgm:cxn modelId="{62B9B0AE-E7ED-4471-82BA-11D667D19D32}" type="presOf" srcId="{56FB5146-7962-4A74-A959-5900FEE86990}" destId="{08B20A1B-B730-485A-A8A7-0FB6A8197613}" srcOrd="0" destOrd="0" presId="urn:microsoft.com/office/officeart/2008/layout/LinedList"/>
    <dgm:cxn modelId="{B63BBF92-E06A-4379-9124-CF57C9F9A87F}" type="presParOf" srcId="{F663365A-19C8-4F55-B2DC-6885CB7AF370}" destId="{1192C067-9747-4D9E-92A5-E8AF73872135}" srcOrd="0" destOrd="0" presId="urn:microsoft.com/office/officeart/2008/layout/LinedList"/>
    <dgm:cxn modelId="{62E6E8C7-4618-4745-A2F4-96B74FD25939}" type="presParOf" srcId="{F663365A-19C8-4F55-B2DC-6885CB7AF370}" destId="{2F9B3465-535F-456E-B404-00EB06DD028C}" srcOrd="1" destOrd="0" presId="urn:microsoft.com/office/officeart/2008/layout/LinedList"/>
    <dgm:cxn modelId="{0E082273-F6A8-4FD8-9AEA-2652BCA050C8}" type="presParOf" srcId="{2F9B3465-535F-456E-B404-00EB06DD028C}" destId="{9EB61DFE-854B-4FF0-91C9-4D6BB8C64237}" srcOrd="0" destOrd="0" presId="urn:microsoft.com/office/officeart/2008/layout/LinedList"/>
    <dgm:cxn modelId="{D1FCEC9B-C767-4DCB-9D6D-EA2262EB648B}" type="presParOf" srcId="{2F9B3465-535F-456E-B404-00EB06DD028C}" destId="{9A65B993-5D0A-4E9F-B63F-036C294C8567}" srcOrd="1" destOrd="0" presId="urn:microsoft.com/office/officeart/2008/layout/LinedList"/>
    <dgm:cxn modelId="{A23C7036-B985-48BE-9D06-42662EB698F2}" type="presParOf" srcId="{F663365A-19C8-4F55-B2DC-6885CB7AF370}" destId="{56A9E9AC-9C2D-4C2C-BB48-1AA5A77ED52B}" srcOrd="2" destOrd="0" presId="urn:microsoft.com/office/officeart/2008/layout/LinedList"/>
    <dgm:cxn modelId="{08A9850F-A0E3-4811-9DC5-A1202F0F6748}" type="presParOf" srcId="{F663365A-19C8-4F55-B2DC-6885CB7AF370}" destId="{505E4169-5CEC-4ECC-9F2E-497090947F14}" srcOrd="3" destOrd="0" presId="urn:microsoft.com/office/officeart/2008/layout/LinedList"/>
    <dgm:cxn modelId="{C0FEFF4D-D78E-4E29-815C-73DAAA5C711C}" type="presParOf" srcId="{505E4169-5CEC-4ECC-9F2E-497090947F14}" destId="{08B20A1B-B730-485A-A8A7-0FB6A8197613}" srcOrd="0" destOrd="0" presId="urn:microsoft.com/office/officeart/2008/layout/LinedList"/>
    <dgm:cxn modelId="{7AE051BE-52AF-4495-956A-BABBDBE84A2B}" type="presParOf" srcId="{505E4169-5CEC-4ECC-9F2E-497090947F14}" destId="{28198622-01E7-4F2B-93F8-4304D85C2E6C}" srcOrd="1" destOrd="0" presId="urn:microsoft.com/office/officeart/2008/layout/LinedList"/>
    <dgm:cxn modelId="{E573996F-9183-4D62-9236-301011970B80}" type="presParOf" srcId="{F663365A-19C8-4F55-B2DC-6885CB7AF370}" destId="{CB12654D-8074-4E38-9C5B-D629F48BFB93}" srcOrd="4" destOrd="0" presId="urn:microsoft.com/office/officeart/2008/layout/LinedList"/>
    <dgm:cxn modelId="{F29691EF-8C98-4FA4-BE49-958324E12224}" type="presParOf" srcId="{F663365A-19C8-4F55-B2DC-6885CB7AF370}" destId="{F7B8E3CC-B6DF-4226-A914-0A52B843141F}" srcOrd="5" destOrd="0" presId="urn:microsoft.com/office/officeart/2008/layout/LinedList"/>
    <dgm:cxn modelId="{2CDF26AB-D214-4F9D-A70A-C187C1AAAA15}" type="presParOf" srcId="{F7B8E3CC-B6DF-4226-A914-0A52B843141F}" destId="{AEB0A707-20D4-4049-8FB5-C2D1F8DE5B27}" srcOrd="0" destOrd="0" presId="urn:microsoft.com/office/officeart/2008/layout/LinedList"/>
    <dgm:cxn modelId="{0C27F303-9FCC-4AC1-95AD-CC3FC6A0FA26}" type="presParOf" srcId="{F7B8E3CC-B6DF-4226-A914-0A52B843141F}" destId="{E6F29B97-7CEA-4960-860E-C2A73CA7F861}" srcOrd="1" destOrd="0" presId="urn:microsoft.com/office/officeart/2008/layout/LinedList"/>
    <dgm:cxn modelId="{5930D7C7-AB75-4684-9A31-5CBF550F9346}" type="presParOf" srcId="{F663365A-19C8-4F55-B2DC-6885CB7AF370}" destId="{8C1DF93C-ECCB-4A42-8809-07488BE45036}" srcOrd="6" destOrd="0" presId="urn:microsoft.com/office/officeart/2008/layout/LinedList"/>
    <dgm:cxn modelId="{174A7336-2567-4842-9E9B-22DD7D6F4BAB}" type="presParOf" srcId="{F663365A-19C8-4F55-B2DC-6885CB7AF370}" destId="{A2158724-9211-475E-8FAF-E96352AD9B42}" srcOrd="7" destOrd="0" presId="urn:microsoft.com/office/officeart/2008/layout/LinedList"/>
    <dgm:cxn modelId="{040509B5-A28F-44CC-9540-49A2611D9691}" type="presParOf" srcId="{A2158724-9211-475E-8FAF-E96352AD9B42}" destId="{7488509A-8FBA-4FF4-B34C-8CCB7600DE98}" srcOrd="0" destOrd="0" presId="urn:microsoft.com/office/officeart/2008/layout/LinedList"/>
    <dgm:cxn modelId="{523B5D8D-B8CE-4BDE-98C0-1298CADCCD8A}" type="presParOf" srcId="{A2158724-9211-475E-8FAF-E96352AD9B42}" destId="{9E6D7C64-6941-42F3-B31C-02BE76CE4A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834DD9-DC43-4E41-9CE8-D453F320253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D4B91FE-C66A-4A74-AC2B-53AC328545C5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Applicant must not have more than $20,000 or 20% of purchase price (whichever is greater) in liquid assets after closing</a:t>
          </a:r>
        </a:p>
      </dgm:t>
    </dgm:pt>
    <dgm:pt modelId="{4D09BD5E-453D-44C6-B0C4-E8F884064504}" type="parTrans" cxnId="{A7FEE29D-8FEA-4298-AE28-4F5F138C27F2}">
      <dgm:prSet/>
      <dgm:spPr/>
      <dgm:t>
        <a:bodyPr/>
        <a:lstStyle/>
        <a:p>
          <a:endParaRPr lang="en-US"/>
        </a:p>
      </dgm:t>
    </dgm:pt>
    <dgm:pt modelId="{637B1B8D-337F-4853-AC17-9461D0493538}" type="sibTrans" cxnId="{A7FEE29D-8FEA-4298-AE28-4F5F138C27F2}">
      <dgm:prSet/>
      <dgm:spPr/>
      <dgm:t>
        <a:bodyPr/>
        <a:lstStyle/>
        <a:p>
          <a:endParaRPr lang="en-US"/>
        </a:p>
      </dgm:t>
    </dgm:pt>
    <dgm:pt modelId="{01AF1F6B-FB9F-4197-92DC-4A2F5A97B77F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Retirement accounts are not considered liquid assets</a:t>
          </a:r>
        </a:p>
      </dgm:t>
    </dgm:pt>
    <dgm:pt modelId="{6CD94FB2-FCFA-4A4D-B8FD-52F5BAAC63EB}" type="parTrans" cxnId="{51909A64-C2D5-4600-8D71-0433E9623645}">
      <dgm:prSet/>
      <dgm:spPr/>
      <dgm:t>
        <a:bodyPr/>
        <a:lstStyle/>
        <a:p>
          <a:endParaRPr lang="en-US"/>
        </a:p>
      </dgm:t>
    </dgm:pt>
    <dgm:pt modelId="{8B0DC48F-1BBD-4560-B616-3D2499A949A7}" type="sibTrans" cxnId="{51909A64-C2D5-4600-8D71-0433E9623645}">
      <dgm:prSet/>
      <dgm:spPr/>
      <dgm:t>
        <a:bodyPr/>
        <a:lstStyle/>
        <a:p>
          <a:endParaRPr lang="en-US"/>
        </a:p>
      </dgm:t>
    </dgm:pt>
    <dgm:pt modelId="{83DC4EE2-F795-4838-BD67-7AE7EA433A5B}" type="pres">
      <dgm:prSet presAssocID="{A6834DD9-DC43-4E41-9CE8-D453F32025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E06E3F-A3DA-4170-9B7E-B4A001A478AF}" type="pres">
      <dgm:prSet presAssocID="{CD4B91FE-C66A-4A74-AC2B-53AC328545C5}" presName="thickLine" presStyleLbl="alignNode1" presStyleIdx="0" presStyleCnt="2"/>
      <dgm:spPr/>
    </dgm:pt>
    <dgm:pt modelId="{221594FC-0647-46B0-9B99-A095AB66A3C9}" type="pres">
      <dgm:prSet presAssocID="{CD4B91FE-C66A-4A74-AC2B-53AC328545C5}" presName="horz1" presStyleCnt="0"/>
      <dgm:spPr/>
    </dgm:pt>
    <dgm:pt modelId="{B386AC9C-BB94-4760-9A26-920ED0C3E44D}" type="pres">
      <dgm:prSet presAssocID="{CD4B91FE-C66A-4A74-AC2B-53AC328545C5}" presName="tx1" presStyleLbl="revTx" presStyleIdx="0" presStyleCnt="2"/>
      <dgm:spPr/>
      <dgm:t>
        <a:bodyPr/>
        <a:lstStyle/>
        <a:p>
          <a:endParaRPr lang="en-US"/>
        </a:p>
      </dgm:t>
    </dgm:pt>
    <dgm:pt modelId="{7E78F158-2743-48CB-B00D-9E09EE179818}" type="pres">
      <dgm:prSet presAssocID="{CD4B91FE-C66A-4A74-AC2B-53AC328545C5}" presName="vert1" presStyleCnt="0"/>
      <dgm:spPr/>
    </dgm:pt>
    <dgm:pt modelId="{129ABAA5-4C15-41EB-B168-D51F294467F6}" type="pres">
      <dgm:prSet presAssocID="{01AF1F6B-FB9F-4197-92DC-4A2F5A97B77F}" presName="thickLine" presStyleLbl="alignNode1" presStyleIdx="1" presStyleCnt="2"/>
      <dgm:spPr/>
    </dgm:pt>
    <dgm:pt modelId="{02E51E66-2FE0-4F26-95CD-2CE8DA4AB52D}" type="pres">
      <dgm:prSet presAssocID="{01AF1F6B-FB9F-4197-92DC-4A2F5A97B77F}" presName="horz1" presStyleCnt="0"/>
      <dgm:spPr/>
    </dgm:pt>
    <dgm:pt modelId="{022D639B-A070-412D-AE92-1A1472384C0F}" type="pres">
      <dgm:prSet presAssocID="{01AF1F6B-FB9F-4197-92DC-4A2F5A97B77F}" presName="tx1" presStyleLbl="revTx" presStyleIdx="1" presStyleCnt="2"/>
      <dgm:spPr/>
      <dgm:t>
        <a:bodyPr/>
        <a:lstStyle/>
        <a:p>
          <a:endParaRPr lang="en-US"/>
        </a:p>
      </dgm:t>
    </dgm:pt>
    <dgm:pt modelId="{B21C2AE1-9F3A-4DF7-807F-F909CECE9BF5}" type="pres">
      <dgm:prSet presAssocID="{01AF1F6B-FB9F-4197-92DC-4A2F5A97B77F}" presName="vert1" presStyleCnt="0"/>
      <dgm:spPr/>
    </dgm:pt>
  </dgm:ptLst>
  <dgm:cxnLst>
    <dgm:cxn modelId="{F52AC760-36C8-4F37-AE07-BB83A8F8EA4E}" type="presOf" srcId="{A6834DD9-DC43-4E41-9CE8-D453F3202538}" destId="{83DC4EE2-F795-4838-BD67-7AE7EA433A5B}" srcOrd="0" destOrd="0" presId="urn:microsoft.com/office/officeart/2008/layout/LinedList"/>
    <dgm:cxn modelId="{013C7AC9-F1FD-4BB2-B0DE-EEE8C1275510}" type="presOf" srcId="{01AF1F6B-FB9F-4197-92DC-4A2F5A97B77F}" destId="{022D639B-A070-412D-AE92-1A1472384C0F}" srcOrd="0" destOrd="0" presId="urn:microsoft.com/office/officeart/2008/layout/LinedList"/>
    <dgm:cxn modelId="{57ECF027-3996-46CF-ACDE-87B64A9B79A3}" type="presOf" srcId="{CD4B91FE-C66A-4A74-AC2B-53AC328545C5}" destId="{B386AC9C-BB94-4760-9A26-920ED0C3E44D}" srcOrd="0" destOrd="0" presId="urn:microsoft.com/office/officeart/2008/layout/LinedList"/>
    <dgm:cxn modelId="{A7FEE29D-8FEA-4298-AE28-4F5F138C27F2}" srcId="{A6834DD9-DC43-4E41-9CE8-D453F3202538}" destId="{CD4B91FE-C66A-4A74-AC2B-53AC328545C5}" srcOrd="0" destOrd="0" parTransId="{4D09BD5E-453D-44C6-B0C4-E8F884064504}" sibTransId="{637B1B8D-337F-4853-AC17-9461D0493538}"/>
    <dgm:cxn modelId="{51909A64-C2D5-4600-8D71-0433E9623645}" srcId="{A6834DD9-DC43-4E41-9CE8-D453F3202538}" destId="{01AF1F6B-FB9F-4197-92DC-4A2F5A97B77F}" srcOrd="1" destOrd="0" parTransId="{6CD94FB2-FCFA-4A4D-B8FD-52F5BAAC63EB}" sibTransId="{8B0DC48F-1BBD-4560-B616-3D2499A949A7}"/>
    <dgm:cxn modelId="{4844C632-FDE6-402B-9AE8-6F8AC51E4757}" type="presParOf" srcId="{83DC4EE2-F795-4838-BD67-7AE7EA433A5B}" destId="{73E06E3F-A3DA-4170-9B7E-B4A001A478AF}" srcOrd="0" destOrd="0" presId="urn:microsoft.com/office/officeart/2008/layout/LinedList"/>
    <dgm:cxn modelId="{6F986CFD-2A44-4F21-BD8C-4C77882F9FC3}" type="presParOf" srcId="{83DC4EE2-F795-4838-BD67-7AE7EA433A5B}" destId="{221594FC-0647-46B0-9B99-A095AB66A3C9}" srcOrd="1" destOrd="0" presId="urn:microsoft.com/office/officeart/2008/layout/LinedList"/>
    <dgm:cxn modelId="{FD144A6E-E131-46D6-AAFF-6EB378C03AB6}" type="presParOf" srcId="{221594FC-0647-46B0-9B99-A095AB66A3C9}" destId="{B386AC9C-BB94-4760-9A26-920ED0C3E44D}" srcOrd="0" destOrd="0" presId="urn:microsoft.com/office/officeart/2008/layout/LinedList"/>
    <dgm:cxn modelId="{B21019C2-E69F-4CB9-9066-45BAA8EBB460}" type="presParOf" srcId="{221594FC-0647-46B0-9B99-A095AB66A3C9}" destId="{7E78F158-2743-48CB-B00D-9E09EE179818}" srcOrd="1" destOrd="0" presId="urn:microsoft.com/office/officeart/2008/layout/LinedList"/>
    <dgm:cxn modelId="{7B92CBDE-C5CF-471E-998E-831233E90794}" type="presParOf" srcId="{83DC4EE2-F795-4838-BD67-7AE7EA433A5B}" destId="{129ABAA5-4C15-41EB-B168-D51F294467F6}" srcOrd="2" destOrd="0" presId="urn:microsoft.com/office/officeart/2008/layout/LinedList"/>
    <dgm:cxn modelId="{C292EAEF-98C6-4418-9909-00B3754E9F2D}" type="presParOf" srcId="{83DC4EE2-F795-4838-BD67-7AE7EA433A5B}" destId="{02E51E66-2FE0-4F26-95CD-2CE8DA4AB52D}" srcOrd="3" destOrd="0" presId="urn:microsoft.com/office/officeart/2008/layout/LinedList"/>
    <dgm:cxn modelId="{C3D89634-D6C3-43AD-8CF1-9DC249CDBC46}" type="presParOf" srcId="{02E51E66-2FE0-4F26-95CD-2CE8DA4AB52D}" destId="{022D639B-A070-412D-AE92-1A1472384C0F}" srcOrd="0" destOrd="0" presId="urn:microsoft.com/office/officeart/2008/layout/LinedList"/>
    <dgm:cxn modelId="{F9E2DD3C-5F08-4CB7-B640-5C9F084E2A37}" type="presParOf" srcId="{02E51E66-2FE0-4F26-95CD-2CE8DA4AB52D}" destId="{B21C2AE1-9F3A-4DF7-807F-F909CECE9B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D62A8-E02E-41DF-A2AE-C06F5D1B4245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23EB2B-7EB2-4B12-A173-2CAAE1F9729D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From the Freshmen Communities the following counties are considered targeted counties under the Georgia Dream Program</a:t>
          </a:r>
        </a:p>
      </dgm:t>
    </dgm:pt>
    <dgm:pt modelId="{CBFD3191-843E-4C47-85C8-341B18EA4317}" type="parTrans" cxnId="{37B69307-ABEC-4524-821C-E6853794BEEF}">
      <dgm:prSet/>
      <dgm:spPr/>
      <dgm:t>
        <a:bodyPr/>
        <a:lstStyle/>
        <a:p>
          <a:endParaRPr lang="en-US"/>
        </a:p>
      </dgm:t>
    </dgm:pt>
    <dgm:pt modelId="{D0E4F9C5-C8C7-43E8-9198-72379F89F7E7}" type="sibTrans" cxnId="{37B69307-ABEC-4524-821C-E6853794BEEF}">
      <dgm:prSet/>
      <dgm:spPr/>
      <dgm:t>
        <a:bodyPr/>
        <a:lstStyle/>
        <a:p>
          <a:endParaRPr lang="en-US"/>
        </a:p>
      </dgm:t>
    </dgm:pt>
    <dgm:pt modelId="{5B6AAE2F-8EA7-457B-B99D-6BAD2016BFF7}">
      <dgm:prSet/>
      <dgm:spPr/>
      <dgm:t>
        <a:bodyPr/>
        <a:lstStyle/>
        <a:p>
          <a:r>
            <a: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Early</a:t>
          </a:r>
        </a:p>
        <a:p>
          <a:r>
            <a: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Newton</a:t>
          </a: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dirty="0"/>
            <a:t>		</a:t>
          </a:r>
        </a:p>
      </dgm:t>
    </dgm:pt>
    <dgm:pt modelId="{0524A1B7-830C-41CC-B7FB-B3217FC7AF1F}" type="parTrans" cxnId="{422AA1ED-17D0-44DB-9912-D41B33C9EFE8}">
      <dgm:prSet/>
      <dgm:spPr/>
      <dgm:t>
        <a:bodyPr/>
        <a:lstStyle/>
        <a:p>
          <a:endParaRPr lang="en-US"/>
        </a:p>
      </dgm:t>
    </dgm:pt>
    <dgm:pt modelId="{90D7BAF2-DB41-4DAF-B536-486843B1F57C}" type="sibTrans" cxnId="{422AA1ED-17D0-44DB-9912-D41B33C9EFE8}">
      <dgm:prSet/>
      <dgm:spPr/>
      <dgm:t>
        <a:bodyPr/>
        <a:lstStyle/>
        <a:p>
          <a:endParaRPr lang="en-US"/>
        </a:p>
      </dgm:t>
    </dgm:pt>
    <dgm:pt modelId="{703FE13E-E8CC-4FB5-BD01-4BB7C974E883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Applicant does not have to be a first-time homebuyer but cannot own any other real estate.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gm:t>
    </dgm:pt>
    <dgm:pt modelId="{1E88E79D-9C95-401F-9C4D-DB7AFF87BB9A}" type="parTrans" cxnId="{1DA58971-3562-4220-A63A-E3CABE9EEC3C}">
      <dgm:prSet/>
      <dgm:spPr/>
      <dgm:t>
        <a:bodyPr/>
        <a:lstStyle/>
        <a:p>
          <a:endParaRPr lang="en-US"/>
        </a:p>
      </dgm:t>
    </dgm:pt>
    <dgm:pt modelId="{9F4CB26A-58E3-4FD4-9272-FA241AF401EB}" type="sibTrans" cxnId="{1DA58971-3562-4220-A63A-E3CABE9EEC3C}">
      <dgm:prSet/>
      <dgm:spPr/>
      <dgm:t>
        <a:bodyPr/>
        <a:lstStyle/>
        <a:p>
          <a:endParaRPr lang="en-US"/>
        </a:p>
      </dgm:t>
    </dgm:pt>
    <dgm:pt modelId="{0D5ABE2A-B2F9-444B-8952-110F5710B579}" type="pres">
      <dgm:prSet presAssocID="{05BD62A8-E02E-41DF-A2AE-C06F5D1B42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E9555C-5DC8-436A-8F18-C0754BAD9FB6}" type="pres">
      <dgm:prSet presAssocID="{2223EB2B-7EB2-4B12-A173-2CAAE1F9729D}" presName="thickLine" presStyleLbl="alignNode1" presStyleIdx="0" presStyleCnt="3"/>
      <dgm:spPr/>
    </dgm:pt>
    <dgm:pt modelId="{0B255E14-2E5D-403B-BCB1-44BD8C28CA35}" type="pres">
      <dgm:prSet presAssocID="{2223EB2B-7EB2-4B12-A173-2CAAE1F9729D}" presName="horz1" presStyleCnt="0"/>
      <dgm:spPr/>
    </dgm:pt>
    <dgm:pt modelId="{75850391-2330-4D5D-B4F4-AEEC9AE53FB6}" type="pres">
      <dgm:prSet presAssocID="{2223EB2B-7EB2-4B12-A173-2CAAE1F9729D}" presName="tx1" presStyleLbl="revTx" presStyleIdx="0" presStyleCnt="3"/>
      <dgm:spPr/>
      <dgm:t>
        <a:bodyPr/>
        <a:lstStyle/>
        <a:p>
          <a:endParaRPr lang="en-US"/>
        </a:p>
      </dgm:t>
    </dgm:pt>
    <dgm:pt modelId="{33755893-E2C7-47B0-9D73-74E33C847D9D}" type="pres">
      <dgm:prSet presAssocID="{2223EB2B-7EB2-4B12-A173-2CAAE1F9729D}" presName="vert1" presStyleCnt="0"/>
      <dgm:spPr/>
    </dgm:pt>
    <dgm:pt modelId="{B8F97B60-79B1-4D76-A23D-259DBD77F9A2}" type="pres">
      <dgm:prSet presAssocID="{5B6AAE2F-8EA7-457B-B99D-6BAD2016BFF7}" presName="thickLine" presStyleLbl="alignNode1" presStyleIdx="1" presStyleCnt="3"/>
      <dgm:spPr/>
    </dgm:pt>
    <dgm:pt modelId="{51E1A1CB-3881-40E9-ABB4-35569D213C5D}" type="pres">
      <dgm:prSet presAssocID="{5B6AAE2F-8EA7-457B-B99D-6BAD2016BFF7}" presName="horz1" presStyleCnt="0"/>
      <dgm:spPr/>
    </dgm:pt>
    <dgm:pt modelId="{67126EEC-ADA4-4F71-8D9C-D337144DF0F7}" type="pres">
      <dgm:prSet presAssocID="{5B6AAE2F-8EA7-457B-B99D-6BAD2016BFF7}" presName="tx1" presStyleLbl="revTx" presStyleIdx="1" presStyleCnt="3"/>
      <dgm:spPr/>
      <dgm:t>
        <a:bodyPr/>
        <a:lstStyle/>
        <a:p>
          <a:endParaRPr lang="en-US"/>
        </a:p>
      </dgm:t>
    </dgm:pt>
    <dgm:pt modelId="{6F841AD9-C2EE-43D4-9DE8-E6ABF3569766}" type="pres">
      <dgm:prSet presAssocID="{5B6AAE2F-8EA7-457B-B99D-6BAD2016BFF7}" presName="vert1" presStyleCnt="0"/>
      <dgm:spPr/>
    </dgm:pt>
    <dgm:pt modelId="{C778FD16-8202-4640-BE18-F96C51E725C1}" type="pres">
      <dgm:prSet presAssocID="{703FE13E-E8CC-4FB5-BD01-4BB7C974E883}" presName="thickLine" presStyleLbl="alignNode1" presStyleIdx="2" presStyleCnt="3"/>
      <dgm:spPr/>
    </dgm:pt>
    <dgm:pt modelId="{E42B9A15-104B-4FCA-9D63-68A87DE41FCA}" type="pres">
      <dgm:prSet presAssocID="{703FE13E-E8CC-4FB5-BD01-4BB7C974E883}" presName="horz1" presStyleCnt="0"/>
      <dgm:spPr/>
    </dgm:pt>
    <dgm:pt modelId="{FA8D538D-795A-489D-B544-F3443416FABD}" type="pres">
      <dgm:prSet presAssocID="{703FE13E-E8CC-4FB5-BD01-4BB7C974E883}" presName="tx1" presStyleLbl="revTx" presStyleIdx="2" presStyleCnt="3"/>
      <dgm:spPr/>
      <dgm:t>
        <a:bodyPr/>
        <a:lstStyle/>
        <a:p>
          <a:endParaRPr lang="en-US"/>
        </a:p>
      </dgm:t>
    </dgm:pt>
    <dgm:pt modelId="{126005A4-5B75-4308-ABCB-D063B94FEAF9}" type="pres">
      <dgm:prSet presAssocID="{703FE13E-E8CC-4FB5-BD01-4BB7C974E883}" presName="vert1" presStyleCnt="0"/>
      <dgm:spPr/>
    </dgm:pt>
  </dgm:ptLst>
  <dgm:cxnLst>
    <dgm:cxn modelId="{37B69307-ABEC-4524-821C-E6853794BEEF}" srcId="{05BD62A8-E02E-41DF-A2AE-C06F5D1B4245}" destId="{2223EB2B-7EB2-4B12-A173-2CAAE1F9729D}" srcOrd="0" destOrd="0" parTransId="{CBFD3191-843E-4C47-85C8-341B18EA4317}" sibTransId="{D0E4F9C5-C8C7-43E8-9198-72379F89F7E7}"/>
    <dgm:cxn modelId="{1DA58971-3562-4220-A63A-E3CABE9EEC3C}" srcId="{05BD62A8-E02E-41DF-A2AE-C06F5D1B4245}" destId="{703FE13E-E8CC-4FB5-BD01-4BB7C974E883}" srcOrd="2" destOrd="0" parTransId="{1E88E79D-9C95-401F-9C4D-DB7AFF87BB9A}" sibTransId="{9F4CB26A-58E3-4FD4-9272-FA241AF401EB}"/>
    <dgm:cxn modelId="{ABBF92B5-2688-4449-82ED-61F20DBA19EC}" type="presOf" srcId="{05BD62A8-E02E-41DF-A2AE-C06F5D1B4245}" destId="{0D5ABE2A-B2F9-444B-8952-110F5710B579}" srcOrd="0" destOrd="0" presId="urn:microsoft.com/office/officeart/2008/layout/LinedList"/>
    <dgm:cxn modelId="{A94B5C32-6617-4243-B2E0-624466D185D4}" type="presOf" srcId="{5B6AAE2F-8EA7-457B-B99D-6BAD2016BFF7}" destId="{67126EEC-ADA4-4F71-8D9C-D337144DF0F7}" srcOrd="0" destOrd="0" presId="urn:microsoft.com/office/officeart/2008/layout/LinedList"/>
    <dgm:cxn modelId="{A9D8FB43-E841-44E4-BC6C-889953B42368}" type="presOf" srcId="{2223EB2B-7EB2-4B12-A173-2CAAE1F9729D}" destId="{75850391-2330-4D5D-B4F4-AEEC9AE53FB6}" srcOrd="0" destOrd="0" presId="urn:microsoft.com/office/officeart/2008/layout/LinedList"/>
    <dgm:cxn modelId="{422AA1ED-17D0-44DB-9912-D41B33C9EFE8}" srcId="{05BD62A8-E02E-41DF-A2AE-C06F5D1B4245}" destId="{5B6AAE2F-8EA7-457B-B99D-6BAD2016BFF7}" srcOrd="1" destOrd="0" parTransId="{0524A1B7-830C-41CC-B7FB-B3217FC7AF1F}" sibTransId="{90D7BAF2-DB41-4DAF-B536-486843B1F57C}"/>
    <dgm:cxn modelId="{272236B9-89EA-4871-9755-48F4D52C6CF2}" type="presOf" srcId="{703FE13E-E8CC-4FB5-BD01-4BB7C974E883}" destId="{FA8D538D-795A-489D-B544-F3443416FABD}" srcOrd="0" destOrd="0" presId="urn:microsoft.com/office/officeart/2008/layout/LinedList"/>
    <dgm:cxn modelId="{18E60646-E164-4EB2-8B0E-D40C98E9C9F9}" type="presParOf" srcId="{0D5ABE2A-B2F9-444B-8952-110F5710B579}" destId="{92E9555C-5DC8-436A-8F18-C0754BAD9FB6}" srcOrd="0" destOrd="0" presId="urn:microsoft.com/office/officeart/2008/layout/LinedList"/>
    <dgm:cxn modelId="{F4B24F63-A5A8-43DF-8B2B-C1758BFFFA82}" type="presParOf" srcId="{0D5ABE2A-B2F9-444B-8952-110F5710B579}" destId="{0B255E14-2E5D-403B-BCB1-44BD8C28CA35}" srcOrd="1" destOrd="0" presId="urn:microsoft.com/office/officeart/2008/layout/LinedList"/>
    <dgm:cxn modelId="{A702901B-5C3B-42B0-A144-523ECD8A1F5C}" type="presParOf" srcId="{0B255E14-2E5D-403B-BCB1-44BD8C28CA35}" destId="{75850391-2330-4D5D-B4F4-AEEC9AE53FB6}" srcOrd="0" destOrd="0" presId="urn:microsoft.com/office/officeart/2008/layout/LinedList"/>
    <dgm:cxn modelId="{70E4EF9F-70C2-4F13-A724-6D5AFC578606}" type="presParOf" srcId="{0B255E14-2E5D-403B-BCB1-44BD8C28CA35}" destId="{33755893-E2C7-47B0-9D73-74E33C847D9D}" srcOrd="1" destOrd="0" presId="urn:microsoft.com/office/officeart/2008/layout/LinedList"/>
    <dgm:cxn modelId="{6FCFC848-C018-4724-A6E3-28C3ECD20404}" type="presParOf" srcId="{0D5ABE2A-B2F9-444B-8952-110F5710B579}" destId="{B8F97B60-79B1-4D76-A23D-259DBD77F9A2}" srcOrd="2" destOrd="0" presId="urn:microsoft.com/office/officeart/2008/layout/LinedList"/>
    <dgm:cxn modelId="{78B50DD6-0925-4DD1-8229-65DF38571F79}" type="presParOf" srcId="{0D5ABE2A-B2F9-444B-8952-110F5710B579}" destId="{51E1A1CB-3881-40E9-ABB4-35569D213C5D}" srcOrd="3" destOrd="0" presId="urn:microsoft.com/office/officeart/2008/layout/LinedList"/>
    <dgm:cxn modelId="{AA839A56-25DB-429B-AE8A-D3DFAD88616E}" type="presParOf" srcId="{51E1A1CB-3881-40E9-ABB4-35569D213C5D}" destId="{67126EEC-ADA4-4F71-8D9C-D337144DF0F7}" srcOrd="0" destOrd="0" presId="urn:microsoft.com/office/officeart/2008/layout/LinedList"/>
    <dgm:cxn modelId="{4934F575-B22F-4856-AB99-406776C55ED3}" type="presParOf" srcId="{51E1A1CB-3881-40E9-ABB4-35569D213C5D}" destId="{6F841AD9-C2EE-43D4-9DE8-E6ABF3569766}" srcOrd="1" destOrd="0" presId="urn:microsoft.com/office/officeart/2008/layout/LinedList"/>
    <dgm:cxn modelId="{5CB11E9E-1F9E-4210-ABCE-E4E1CCADADA3}" type="presParOf" srcId="{0D5ABE2A-B2F9-444B-8952-110F5710B579}" destId="{C778FD16-8202-4640-BE18-F96C51E725C1}" srcOrd="4" destOrd="0" presId="urn:microsoft.com/office/officeart/2008/layout/LinedList"/>
    <dgm:cxn modelId="{E322C13F-7FA3-48D3-8A14-63C4BD3A1B24}" type="presParOf" srcId="{0D5ABE2A-B2F9-444B-8952-110F5710B579}" destId="{E42B9A15-104B-4FCA-9D63-68A87DE41FCA}" srcOrd="5" destOrd="0" presId="urn:microsoft.com/office/officeart/2008/layout/LinedList"/>
    <dgm:cxn modelId="{0B7EBC2C-E638-45A0-B62C-681259B84543}" type="presParOf" srcId="{E42B9A15-104B-4FCA-9D63-68A87DE41FCA}" destId="{FA8D538D-795A-489D-B544-F3443416FABD}" srcOrd="0" destOrd="0" presId="urn:microsoft.com/office/officeart/2008/layout/LinedList"/>
    <dgm:cxn modelId="{6F1C01AA-111D-44A4-8076-8FD0111D4A8A}" type="presParOf" srcId="{E42B9A15-104B-4FCA-9D63-68A87DE41FCA}" destId="{126005A4-5B75-4308-ABCB-D063B94FEA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F0A8C-BFD2-4AB6-B960-4229577FDB4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9E4C7D-C632-429D-8A03-ADD6DB8D912A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All Georgia Dream participants must complete a pre-purchase home buying counseling class prior to closing</a:t>
          </a:r>
        </a:p>
      </dgm:t>
    </dgm:pt>
    <dgm:pt modelId="{60BF63EF-5635-47AF-BA05-BA061F1A6F97}" type="parTrans" cxnId="{FB7CC7F3-95A6-4CA6-8E27-49A64583936A}">
      <dgm:prSet/>
      <dgm:spPr/>
      <dgm:t>
        <a:bodyPr/>
        <a:lstStyle/>
        <a:p>
          <a:endParaRPr lang="en-US"/>
        </a:p>
      </dgm:t>
    </dgm:pt>
    <dgm:pt modelId="{CEB5FE6A-0BF1-450C-BAC3-AF10F0AD80CB}" type="sibTrans" cxnId="{FB7CC7F3-95A6-4CA6-8E27-49A64583936A}">
      <dgm:prSet/>
      <dgm:spPr/>
      <dgm:t>
        <a:bodyPr/>
        <a:lstStyle/>
        <a:p>
          <a:endParaRPr lang="en-US"/>
        </a:p>
      </dgm:t>
    </dgm:pt>
    <dgm:pt modelId="{44731938-6616-4FCD-84FE-6A3B0BA11D7C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Workshop, one-on-one counseling  or online class</a:t>
          </a:r>
        </a:p>
      </dgm:t>
    </dgm:pt>
    <dgm:pt modelId="{C5B49F26-4A8B-4B12-A6F6-B2F2F892F206}" type="parTrans" cxnId="{74351BB7-2263-4218-8259-BEB16B1AF6EC}">
      <dgm:prSet/>
      <dgm:spPr/>
      <dgm:t>
        <a:bodyPr/>
        <a:lstStyle/>
        <a:p>
          <a:endParaRPr lang="en-US"/>
        </a:p>
      </dgm:t>
    </dgm:pt>
    <dgm:pt modelId="{339819D4-79F4-4BD1-9164-AC2556DAE3C4}" type="sibTrans" cxnId="{74351BB7-2263-4218-8259-BEB16B1AF6EC}">
      <dgm:prSet/>
      <dgm:spPr/>
      <dgm:t>
        <a:bodyPr/>
        <a:lstStyle/>
        <a:p>
          <a:endParaRPr lang="en-US"/>
        </a:p>
      </dgm:t>
    </dgm:pt>
    <dgm:pt modelId="{180B5E26-946C-443E-8E65-C052BFA8C56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Only online class acceptable is through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www.ehomeamerica.org/dca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90072A1-C8CC-4F6D-8A50-17FD947C2E46}" type="parTrans" cxnId="{4B97047F-E436-423D-9234-28E2BFFDFEE8}">
      <dgm:prSet/>
      <dgm:spPr/>
      <dgm:t>
        <a:bodyPr/>
        <a:lstStyle/>
        <a:p>
          <a:endParaRPr lang="en-US"/>
        </a:p>
      </dgm:t>
    </dgm:pt>
    <dgm:pt modelId="{AF4DE165-C884-41C0-AFB9-B8CDAF5A7BC4}" type="sibTrans" cxnId="{4B97047F-E436-423D-9234-28E2BFFDFEE8}">
      <dgm:prSet/>
      <dgm:spPr/>
      <dgm:t>
        <a:bodyPr/>
        <a:lstStyle/>
        <a:p>
          <a:endParaRPr lang="en-US"/>
        </a:p>
      </dgm:t>
    </dgm:pt>
    <dgm:pt modelId="{44551251-955D-453B-83F2-1A93957E1A76}" type="pres">
      <dgm:prSet presAssocID="{EE3F0A8C-BFD2-4AB6-B960-4229577FDB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A6A398-11B6-4FCD-B0E0-2B3493F0AF4C}" type="pres">
      <dgm:prSet presAssocID="{FA9E4C7D-C632-429D-8A03-ADD6DB8D912A}" presName="thickLine" presStyleLbl="alignNode1" presStyleIdx="0" presStyleCnt="3"/>
      <dgm:spPr/>
    </dgm:pt>
    <dgm:pt modelId="{0AA99C4E-E6D1-4D15-84F6-2D76C0098FFF}" type="pres">
      <dgm:prSet presAssocID="{FA9E4C7D-C632-429D-8A03-ADD6DB8D912A}" presName="horz1" presStyleCnt="0"/>
      <dgm:spPr/>
    </dgm:pt>
    <dgm:pt modelId="{65B6669E-54F2-4E5E-BFF6-F62B26E00E69}" type="pres">
      <dgm:prSet presAssocID="{FA9E4C7D-C632-429D-8A03-ADD6DB8D912A}" presName="tx1" presStyleLbl="revTx" presStyleIdx="0" presStyleCnt="3"/>
      <dgm:spPr/>
      <dgm:t>
        <a:bodyPr/>
        <a:lstStyle/>
        <a:p>
          <a:endParaRPr lang="en-US"/>
        </a:p>
      </dgm:t>
    </dgm:pt>
    <dgm:pt modelId="{F1A06B6A-22A6-4A79-BF27-D68EFD8DE963}" type="pres">
      <dgm:prSet presAssocID="{FA9E4C7D-C632-429D-8A03-ADD6DB8D912A}" presName="vert1" presStyleCnt="0"/>
      <dgm:spPr/>
    </dgm:pt>
    <dgm:pt modelId="{EC15A139-A80E-41E3-9B16-AA14519D550E}" type="pres">
      <dgm:prSet presAssocID="{44731938-6616-4FCD-84FE-6A3B0BA11D7C}" presName="thickLine" presStyleLbl="alignNode1" presStyleIdx="1" presStyleCnt="3"/>
      <dgm:spPr/>
    </dgm:pt>
    <dgm:pt modelId="{05BC88F3-6A67-4C10-943B-639053AF58EE}" type="pres">
      <dgm:prSet presAssocID="{44731938-6616-4FCD-84FE-6A3B0BA11D7C}" presName="horz1" presStyleCnt="0"/>
      <dgm:spPr/>
    </dgm:pt>
    <dgm:pt modelId="{5DE236EB-4BB3-4AF3-B26A-270AA56FDAD1}" type="pres">
      <dgm:prSet presAssocID="{44731938-6616-4FCD-84FE-6A3B0BA11D7C}" presName="tx1" presStyleLbl="revTx" presStyleIdx="1" presStyleCnt="3"/>
      <dgm:spPr/>
      <dgm:t>
        <a:bodyPr/>
        <a:lstStyle/>
        <a:p>
          <a:endParaRPr lang="en-US"/>
        </a:p>
      </dgm:t>
    </dgm:pt>
    <dgm:pt modelId="{A6177929-564C-4841-B108-6FD677DB1EE2}" type="pres">
      <dgm:prSet presAssocID="{44731938-6616-4FCD-84FE-6A3B0BA11D7C}" presName="vert1" presStyleCnt="0"/>
      <dgm:spPr/>
    </dgm:pt>
    <dgm:pt modelId="{75F721EB-E7CC-4B4F-BC0D-52151764DDD9}" type="pres">
      <dgm:prSet presAssocID="{180B5E26-946C-443E-8E65-C052BFA8C564}" presName="thickLine" presStyleLbl="alignNode1" presStyleIdx="2" presStyleCnt="3"/>
      <dgm:spPr/>
    </dgm:pt>
    <dgm:pt modelId="{184949AD-4FE5-464E-8762-E01DB9A2F354}" type="pres">
      <dgm:prSet presAssocID="{180B5E26-946C-443E-8E65-C052BFA8C564}" presName="horz1" presStyleCnt="0"/>
      <dgm:spPr/>
    </dgm:pt>
    <dgm:pt modelId="{848C67DE-C6DC-4172-A4D1-3F4A63EAABBC}" type="pres">
      <dgm:prSet presAssocID="{180B5E26-946C-443E-8E65-C052BFA8C564}" presName="tx1" presStyleLbl="revTx" presStyleIdx="2" presStyleCnt="3"/>
      <dgm:spPr/>
      <dgm:t>
        <a:bodyPr/>
        <a:lstStyle/>
        <a:p>
          <a:endParaRPr lang="en-US"/>
        </a:p>
      </dgm:t>
    </dgm:pt>
    <dgm:pt modelId="{7DFD616E-7D28-440E-A999-267487CFFEB2}" type="pres">
      <dgm:prSet presAssocID="{180B5E26-946C-443E-8E65-C052BFA8C564}" presName="vert1" presStyleCnt="0"/>
      <dgm:spPr/>
    </dgm:pt>
  </dgm:ptLst>
  <dgm:cxnLst>
    <dgm:cxn modelId="{CE57C898-944E-4F6B-9BCE-347811443520}" type="presOf" srcId="{FA9E4C7D-C632-429D-8A03-ADD6DB8D912A}" destId="{65B6669E-54F2-4E5E-BFF6-F62B26E00E69}" srcOrd="0" destOrd="0" presId="urn:microsoft.com/office/officeart/2008/layout/LinedList"/>
    <dgm:cxn modelId="{FB7CC7F3-95A6-4CA6-8E27-49A64583936A}" srcId="{EE3F0A8C-BFD2-4AB6-B960-4229577FDB45}" destId="{FA9E4C7D-C632-429D-8A03-ADD6DB8D912A}" srcOrd="0" destOrd="0" parTransId="{60BF63EF-5635-47AF-BA05-BA061F1A6F97}" sibTransId="{CEB5FE6A-0BF1-450C-BAC3-AF10F0AD80CB}"/>
    <dgm:cxn modelId="{2C6DA830-0AB6-461F-929B-F979F079181E}" type="presOf" srcId="{44731938-6616-4FCD-84FE-6A3B0BA11D7C}" destId="{5DE236EB-4BB3-4AF3-B26A-270AA56FDAD1}" srcOrd="0" destOrd="0" presId="urn:microsoft.com/office/officeart/2008/layout/LinedList"/>
    <dgm:cxn modelId="{B749FD0D-D26F-4C9D-928C-D03548AAE8AB}" type="presOf" srcId="{EE3F0A8C-BFD2-4AB6-B960-4229577FDB45}" destId="{44551251-955D-453B-83F2-1A93957E1A76}" srcOrd="0" destOrd="0" presId="urn:microsoft.com/office/officeart/2008/layout/LinedList"/>
    <dgm:cxn modelId="{74351BB7-2263-4218-8259-BEB16B1AF6EC}" srcId="{EE3F0A8C-BFD2-4AB6-B960-4229577FDB45}" destId="{44731938-6616-4FCD-84FE-6A3B0BA11D7C}" srcOrd="1" destOrd="0" parTransId="{C5B49F26-4A8B-4B12-A6F6-B2F2F892F206}" sibTransId="{339819D4-79F4-4BD1-9164-AC2556DAE3C4}"/>
    <dgm:cxn modelId="{E86F364F-B96F-455F-B0A4-7C95E4A5AE6B}" type="presOf" srcId="{180B5E26-946C-443E-8E65-C052BFA8C564}" destId="{848C67DE-C6DC-4172-A4D1-3F4A63EAABBC}" srcOrd="0" destOrd="0" presId="urn:microsoft.com/office/officeart/2008/layout/LinedList"/>
    <dgm:cxn modelId="{4B97047F-E436-423D-9234-28E2BFFDFEE8}" srcId="{EE3F0A8C-BFD2-4AB6-B960-4229577FDB45}" destId="{180B5E26-946C-443E-8E65-C052BFA8C564}" srcOrd="2" destOrd="0" parTransId="{290072A1-C8CC-4F6D-8A50-17FD947C2E46}" sibTransId="{AF4DE165-C884-41C0-AFB9-B8CDAF5A7BC4}"/>
    <dgm:cxn modelId="{6F103C0A-DB07-4629-8DD3-995678077EB5}" type="presParOf" srcId="{44551251-955D-453B-83F2-1A93957E1A76}" destId="{F5A6A398-11B6-4FCD-B0E0-2B3493F0AF4C}" srcOrd="0" destOrd="0" presId="urn:microsoft.com/office/officeart/2008/layout/LinedList"/>
    <dgm:cxn modelId="{840AFCF4-2E5A-41A8-BEA7-B3175511A123}" type="presParOf" srcId="{44551251-955D-453B-83F2-1A93957E1A76}" destId="{0AA99C4E-E6D1-4D15-84F6-2D76C0098FFF}" srcOrd="1" destOrd="0" presId="urn:microsoft.com/office/officeart/2008/layout/LinedList"/>
    <dgm:cxn modelId="{D818A0BA-A2B1-4B24-85FF-1EBCCDD909AF}" type="presParOf" srcId="{0AA99C4E-E6D1-4D15-84F6-2D76C0098FFF}" destId="{65B6669E-54F2-4E5E-BFF6-F62B26E00E69}" srcOrd="0" destOrd="0" presId="urn:microsoft.com/office/officeart/2008/layout/LinedList"/>
    <dgm:cxn modelId="{2D6E5FFA-1D46-47BF-8AC2-6EC2B91A5CED}" type="presParOf" srcId="{0AA99C4E-E6D1-4D15-84F6-2D76C0098FFF}" destId="{F1A06B6A-22A6-4A79-BF27-D68EFD8DE963}" srcOrd="1" destOrd="0" presId="urn:microsoft.com/office/officeart/2008/layout/LinedList"/>
    <dgm:cxn modelId="{9F77544E-3787-486D-AB6F-BB4B97C5AE36}" type="presParOf" srcId="{44551251-955D-453B-83F2-1A93957E1A76}" destId="{EC15A139-A80E-41E3-9B16-AA14519D550E}" srcOrd="2" destOrd="0" presId="urn:microsoft.com/office/officeart/2008/layout/LinedList"/>
    <dgm:cxn modelId="{8D65B04B-14EB-4C9E-8BF5-1A62AEF4378E}" type="presParOf" srcId="{44551251-955D-453B-83F2-1A93957E1A76}" destId="{05BC88F3-6A67-4C10-943B-639053AF58EE}" srcOrd="3" destOrd="0" presId="urn:microsoft.com/office/officeart/2008/layout/LinedList"/>
    <dgm:cxn modelId="{2046D74C-900F-4260-AE06-FCC9ADD1A784}" type="presParOf" srcId="{05BC88F3-6A67-4C10-943B-639053AF58EE}" destId="{5DE236EB-4BB3-4AF3-B26A-270AA56FDAD1}" srcOrd="0" destOrd="0" presId="urn:microsoft.com/office/officeart/2008/layout/LinedList"/>
    <dgm:cxn modelId="{F9E6B365-1E5B-46D4-88EB-CA6F7E8B31F0}" type="presParOf" srcId="{05BC88F3-6A67-4C10-943B-639053AF58EE}" destId="{A6177929-564C-4841-B108-6FD677DB1EE2}" srcOrd="1" destOrd="0" presId="urn:microsoft.com/office/officeart/2008/layout/LinedList"/>
    <dgm:cxn modelId="{53B0BE2A-621A-4900-8044-00D0966D9268}" type="presParOf" srcId="{44551251-955D-453B-83F2-1A93957E1A76}" destId="{75F721EB-E7CC-4B4F-BC0D-52151764DDD9}" srcOrd="4" destOrd="0" presId="urn:microsoft.com/office/officeart/2008/layout/LinedList"/>
    <dgm:cxn modelId="{08783F0C-8890-471F-8530-2AA50B33237D}" type="presParOf" srcId="{44551251-955D-453B-83F2-1A93957E1A76}" destId="{184949AD-4FE5-464E-8762-E01DB9A2F354}" srcOrd="5" destOrd="0" presId="urn:microsoft.com/office/officeart/2008/layout/LinedList"/>
    <dgm:cxn modelId="{93F86569-7D2D-404F-B0D0-71F9DBB86294}" type="presParOf" srcId="{184949AD-4FE5-464E-8762-E01DB9A2F354}" destId="{848C67DE-C6DC-4172-A4D1-3F4A63EAABBC}" srcOrd="0" destOrd="0" presId="urn:microsoft.com/office/officeart/2008/layout/LinedList"/>
    <dgm:cxn modelId="{43AB766F-E5DB-4803-92EE-7126F3FA8A9C}" type="presParOf" srcId="{184949AD-4FE5-464E-8762-E01DB9A2F354}" destId="{7DFD616E-7D28-440E-A999-267487CFFE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CE7734-664B-4E90-82B9-12740CE9F83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7FCAAA-F3F6-4D5F-91D2-65CC493ED841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Georgia Dream Down Payment Assistance must be used in conjunction with Georgia Dream first mortgage</a:t>
          </a:r>
        </a:p>
      </dgm:t>
    </dgm:pt>
    <dgm:pt modelId="{8C1CD012-917C-4265-9BA6-8F48DEDA10A7}" type="parTrans" cxnId="{F4F9FB29-0F56-45D7-B19B-69F8F6819691}">
      <dgm:prSet/>
      <dgm:spPr/>
      <dgm:t>
        <a:bodyPr/>
        <a:lstStyle/>
        <a:p>
          <a:endParaRPr lang="en-US"/>
        </a:p>
      </dgm:t>
    </dgm:pt>
    <dgm:pt modelId="{D6B33AE5-EFA8-4B50-909E-882FDBEC9B4C}" type="sibTrans" cxnId="{F4F9FB29-0F56-45D7-B19B-69F8F6819691}">
      <dgm:prSet/>
      <dgm:spPr/>
      <dgm:t>
        <a:bodyPr/>
        <a:lstStyle/>
        <a:p>
          <a:endParaRPr lang="en-US"/>
        </a:p>
      </dgm:t>
    </dgm:pt>
    <dgm:pt modelId="{F3F17EC0-4DBC-4241-8615-7D16972FDDC8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Customer must contribute minimum of $1,000 to the purchase of the property </a:t>
          </a:r>
        </a:p>
      </dgm:t>
    </dgm:pt>
    <dgm:pt modelId="{CE25F18E-A826-44B6-A208-E71C447E8AEC}" type="parTrans" cxnId="{EF5BB7E1-508D-482C-8DA2-D12C3D0CFC64}">
      <dgm:prSet/>
      <dgm:spPr/>
      <dgm:t>
        <a:bodyPr/>
        <a:lstStyle/>
        <a:p>
          <a:endParaRPr lang="en-US"/>
        </a:p>
      </dgm:t>
    </dgm:pt>
    <dgm:pt modelId="{6EA0E334-7B4E-435D-A59A-1ACACB94B76B}" type="sibTrans" cxnId="{EF5BB7E1-508D-482C-8DA2-D12C3D0CFC64}">
      <dgm:prSet/>
      <dgm:spPr/>
      <dgm:t>
        <a:bodyPr/>
        <a:lstStyle/>
        <a:p>
          <a:endParaRPr lang="en-US"/>
        </a:p>
      </dgm:t>
    </dgm:pt>
    <dgm:pt modelId="{DC2280CC-3C7B-4D29-AA67-31587971E0C0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Down payment assistance is repaid when property is sold, refinanced or property transferred</a:t>
          </a:r>
        </a:p>
      </dgm:t>
    </dgm:pt>
    <dgm:pt modelId="{3C041D08-E395-4CCC-B4DE-8629DCA8DCFF}" type="parTrans" cxnId="{BC96367F-1551-4B37-8DDC-8C4704D9CAEE}">
      <dgm:prSet/>
      <dgm:spPr/>
      <dgm:t>
        <a:bodyPr/>
        <a:lstStyle/>
        <a:p>
          <a:endParaRPr lang="en-US"/>
        </a:p>
      </dgm:t>
    </dgm:pt>
    <dgm:pt modelId="{B3A27E02-9739-4941-AD2A-1B68BDE472AC}" type="sibTrans" cxnId="{BC96367F-1551-4B37-8DDC-8C4704D9CAEE}">
      <dgm:prSet/>
      <dgm:spPr/>
      <dgm:t>
        <a:bodyPr/>
        <a:lstStyle/>
        <a:p>
          <a:endParaRPr lang="en-US"/>
        </a:p>
      </dgm:t>
    </dgm:pt>
    <dgm:pt modelId="{C35B1452-2A71-44A5-9A78-42B45850B4EE}" type="pres">
      <dgm:prSet presAssocID="{7BCE7734-664B-4E90-82B9-12740CE9F8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303FC-0010-496F-9F52-BC3A5026A8B3}" type="pres">
      <dgm:prSet presAssocID="{F37FCAAA-F3F6-4D5F-91D2-65CC493ED841}" presName="thickLine" presStyleLbl="alignNode1" presStyleIdx="0" presStyleCnt="3"/>
      <dgm:spPr/>
    </dgm:pt>
    <dgm:pt modelId="{A829FA7D-3DA6-41FB-91A8-15243F819EB0}" type="pres">
      <dgm:prSet presAssocID="{F37FCAAA-F3F6-4D5F-91D2-65CC493ED841}" presName="horz1" presStyleCnt="0"/>
      <dgm:spPr/>
    </dgm:pt>
    <dgm:pt modelId="{002F300B-CC96-4029-BED3-35748563303D}" type="pres">
      <dgm:prSet presAssocID="{F37FCAAA-F3F6-4D5F-91D2-65CC493ED841}" presName="tx1" presStyleLbl="revTx" presStyleIdx="0" presStyleCnt="3"/>
      <dgm:spPr/>
      <dgm:t>
        <a:bodyPr/>
        <a:lstStyle/>
        <a:p>
          <a:endParaRPr lang="en-US"/>
        </a:p>
      </dgm:t>
    </dgm:pt>
    <dgm:pt modelId="{647C081B-5AE5-4136-9751-B037DF55F294}" type="pres">
      <dgm:prSet presAssocID="{F37FCAAA-F3F6-4D5F-91D2-65CC493ED841}" presName="vert1" presStyleCnt="0"/>
      <dgm:spPr/>
    </dgm:pt>
    <dgm:pt modelId="{8466A7D5-C7C3-4DA9-A379-0DFC8C90CED3}" type="pres">
      <dgm:prSet presAssocID="{F3F17EC0-4DBC-4241-8615-7D16972FDDC8}" presName="thickLine" presStyleLbl="alignNode1" presStyleIdx="1" presStyleCnt="3"/>
      <dgm:spPr/>
    </dgm:pt>
    <dgm:pt modelId="{C4A12BB1-6F20-4EF2-8EC1-E8E5B266C1E9}" type="pres">
      <dgm:prSet presAssocID="{F3F17EC0-4DBC-4241-8615-7D16972FDDC8}" presName="horz1" presStyleCnt="0"/>
      <dgm:spPr/>
    </dgm:pt>
    <dgm:pt modelId="{4610FEF0-9CCD-461A-8217-F6518D1A33C3}" type="pres">
      <dgm:prSet presAssocID="{F3F17EC0-4DBC-4241-8615-7D16972FDDC8}" presName="tx1" presStyleLbl="revTx" presStyleIdx="1" presStyleCnt="3"/>
      <dgm:spPr/>
      <dgm:t>
        <a:bodyPr/>
        <a:lstStyle/>
        <a:p>
          <a:endParaRPr lang="en-US"/>
        </a:p>
      </dgm:t>
    </dgm:pt>
    <dgm:pt modelId="{5BE8CA77-81AD-43FF-8102-2BCEA948BDE6}" type="pres">
      <dgm:prSet presAssocID="{F3F17EC0-4DBC-4241-8615-7D16972FDDC8}" presName="vert1" presStyleCnt="0"/>
      <dgm:spPr/>
    </dgm:pt>
    <dgm:pt modelId="{09531171-9E04-4406-8822-3371AA0BB0C2}" type="pres">
      <dgm:prSet presAssocID="{DC2280CC-3C7B-4D29-AA67-31587971E0C0}" presName="thickLine" presStyleLbl="alignNode1" presStyleIdx="2" presStyleCnt="3"/>
      <dgm:spPr/>
    </dgm:pt>
    <dgm:pt modelId="{BC2E567C-B992-4723-863E-801714990C74}" type="pres">
      <dgm:prSet presAssocID="{DC2280CC-3C7B-4D29-AA67-31587971E0C0}" presName="horz1" presStyleCnt="0"/>
      <dgm:spPr/>
    </dgm:pt>
    <dgm:pt modelId="{6F107C45-E98F-43E3-979F-672B5C01527E}" type="pres">
      <dgm:prSet presAssocID="{DC2280CC-3C7B-4D29-AA67-31587971E0C0}" presName="tx1" presStyleLbl="revTx" presStyleIdx="2" presStyleCnt="3"/>
      <dgm:spPr/>
      <dgm:t>
        <a:bodyPr/>
        <a:lstStyle/>
        <a:p>
          <a:endParaRPr lang="en-US"/>
        </a:p>
      </dgm:t>
    </dgm:pt>
    <dgm:pt modelId="{4E0412DF-6DE8-4380-B83C-4F5F882116CC}" type="pres">
      <dgm:prSet presAssocID="{DC2280CC-3C7B-4D29-AA67-31587971E0C0}" presName="vert1" presStyleCnt="0"/>
      <dgm:spPr/>
    </dgm:pt>
  </dgm:ptLst>
  <dgm:cxnLst>
    <dgm:cxn modelId="{BC96367F-1551-4B37-8DDC-8C4704D9CAEE}" srcId="{7BCE7734-664B-4E90-82B9-12740CE9F83D}" destId="{DC2280CC-3C7B-4D29-AA67-31587971E0C0}" srcOrd="2" destOrd="0" parTransId="{3C041D08-E395-4CCC-B4DE-8629DCA8DCFF}" sibTransId="{B3A27E02-9739-4941-AD2A-1B68BDE472AC}"/>
    <dgm:cxn modelId="{F4F9FB29-0F56-45D7-B19B-69F8F6819691}" srcId="{7BCE7734-664B-4E90-82B9-12740CE9F83D}" destId="{F37FCAAA-F3F6-4D5F-91D2-65CC493ED841}" srcOrd="0" destOrd="0" parTransId="{8C1CD012-917C-4265-9BA6-8F48DEDA10A7}" sibTransId="{D6B33AE5-EFA8-4B50-909E-882FDBEC9B4C}"/>
    <dgm:cxn modelId="{74F38F7D-B1AD-41BA-B7FC-97359FB0069D}" type="presOf" srcId="{F37FCAAA-F3F6-4D5F-91D2-65CC493ED841}" destId="{002F300B-CC96-4029-BED3-35748563303D}" srcOrd="0" destOrd="0" presId="urn:microsoft.com/office/officeart/2008/layout/LinedList"/>
    <dgm:cxn modelId="{042BC3CC-B85B-459D-B9AB-D9FDA33B643B}" type="presOf" srcId="{DC2280CC-3C7B-4D29-AA67-31587971E0C0}" destId="{6F107C45-E98F-43E3-979F-672B5C01527E}" srcOrd="0" destOrd="0" presId="urn:microsoft.com/office/officeart/2008/layout/LinedList"/>
    <dgm:cxn modelId="{50E415B9-E4FB-40C4-A932-2F421712CE6D}" type="presOf" srcId="{F3F17EC0-4DBC-4241-8615-7D16972FDDC8}" destId="{4610FEF0-9CCD-461A-8217-F6518D1A33C3}" srcOrd="0" destOrd="0" presId="urn:microsoft.com/office/officeart/2008/layout/LinedList"/>
    <dgm:cxn modelId="{EF5BB7E1-508D-482C-8DA2-D12C3D0CFC64}" srcId="{7BCE7734-664B-4E90-82B9-12740CE9F83D}" destId="{F3F17EC0-4DBC-4241-8615-7D16972FDDC8}" srcOrd="1" destOrd="0" parTransId="{CE25F18E-A826-44B6-A208-E71C447E8AEC}" sibTransId="{6EA0E334-7B4E-435D-A59A-1ACACB94B76B}"/>
    <dgm:cxn modelId="{01B0AE3C-F189-45A7-B3EE-D173BC964FB1}" type="presOf" srcId="{7BCE7734-664B-4E90-82B9-12740CE9F83D}" destId="{C35B1452-2A71-44A5-9A78-42B45850B4EE}" srcOrd="0" destOrd="0" presId="urn:microsoft.com/office/officeart/2008/layout/LinedList"/>
    <dgm:cxn modelId="{A7E9C289-B7A3-426D-8EBE-F7DA0B99288C}" type="presParOf" srcId="{C35B1452-2A71-44A5-9A78-42B45850B4EE}" destId="{94D303FC-0010-496F-9F52-BC3A5026A8B3}" srcOrd="0" destOrd="0" presId="urn:microsoft.com/office/officeart/2008/layout/LinedList"/>
    <dgm:cxn modelId="{1CF4880C-1AAC-42C5-85DA-2588C4AC477F}" type="presParOf" srcId="{C35B1452-2A71-44A5-9A78-42B45850B4EE}" destId="{A829FA7D-3DA6-41FB-91A8-15243F819EB0}" srcOrd="1" destOrd="0" presId="urn:microsoft.com/office/officeart/2008/layout/LinedList"/>
    <dgm:cxn modelId="{8A23C81C-4907-484F-8D55-E009FCCFA99E}" type="presParOf" srcId="{A829FA7D-3DA6-41FB-91A8-15243F819EB0}" destId="{002F300B-CC96-4029-BED3-35748563303D}" srcOrd="0" destOrd="0" presId="urn:microsoft.com/office/officeart/2008/layout/LinedList"/>
    <dgm:cxn modelId="{2249F6F2-419A-498B-BF51-8FCAD24E3190}" type="presParOf" srcId="{A829FA7D-3DA6-41FB-91A8-15243F819EB0}" destId="{647C081B-5AE5-4136-9751-B037DF55F294}" srcOrd="1" destOrd="0" presId="urn:microsoft.com/office/officeart/2008/layout/LinedList"/>
    <dgm:cxn modelId="{A1CCFAF8-680F-4717-B877-90C580B4C1B5}" type="presParOf" srcId="{C35B1452-2A71-44A5-9A78-42B45850B4EE}" destId="{8466A7D5-C7C3-4DA9-A379-0DFC8C90CED3}" srcOrd="2" destOrd="0" presId="urn:microsoft.com/office/officeart/2008/layout/LinedList"/>
    <dgm:cxn modelId="{7FEDE312-9A95-4740-88B8-7DDB6DCC4F92}" type="presParOf" srcId="{C35B1452-2A71-44A5-9A78-42B45850B4EE}" destId="{C4A12BB1-6F20-4EF2-8EC1-E8E5B266C1E9}" srcOrd="3" destOrd="0" presId="urn:microsoft.com/office/officeart/2008/layout/LinedList"/>
    <dgm:cxn modelId="{C8AA6564-F1CE-4068-A4BA-9512916AD91D}" type="presParOf" srcId="{C4A12BB1-6F20-4EF2-8EC1-E8E5B266C1E9}" destId="{4610FEF0-9CCD-461A-8217-F6518D1A33C3}" srcOrd="0" destOrd="0" presId="urn:microsoft.com/office/officeart/2008/layout/LinedList"/>
    <dgm:cxn modelId="{7A2332FE-7EDB-44C9-B7DC-9A540A646BB9}" type="presParOf" srcId="{C4A12BB1-6F20-4EF2-8EC1-E8E5B266C1E9}" destId="{5BE8CA77-81AD-43FF-8102-2BCEA948BDE6}" srcOrd="1" destOrd="0" presId="urn:microsoft.com/office/officeart/2008/layout/LinedList"/>
    <dgm:cxn modelId="{B80E2EBD-FAB2-4F92-B83D-E8FD8813EFB1}" type="presParOf" srcId="{C35B1452-2A71-44A5-9A78-42B45850B4EE}" destId="{09531171-9E04-4406-8822-3371AA0BB0C2}" srcOrd="4" destOrd="0" presId="urn:microsoft.com/office/officeart/2008/layout/LinedList"/>
    <dgm:cxn modelId="{FD10EB80-EED5-438C-85D3-8A5569820577}" type="presParOf" srcId="{C35B1452-2A71-44A5-9A78-42B45850B4EE}" destId="{BC2E567C-B992-4723-863E-801714990C74}" srcOrd="5" destOrd="0" presId="urn:microsoft.com/office/officeart/2008/layout/LinedList"/>
    <dgm:cxn modelId="{7208D701-E5B0-4F9C-BEBF-06A49FBC0DB2}" type="presParOf" srcId="{BC2E567C-B992-4723-863E-801714990C74}" destId="{6F107C45-E98F-43E3-979F-672B5C01527E}" srcOrd="0" destOrd="0" presId="urn:microsoft.com/office/officeart/2008/layout/LinedList"/>
    <dgm:cxn modelId="{B658BC60-0EDE-4E85-BF86-94563D54D4FE}" type="presParOf" srcId="{BC2E567C-B992-4723-863E-801714990C74}" destId="{4E0412DF-6DE8-4380-B83C-4F5F882116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A45C76-C54F-42BC-8E6B-D424B81A84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0CF7A7-E8F9-4C97-A7BD-01B138D66B72}">
      <dgm:prSet/>
      <dgm:spPr/>
      <dgm:t>
        <a:bodyPr/>
        <a:lstStyle/>
        <a:p>
          <a:r>
            <a: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 Program </a:t>
          </a:r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$7,500 – all eligible home buyers</a:t>
          </a:r>
        </a:p>
      </dgm:t>
    </dgm:pt>
    <dgm:pt modelId="{A084B00C-B212-41A7-B930-6AC2337B7787}" type="parTrans" cxnId="{A882C7F4-FCF0-4821-ACAE-E599440B9A71}">
      <dgm:prSet/>
      <dgm:spPr/>
      <dgm:t>
        <a:bodyPr/>
        <a:lstStyle/>
        <a:p>
          <a:endParaRPr lang="en-US"/>
        </a:p>
      </dgm:t>
    </dgm:pt>
    <dgm:pt modelId="{7F6D7855-409C-42F4-9790-5202E0B65838}" type="sibTrans" cxnId="{A882C7F4-FCF0-4821-ACAE-E599440B9A71}">
      <dgm:prSet/>
      <dgm:spPr/>
      <dgm:t>
        <a:bodyPr/>
        <a:lstStyle/>
        <a:p>
          <a:endParaRPr lang="en-US"/>
        </a:p>
      </dgm:t>
    </dgm:pt>
    <dgm:pt modelId="{D939B90F-6157-4BE7-9D42-400C6769ACD5}">
      <dgm:prSet/>
      <dgm:spPr/>
      <dgm:t>
        <a:bodyPr/>
        <a:lstStyle/>
        <a:p>
          <a:r>
            <a: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 $10,000 </a:t>
          </a:r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all eligible home buyers who are employed in qualified protection, military, health care or education fields</a:t>
          </a:r>
        </a:p>
      </dgm:t>
    </dgm:pt>
    <dgm:pt modelId="{124FC427-2C67-48AB-9A8B-B0A41533BDD2}" type="parTrans" cxnId="{F5E1674D-4271-4EE8-BB99-13480E1EDEF9}">
      <dgm:prSet/>
      <dgm:spPr/>
      <dgm:t>
        <a:bodyPr/>
        <a:lstStyle/>
        <a:p>
          <a:endParaRPr lang="en-US"/>
        </a:p>
      </dgm:t>
    </dgm:pt>
    <dgm:pt modelId="{7B455823-1FCE-4404-9B39-7605B1131569}" type="sibTrans" cxnId="{F5E1674D-4271-4EE8-BB99-13480E1EDEF9}">
      <dgm:prSet/>
      <dgm:spPr/>
      <dgm:t>
        <a:bodyPr/>
        <a:lstStyle/>
        <a:p>
          <a:endParaRPr lang="en-US"/>
        </a:p>
      </dgm:t>
    </dgm:pt>
    <dgm:pt modelId="{7899CF06-F757-410D-93DC-1B9578FFF145}">
      <dgm:prSet/>
      <dgm:spPr/>
      <dgm:t>
        <a:bodyPr/>
        <a:lstStyle/>
        <a:p>
          <a:r>
            <a: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CHOICE $10,000 </a:t>
          </a:r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all eligible home buyers whose household includes an individual living with a disability</a:t>
          </a:r>
        </a:p>
      </dgm:t>
    </dgm:pt>
    <dgm:pt modelId="{46BE5350-D32B-4502-B926-F06EC768F368}" type="parTrans" cxnId="{7CE2ED51-37B8-4E9B-98C9-9E406BB2770C}">
      <dgm:prSet/>
      <dgm:spPr/>
      <dgm:t>
        <a:bodyPr/>
        <a:lstStyle/>
        <a:p>
          <a:endParaRPr lang="en-US"/>
        </a:p>
      </dgm:t>
    </dgm:pt>
    <dgm:pt modelId="{10A2FDC9-135D-47D9-A9F7-FE1F786A4370}" type="sibTrans" cxnId="{7CE2ED51-37B8-4E9B-98C9-9E406BB2770C}">
      <dgm:prSet/>
      <dgm:spPr/>
      <dgm:t>
        <a:bodyPr/>
        <a:lstStyle/>
        <a:p>
          <a:endParaRPr lang="en-US"/>
        </a:p>
      </dgm:t>
    </dgm:pt>
    <dgm:pt modelId="{B2C19383-A64E-4E99-B184-17463235BC7E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Funds are used in any combination for down payment, closing costs or pre-paid items.</a:t>
          </a:r>
        </a:p>
      </dgm:t>
    </dgm:pt>
    <dgm:pt modelId="{F4DAE223-DB0F-4AEB-91C3-BBEF9B84CDA5}" type="parTrans" cxnId="{C406ADB9-26B6-4D2E-8DB0-34695ED4C818}">
      <dgm:prSet/>
      <dgm:spPr/>
      <dgm:t>
        <a:bodyPr/>
        <a:lstStyle/>
        <a:p>
          <a:endParaRPr lang="en-US"/>
        </a:p>
      </dgm:t>
    </dgm:pt>
    <dgm:pt modelId="{CF015D57-E65F-48B3-A633-6AF9FF4C44CA}" type="sibTrans" cxnId="{C406ADB9-26B6-4D2E-8DB0-34695ED4C818}">
      <dgm:prSet/>
      <dgm:spPr/>
      <dgm:t>
        <a:bodyPr/>
        <a:lstStyle/>
        <a:p>
          <a:endParaRPr lang="en-US"/>
        </a:p>
      </dgm:t>
    </dgm:pt>
    <dgm:pt modelId="{083A6A4F-90C4-4A1C-8297-0C51D18237CD}" type="pres">
      <dgm:prSet presAssocID="{80A45C76-C54F-42BC-8E6B-D424B81A84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4BBA76-1D60-49B8-8556-947DBDFFA00A}" type="pres">
      <dgm:prSet presAssocID="{530CF7A7-E8F9-4C97-A7BD-01B138D66B72}" presName="thickLine" presStyleLbl="alignNode1" presStyleIdx="0" presStyleCnt="4"/>
      <dgm:spPr/>
    </dgm:pt>
    <dgm:pt modelId="{25086689-4B19-404E-A674-EF44650A1B63}" type="pres">
      <dgm:prSet presAssocID="{530CF7A7-E8F9-4C97-A7BD-01B138D66B72}" presName="horz1" presStyleCnt="0"/>
      <dgm:spPr/>
    </dgm:pt>
    <dgm:pt modelId="{49C4CF0A-5203-4226-83E1-7E00C5A76512}" type="pres">
      <dgm:prSet presAssocID="{530CF7A7-E8F9-4C97-A7BD-01B138D66B72}" presName="tx1" presStyleLbl="revTx" presStyleIdx="0" presStyleCnt="4"/>
      <dgm:spPr/>
      <dgm:t>
        <a:bodyPr/>
        <a:lstStyle/>
        <a:p>
          <a:endParaRPr lang="en-US"/>
        </a:p>
      </dgm:t>
    </dgm:pt>
    <dgm:pt modelId="{19F0C72A-020F-4C37-B930-EA8A3E976E81}" type="pres">
      <dgm:prSet presAssocID="{530CF7A7-E8F9-4C97-A7BD-01B138D66B72}" presName="vert1" presStyleCnt="0"/>
      <dgm:spPr/>
    </dgm:pt>
    <dgm:pt modelId="{483D0EDD-54F9-4593-B00F-F98302DAC35C}" type="pres">
      <dgm:prSet presAssocID="{D939B90F-6157-4BE7-9D42-400C6769ACD5}" presName="thickLine" presStyleLbl="alignNode1" presStyleIdx="1" presStyleCnt="4"/>
      <dgm:spPr/>
    </dgm:pt>
    <dgm:pt modelId="{EA74F541-3889-4D4D-ADB6-FC83FA00FEA1}" type="pres">
      <dgm:prSet presAssocID="{D939B90F-6157-4BE7-9D42-400C6769ACD5}" presName="horz1" presStyleCnt="0"/>
      <dgm:spPr/>
    </dgm:pt>
    <dgm:pt modelId="{21C0464E-E466-4071-821C-2B0C89A5A007}" type="pres">
      <dgm:prSet presAssocID="{D939B90F-6157-4BE7-9D42-400C6769ACD5}" presName="tx1" presStyleLbl="revTx" presStyleIdx="1" presStyleCnt="4"/>
      <dgm:spPr/>
      <dgm:t>
        <a:bodyPr/>
        <a:lstStyle/>
        <a:p>
          <a:endParaRPr lang="en-US"/>
        </a:p>
      </dgm:t>
    </dgm:pt>
    <dgm:pt modelId="{4B80738A-5D98-4900-BB91-9DAE0ADB8175}" type="pres">
      <dgm:prSet presAssocID="{D939B90F-6157-4BE7-9D42-400C6769ACD5}" presName="vert1" presStyleCnt="0"/>
      <dgm:spPr/>
    </dgm:pt>
    <dgm:pt modelId="{1B2A762B-A42F-48B4-9F01-7E37C3FD6CCF}" type="pres">
      <dgm:prSet presAssocID="{7899CF06-F757-410D-93DC-1B9578FFF145}" presName="thickLine" presStyleLbl="alignNode1" presStyleIdx="2" presStyleCnt="4"/>
      <dgm:spPr/>
    </dgm:pt>
    <dgm:pt modelId="{77185E87-2E7F-4DA0-8FB7-6F794C06268F}" type="pres">
      <dgm:prSet presAssocID="{7899CF06-F757-410D-93DC-1B9578FFF145}" presName="horz1" presStyleCnt="0"/>
      <dgm:spPr/>
    </dgm:pt>
    <dgm:pt modelId="{04D7150C-7AA7-4801-A641-928ACFE4AD91}" type="pres">
      <dgm:prSet presAssocID="{7899CF06-F757-410D-93DC-1B9578FFF145}" presName="tx1" presStyleLbl="revTx" presStyleIdx="2" presStyleCnt="4"/>
      <dgm:spPr/>
      <dgm:t>
        <a:bodyPr/>
        <a:lstStyle/>
        <a:p>
          <a:endParaRPr lang="en-US"/>
        </a:p>
      </dgm:t>
    </dgm:pt>
    <dgm:pt modelId="{1F08263F-1CC6-4523-B2D0-04A4ECE5E0FA}" type="pres">
      <dgm:prSet presAssocID="{7899CF06-F757-410D-93DC-1B9578FFF145}" presName="vert1" presStyleCnt="0"/>
      <dgm:spPr/>
    </dgm:pt>
    <dgm:pt modelId="{D5BEC7B8-C790-4A90-B2F5-F8BBE8B2A8CD}" type="pres">
      <dgm:prSet presAssocID="{B2C19383-A64E-4E99-B184-17463235BC7E}" presName="thickLine" presStyleLbl="alignNode1" presStyleIdx="3" presStyleCnt="4"/>
      <dgm:spPr/>
    </dgm:pt>
    <dgm:pt modelId="{BDFC250A-7763-44A7-BF0F-2054E87F5248}" type="pres">
      <dgm:prSet presAssocID="{B2C19383-A64E-4E99-B184-17463235BC7E}" presName="horz1" presStyleCnt="0"/>
      <dgm:spPr/>
    </dgm:pt>
    <dgm:pt modelId="{60A8DA5A-7D9C-4764-AB77-6CDFEFA681A3}" type="pres">
      <dgm:prSet presAssocID="{B2C19383-A64E-4E99-B184-17463235BC7E}" presName="tx1" presStyleLbl="revTx" presStyleIdx="3" presStyleCnt="4"/>
      <dgm:spPr/>
      <dgm:t>
        <a:bodyPr/>
        <a:lstStyle/>
        <a:p>
          <a:endParaRPr lang="en-US"/>
        </a:p>
      </dgm:t>
    </dgm:pt>
    <dgm:pt modelId="{BA9F7127-4FAC-4B53-8C6F-3430FA13447E}" type="pres">
      <dgm:prSet presAssocID="{B2C19383-A64E-4E99-B184-17463235BC7E}" presName="vert1" presStyleCnt="0"/>
      <dgm:spPr/>
    </dgm:pt>
  </dgm:ptLst>
  <dgm:cxnLst>
    <dgm:cxn modelId="{A882C7F4-FCF0-4821-ACAE-E599440B9A71}" srcId="{80A45C76-C54F-42BC-8E6B-D424B81A8488}" destId="{530CF7A7-E8F9-4C97-A7BD-01B138D66B72}" srcOrd="0" destOrd="0" parTransId="{A084B00C-B212-41A7-B930-6AC2337B7787}" sibTransId="{7F6D7855-409C-42F4-9790-5202E0B65838}"/>
    <dgm:cxn modelId="{1B80D058-222A-45DE-BC18-0C4432EA7483}" type="presOf" srcId="{530CF7A7-E8F9-4C97-A7BD-01B138D66B72}" destId="{49C4CF0A-5203-4226-83E1-7E00C5A76512}" srcOrd="0" destOrd="0" presId="urn:microsoft.com/office/officeart/2008/layout/LinedList"/>
    <dgm:cxn modelId="{F5E1674D-4271-4EE8-BB99-13480E1EDEF9}" srcId="{80A45C76-C54F-42BC-8E6B-D424B81A8488}" destId="{D939B90F-6157-4BE7-9D42-400C6769ACD5}" srcOrd="1" destOrd="0" parTransId="{124FC427-2C67-48AB-9A8B-B0A41533BDD2}" sibTransId="{7B455823-1FCE-4404-9B39-7605B1131569}"/>
    <dgm:cxn modelId="{C406ADB9-26B6-4D2E-8DB0-34695ED4C818}" srcId="{80A45C76-C54F-42BC-8E6B-D424B81A8488}" destId="{B2C19383-A64E-4E99-B184-17463235BC7E}" srcOrd="3" destOrd="0" parTransId="{F4DAE223-DB0F-4AEB-91C3-BBEF9B84CDA5}" sibTransId="{CF015D57-E65F-48B3-A633-6AF9FF4C44CA}"/>
    <dgm:cxn modelId="{62C50647-6761-429F-A8CD-D58BC966B85B}" type="presOf" srcId="{D939B90F-6157-4BE7-9D42-400C6769ACD5}" destId="{21C0464E-E466-4071-821C-2B0C89A5A007}" srcOrd="0" destOrd="0" presId="urn:microsoft.com/office/officeart/2008/layout/LinedList"/>
    <dgm:cxn modelId="{66642530-9B4F-4CA2-814A-06F4BA742C26}" type="presOf" srcId="{80A45C76-C54F-42BC-8E6B-D424B81A8488}" destId="{083A6A4F-90C4-4A1C-8297-0C51D18237CD}" srcOrd="0" destOrd="0" presId="urn:microsoft.com/office/officeart/2008/layout/LinedList"/>
    <dgm:cxn modelId="{AAEAEDC8-7CFA-4FB3-A082-DFF8D0186ECB}" type="presOf" srcId="{B2C19383-A64E-4E99-B184-17463235BC7E}" destId="{60A8DA5A-7D9C-4764-AB77-6CDFEFA681A3}" srcOrd="0" destOrd="0" presId="urn:microsoft.com/office/officeart/2008/layout/LinedList"/>
    <dgm:cxn modelId="{7CE2ED51-37B8-4E9B-98C9-9E406BB2770C}" srcId="{80A45C76-C54F-42BC-8E6B-D424B81A8488}" destId="{7899CF06-F757-410D-93DC-1B9578FFF145}" srcOrd="2" destOrd="0" parTransId="{46BE5350-D32B-4502-B926-F06EC768F368}" sibTransId="{10A2FDC9-135D-47D9-A9F7-FE1F786A4370}"/>
    <dgm:cxn modelId="{07188301-1785-4931-A0DE-FCF896ACE16A}" type="presOf" srcId="{7899CF06-F757-410D-93DC-1B9578FFF145}" destId="{04D7150C-7AA7-4801-A641-928ACFE4AD91}" srcOrd="0" destOrd="0" presId="urn:microsoft.com/office/officeart/2008/layout/LinedList"/>
    <dgm:cxn modelId="{01746AEA-7C96-4A0F-95BC-23466894FD10}" type="presParOf" srcId="{083A6A4F-90C4-4A1C-8297-0C51D18237CD}" destId="{294BBA76-1D60-49B8-8556-947DBDFFA00A}" srcOrd="0" destOrd="0" presId="urn:microsoft.com/office/officeart/2008/layout/LinedList"/>
    <dgm:cxn modelId="{E16DCC86-361E-4028-AAD2-E060D3139E39}" type="presParOf" srcId="{083A6A4F-90C4-4A1C-8297-0C51D18237CD}" destId="{25086689-4B19-404E-A674-EF44650A1B63}" srcOrd="1" destOrd="0" presId="urn:microsoft.com/office/officeart/2008/layout/LinedList"/>
    <dgm:cxn modelId="{F55F1B83-26E6-4F9F-B75C-B2AF0A03DAE9}" type="presParOf" srcId="{25086689-4B19-404E-A674-EF44650A1B63}" destId="{49C4CF0A-5203-4226-83E1-7E00C5A76512}" srcOrd="0" destOrd="0" presId="urn:microsoft.com/office/officeart/2008/layout/LinedList"/>
    <dgm:cxn modelId="{107C3361-AB29-4EDC-9953-2C945C27E1AB}" type="presParOf" srcId="{25086689-4B19-404E-A674-EF44650A1B63}" destId="{19F0C72A-020F-4C37-B930-EA8A3E976E81}" srcOrd="1" destOrd="0" presId="urn:microsoft.com/office/officeart/2008/layout/LinedList"/>
    <dgm:cxn modelId="{E34F19B7-F3C4-45FD-A931-1B9A13A3084E}" type="presParOf" srcId="{083A6A4F-90C4-4A1C-8297-0C51D18237CD}" destId="{483D0EDD-54F9-4593-B00F-F98302DAC35C}" srcOrd="2" destOrd="0" presId="urn:microsoft.com/office/officeart/2008/layout/LinedList"/>
    <dgm:cxn modelId="{C4FCE1E2-DDB4-44AE-BC95-E8A8C6BCA801}" type="presParOf" srcId="{083A6A4F-90C4-4A1C-8297-0C51D18237CD}" destId="{EA74F541-3889-4D4D-ADB6-FC83FA00FEA1}" srcOrd="3" destOrd="0" presId="urn:microsoft.com/office/officeart/2008/layout/LinedList"/>
    <dgm:cxn modelId="{F4831EDA-2DBD-4C4F-8E2F-102D6A1E44FC}" type="presParOf" srcId="{EA74F541-3889-4D4D-ADB6-FC83FA00FEA1}" destId="{21C0464E-E466-4071-821C-2B0C89A5A007}" srcOrd="0" destOrd="0" presId="urn:microsoft.com/office/officeart/2008/layout/LinedList"/>
    <dgm:cxn modelId="{CE598073-4FEF-428E-BBC2-10073684CD36}" type="presParOf" srcId="{EA74F541-3889-4D4D-ADB6-FC83FA00FEA1}" destId="{4B80738A-5D98-4900-BB91-9DAE0ADB8175}" srcOrd="1" destOrd="0" presId="urn:microsoft.com/office/officeart/2008/layout/LinedList"/>
    <dgm:cxn modelId="{5303078A-4EC4-4786-A7EC-5B0F54FE8989}" type="presParOf" srcId="{083A6A4F-90C4-4A1C-8297-0C51D18237CD}" destId="{1B2A762B-A42F-48B4-9F01-7E37C3FD6CCF}" srcOrd="4" destOrd="0" presId="urn:microsoft.com/office/officeart/2008/layout/LinedList"/>
    <dgm:cxn modelId="{C651D2B0-92DD-4984-81BF-E81545FEF759}" type="presParOf" srcId="{083A6A4F-90C4-4A1C-8297-0C51D18237CD}" destId="{77185E87-2E7F-4DA0-8FB7-6F794C06268F}" srcOrd="5" destOrd="0" presId="urn:microsoft.com/office/officeart/2008/layout/LinedList"/>
    <dgm:cxn modelId="{5754F0D6-0A40-4B43-A4D8-419DFE660441}" type="presParOf" srcId="{77185E87-2E7F-4DA0-8FB7-6F794C06268F}" destId="{04D7150C-7AA7-4801-A641-928ACFE4AD91}" srcOrd="0" destOrd="0" presId="urn:microsoft.com/office/officeart/2008/layout/LinedList"/>
    <dgm:cxn modelId="{744A7E24-D972-46A0-9FBB-93A8E10BD1EE}" type="presParOf" srcId="{77185E87-2E7F-4DA0-8FB7-6F794C06268F}" destId="{1F08263F-1CC6-4523-B2D0-04A4ECE5E0FA}" srcOrd="1" destOrd="0" presId="urn:microsoft.com/office/officeart/2008/layout/LinedList"/>
    <dgm:cxn modelId="{6A1D2982-7402-441B-9F5B-024918CE8928}" type="presParOf" srcId="{083A6A4F-90C4-4A1C-8297-0C51D18237CD}" destId="{D5BEC7B8-C790-4A90-B2F5-F8BBE8B2A8CD}" srcOrd="6" destOrd="0" presId="urn:microsoft.com/office/officeart/2008/layout/LinedList"/>
    <dgm:cxn modelId="{EB693C5E-98E8-4235-A0B3-4B8B928A378C}" type="presParOf" srcId="{083A6A4F-90C4-4A1C-8297-0C51D18237CD}" destId="{BDFC250A-7763-44A7-BF0F-2054E87F5248}" srcOrd="7" destOrd="0" presId="urn:microsoft.com/office/officeart/2008/layout/LinedList"/>
    <dgm:cxn modelId="{96BA26D9-9F73-4E8B-BDDB-6FA36377A159}" type="presParOf" srcId="{BDFC250A-7763-44A7-BF0F-2054E87F5248}" destId="{60A8DA5A-7D9C-4764-AB77-6CDFEFA681A3}" srcOrd="0" destOrd="0" presId="urn:microsoft.com/office/officeart/2008/layout/LinedList"/>
    <dgm:cxn modelId="{416DEC59-4405-4986-922E-692762BF6D5A}" type="presParOf" srcId="{BDFC250A-7763-44A7-BF0F-2054E87F5248}" destId="{BA9F7127-4FAC-4B53-8C6F-3430FA1344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2D6FD6-FDD5-4F68-BB70-8D7998B14FB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B09716F-30C3-46EF-85E3-BF668235DDEC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Middle credit score of 640 or greater</a:t>
          </a:r>
        </a:p>
      </dgm:t>
    </dgm:pt>
    <dgm:pt modelId="{79CC1249-F978-436C-89D8-FBF75302D938}" type="parTrans" cxnId="{4019B433-48D3-47A7-AEEC-A84DEFA673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8F51C-578F-47F7-8A74-EE4B9A80FD62}" type="sibTrans" cxnId="{4019B433-48D3-47A7-AEEC-A84DEFA673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C2987-5308-431A-A512-54C32D5C258E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Ready Set Go  </a:t>
          </a:r>
        </a:p>
      </dgm:t>
    </dgm:pt>
    <dgm:pt modelId="{0CE98D4C-93A0-49E4-A919-0C578D88B3C9}" type="parTrans" cxnId="{FAEF4B50-7825-4EDE-904F-8448AECA661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BE4B7-52BB-46FD-9582-48DF4915CC8A}" type="sibTrans" cxnId="{FAEF4B50-7825-4EDE-904F-8448AECA661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6661F-B352-4A6B-8311-83855A833D94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Take home buyer education class</a:t>
          </a:r>
        </a:p>
      </dgm:t>
    </dgm:pt>
    <dgm:pt modelId="{F2CE6AB2-2C5A-4235-90D9-03946A5836B7}" type="parTrans" cxnId="{4FA3AB64-C389-4428-932C-F76E5704344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74DF0-C4DA-4B96-B9B8-ECEF41FB4063}" type="sibTrans" cxnId="{4FA3AB64-C389-4428-932C-F76E5704344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FDDE7-6462-4FB7-83B1-F79DA78BA986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Pre-qualified with a participating lender</a:t>
          </a:r>
        </a:p>
      </dgm:t>
    </dgm:pt>
    <dgm:pt modelId="{EEE5AF25-000C-49B9-ABBC-1A141AD3135D}" type="parTrans" cxnId="{E4847D25-69A9-427A-BDB2-AFF47EB1F0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E07A3-7943-4CB9-9A5F-8BDC49F7E04A}" type="sibTrans" cxnId="{E4847D25-69A9-427A-BDB2-AFF47EB1F0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2E2DA-9A13-4727-AB72-A2547BFBF298}">
      <dgm:prSet/>
      <dgm:spPr/>
      <dgm:t>
        <a:bodyPr/>
        <a:lstStyle/>
        <a:p>
          <a:r>
            <a:rPr lang="en-US" b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Locate property</a:t>
          </a:r>
        </a:p>
      </dgm:t>
    </dgm:pt>
    <dgm:pt modelId="{3F5FD91E-1816-4E64-9193-BBB416E46E82}" type="parTrans" cxnId="{64AF2DDD-34D5-43E3-BD3D-E6AEB3DDE7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BF8E7-CC9A-4B5B-8C9E-2A5E2905B158}" type="sibTrans" cxnId="{64AF2DDD-34D5-43E3-BD3D-E6AEB3DDE7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28661-E14B-47DB-B035-AD2E257E7AAE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Lender takes application</a:t>
          </a:r>
        </a:p>
      </dgm:t>
    </dgm:pt>
    <dgm:pt modelId="{42E241B1-BC61-46C7-B14D-F33CDD9F290E}" type="parTrans" cxnId="{0CBE124E-57C4-4280-93F2-343872683F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8FCA7-3042-4F08-BADB-B6CBAEA34551}" type="sibTrans" cxnId="{0CBE124E-57C4-4280-93F2-343872683F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EE200-24A6-4C07-AC62-5DD9C93420C8}">
      <dgm:prSet/>
      <dgm:spPr/>
      <dgm:t>
        <a:bodyPr/>
        <a:lstStyle/>
        <a:p>
          <a:r>
            <a: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Lender – Georgia Dream - Closing</a:t>
          </a:r>
        </a:p>
      </dgm:t>
    </dgm:pt>
    <dgm:pt modelId="{294D44D1-8F8D-456B-99A6-8DF539020CBB}" type="parTrans" cxnId="{7C487CF2-359F-4A28-B375-98FDF2E6CF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E2DFA1-B573-455E-BC25-6F2EDC2DFA09}" type="sibTrans" cxnId="{7C487CF2-359F-4A28-B375-98FDF2E6CF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23620B-4A16-47FE-902B-EA3E60A2C0DD}" type="pres">
      <dgm:prSet presAssocID="{452D6FD6-FDD5-4F68-BB70-8D7998B14FB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4AB67E-31E9-419F-971E-941F4D3BC22F}" type="pres">
      <dgm:prSet presAssocID="{7B09716F-30C3-46EF-85E3-BF668235DDEC}" presName="thickLine" presStyleLbl="alignNode1" presStyleIdx="0" presStyleCnt="7"/>
      <dgm:spPr/>
    </dgm:pt>
    <dgm:pt modelId="{BB2DAA05-A804-4B50-BE8B-D3E79E2A217F}" type="pres">
      <dgm:prSet presAssocID="{7B09716F-30C3-46EF-85E3-BF668235DDEC}" presName="horz1" presStyleCnt="0"/>
      <dgm:spPr/>
    </dgm:pt>
    <dgm:pt modelId="{63848F64-2DC3-4078-86CA-CD151EB2A9AD}" type="pres">
      <dgm:prSet presAssocID="{7B09716F-30C3-46EF-85E3-BF668235DDEC}" presName="tx1" presStyleLbl="revTx" presStyleIdx="0" presStyleCnt="7"/>
      <dgm:spPr/>
      <dgm:t>
        <a:bodyPr/>
        <a:lstStyle/>
        <a:p>
          <a:endParaRPr lang="en-US"/>
        </a:p>
      </dgm:t>
    </dgm:pt>
    <dgm:pt modelId="{4F7CC0D7-54AB-4434-AC0F-7E9EEC7C23D1}" type="pres">
      <dgm:prSet presAssocID="{7B09716F-30C3-46EF-85E3-BF668235DDEC}" presName="vert1" presStyleCnt="0"/>
      <dgm:spPr/>
    </dgm:pt>
    <dgm:pt modelId="{00A05869-AA64-4322-9758-A24B3301DBA1}" type="pres">
      <dgm:prSet presAssocID="{47BC2987-5308-431A-A512-54C32D5C258E}" presName="thickLine" presStyleLbl="alignNode1" presStyleIdx="1" presStyleCnt="7"/>
      <dgm:spPr/>
    </dgm:pt>
    <dgm:pt modelId="{533EEF06-1204-4C9F-96DD-D9774303C599}" type="pres">
      <dgm:prSet presAssocID="{47BC2987-5308-431A-A512-54C32D5C258E}" presName="horz1" presStyleCnt="0"/>
      <dgm:spPr/>
    </dgm:pt>
    <dgm:pt modelId="{0385B1AB-CA1D-4A2F-AFDA-1F2BD352D58C}" type="pres">
      <dgm:prSet presAssocID="{47BC2987-5308-431A-A512-54C32D5C258E}" presName="tx1" presStyleLbl="revTx" presStyleIdx="1" presStyleCnt="7"/>
      <dgm:spPr/>
      <dgm:t>
        <a:bodyPr/>
        <a:lstStyle/>
        <a:p>
          <a:endParaRPr lang="en-US"/>
        </a:p>
      </dgm:t>
    </dgm:pt>
    <dgm:pt modelId="{B77C013A-4CB6-4E76-8EBA-8E7B8DADB27E}" type="pres">
      <dgm:prSet presAssocID="{47BC2987-5308-431A-A512-54C32D5C258E}" presName="vert1" presStyleCnt="0"/>
      <dgm:spPr/>
    </dgm:pt>
    <dgm:pt modelId="{3FD44D6D-30D9-4523-ACC9-7C080FF28072}" type="pres">
      <dgm:prSet presAssocID="{2876661F-B352-4A6B-8311-83855A833D94}" presName="thickLine" presStyleLbl="alignNode1" presStyleIdx="2" presStyleCnt="7"/>
      <dgm:spPr/>
    </dgm:pt>
    <dgm:pt modelId="{81EDEE2F-4354-42C4-9383-D82D3C0BF3A6}" type="pres">
      <dgm:prSet presAssocID="{2876661F-B352-4A6B-8311-83855A833D94}" presName="horz1" presStyleCnt="0"/>
      <dgm:spPr/>
    </dgm:pt>
    <dgm:pt modelId="{50FCC4B4-84E1-4EDF-92EF-0BA08B64D136}" type="pres">
      <dgm:prSet presAssocID="{2876661F-B352-4A6B-8311-83855A833D94}" presName="tx1" presStyleLbl="revTx" presStyleIdx="2" presStyleCnt="7"/>
      <dgm:spPr/>
      <dgm:t>
        <a:bodyPr/>
        <a:lstStyle/>
        <a:p>
          <a:endParaRPr lang="en-US"/>
        </a:p>
      </dgm:t>
    </dgm:pt>
    <dgm:pt modelId="{3A0BCA12-E4BF-4EC9-84B2-B6F0E8612439}" type="pres">
      <dgm:prSet presAssocID="{2876661F-B352-4A6B-8311-83855A833D94}" presName="vert1" presStyleCnt="0"/>
      <dgm:spPr/>
    </dgm:pt>
    <dgm:pt modelId="{533A5E23-18A7-4B52-90AF-788D51F1D6AE}" type="pres">
      <dgm:prSet presAssocID="{455FDDE7-6462-4FB7-83B1-F79DA78BA986}" presName="thickLine" presStyleLbl="alignNode1" presStyleIdx="3" presStyleCnt="7"/>
      <dgm:spPr/>
    </dgm:pt>
    <dgm:pt modelId="{49A7CF89-1B93-45F3-A852-6B592A8E079F}" type="pres">
      <dgm:prSet presAssocID="{455FDDE7-6462-4FB7-83B1-F79DA78BA986}" presName="horz1" presStyleCnt="0"/>
      <dgm:spPr/>
    </dgm:pt>
    <dgm:pt modelId="{5A98E357-745F-4504-B5B2-17AEA53BC34F}" type="pres">
      <dgm:prSet presAssocID="{455FDDE7-6462-4FB7-83B1-F79DA78BA986}" presName="tx1" presStyleLbl="revTx" presStyleIdx="3" presStyleCnt="7"/>
      <dgm:spPr/>
      <dgm:t>
        <a:bodyPr/>
        <a:lstStyle/>
        <a:p>
          <a:endParaRPr lang="en-US"/>
        </a:p>
      </dgm:t>
    </dgm:pt>
    <dgm:pt modelId="{46D047FF-A272-45EC-81A0-D0DD139625A6}" type="pres">
      <dgm:prSet presAssocID="{455FDDE7-6462-4FB7-83B1-F79DA78BA986}" presName="vert1" presStyleCnt="0"/>
      <dgm:spPr/>
    </dgm:pt>
    <dgm:pt modelId="{C7E046F6-E17B-4181-82EA-54D3BC8CA176}" type="pres">
      <dgm:prSet presAssocID="{4722E2DA-9A13-4727-AB72-A2547BFBF298}" presName="thickLine" presStyleLbl="alignNode1" presStyleIdx="4" presStyleCnt="7"/>
      <dgm:spPr/>
    </dgm:pt>
    <dgm:pt modelId="{1F0DD65E-3072-4A50-ACC6-D82BA98BDCA6}" type="pres">
      <dgm:prSet presAssocID="{4722E2DA-9A13-4727-AB72-A2547BFBF298}" presName="horz1" presStyleCnt="0"/>
      <dgm:spPr/>
    </dgm:pt>
    <dgm:pt modelId="{C6010B98-BF78-41F1-976D-E2381A161967}" type="pres">
      <dgm:prSet presAssocID="{4722E2DA-9A13-4727-AB72-A2547BFBF298}" presName="tx1" presStyleLbl="revTx" presStyleIdx="4" presStyleCnt="7"/>
      <dgm:spPr/>
      <dgm:t>
        <a:bodyPr/>
        <a:lstStyle/>
        <a:p>
          <a:endParaRPr lang="en-US"/>
        </a:p>
      </dgm:t>
    </dgm:pt>
    <dgm:pt modelId="{F926D6B8-8C45-4DC6-99EE-29E00FC9AE4A}" type="pres">
      <dgm:prSet presAssocID="{4722E2DA-9A13-4727-AB72-A2547BFBF298}" presName="vert1" presStyleCnt="0"/>
      <dgm:spPr/>
    </dgm:pt>
    <dgm:pt modelId="{1B6E22E2-DEC3-4347-B794-89E4CF8B9F0D}" type="pres">
      <dgm:prSet presAssocID="{8FA28661-E14B-47DB-B035-AD2E257E7AAE}" presName="thickLine" presStyleLbl="alignNode1" presStyleIdx="5" presStyleCnt="7"/>
      <dgm:spPr/>
    </dgm:pt>
    <dgm:pt modelId="{43D78ACB-8EBD-4D70-81E6-890AD6C79FA1}" type="pres">
      <dgm:prSet presAssocID="{8FA28661-E14B-47DB-B035-AD2E257E7AAE}" presName="horz1" presStyleCnt="0"/>
      <dgm:spPr/>
    </dgm:pt>
    <dgm:pt modelId="{24A214B9-97D3-49D5-A8A9-4C73268F9493}" type="pres">
      <dgm:prSet presAssocID="{8FA28661-E14B-47DB-B035-AD2E257E7AAE}" presName="tx1" presStyleLbl="revTx" presStyleIdx="5" presStyleCnt="7"/>
      <dgm:spPr/>
      <dgm:t>
        <a:bodyPr/>
        <a:lstStyle/>
        <a:p>
          <a:endParaRPr lang="en-US"/>
        </a:p>
      </dgm:t>
    </dgm:pt>
    <dgm:pt modelId="{DD680794-71FC-4319-8A17-F3E3858CA8B2}" type="pres">
      <dgm:prSet presAssocID="{8FA28661-E14B-47DB-B035-AD2E257E7AAE}" presName="vert1" presStyleCnt="0"/>
      <dgm:spPr/>
    </dgm:pt>
    <dgm:pt modelId="{B7CA6FFC-2E19-4AB1-B033-50E90C330D70}" type="pres">
      <dgm:prSet presAssocID="{BA8EE200-24A6-4C07-AC62-5DD9C93420C8}" presName="thickLine" presStyleLbl="alignNode1" presStyleIdx="6" presStyleCnt="7"/>
      <dgm:spPr/>
    </dgm:pt>
    <dgm:pt modelId="{53CC1DC6-7C75-4D1A-818A-8A70DC7DA98F}" type="pres">
      <dgm:prSet presAssocID="{BA8EE200-24A6-4C07-AC62-5DD9C93420C8}" presName="horz1" presStyleCnt="0"/>
      <dgm:spPr/>
    </dgm:pt>
    <dgm:pt modelId="{0E1B8194-9A7A-4BD8-9549-ACCF2279DA74}" type="pres">
      <dgm:prSet presAssocID="{BA8EE200-24A6-4C07-AC62-5DD9C93420C8}" presName="tx1" presStyleLbl="revTx" presStyleIdx="6" presStyleCnt="7"/>
      <dgm:spPr/>
      <dgm:t>
        <a:bodyPr/>
        <a:lstStyle/>
        <a:p>
          <a:endParaRPr lang="en-US"/>
        </a:p>
      </dgm:t>
    </dgm:pt>
    <dgm:pt modelId="{4DEE1BB0-8B6C-48E6-86A8-87C64C37A370}" type="pres">
      <dgm:prSet presAssocID="{BA8EE200-24A6-4C07-AC62-5DD9C93420C8}" presName="vert1" presStyleCnt="0"/>
      <dgm:spPr/>
    </dgm:pt>
  </dgm:ptLst>
  <dgm:cxnLst>
    <dgm:cxn modelId="{3B59DD56-0EA4-4BD9-9B7B-F6309F084E2B}" type="presOf" srcId="{47BC2987-5308-431A-A512-54C32D5C258E}" destId="{0385B1AB-CA1D-4A2F-AFDA-1F2BD352D58C}" srcOrd="0" destOrd="0" presId="urn:microsoft.com/office/officeart/2008/layout/LinedList"/>
    <dgm:cxn modelId="{FAEF4B50-7825-4EDE-904F-8448AECA6615}" srcId="{452D6FD6-FDD5-4F68-BB70-8D7998B14FBB}" destId="{47BC2987-5308-431A-A512-54C32D5C258E}" srcOrd="1" destOrd="0" parTransId="{0CE98D4C-93A0-49E4-A919-0C578D88B3C9}" sibTransId="{28DBE4B7-52BB-46FD-9582-48DF4915CC8A}"/>
    <dgm:cxn modelId="{F033B491-DF7F-46CD-8FFE-EE5DF08CB608}" type="presOf" srcId="{7B09716F-30C3-46EF-85E3-BF668235DDEC}" destId="{63848F64-2DC3-4078-86CA-CD151EB2A9AD}" srcOrd="0" destOrd="0" presId="urn:microsoft.com/office/officeart/2008/layout/LinedList"/>
    <dgm:cxn modelId="{4019B433-48D3-47A7-AEEC-A84DEFA67387}" srcId="{452D6FD6-FDD5-4F68-BB70-8D7998B14FBB}" destId="{7B09716F-30C3-46EF-85E3-BF668235DDEC}" srcOrd="0" destOrd="0" parTransId="{79CC1249-F978-436C-89D8-FBF75302D938}" sibTransId="{90B8F51C-578F-47F7-8A74-EE4B9A80FD62}"/>
    <dgm:cxn modelId="{41C67D4D-E184-4046-9C05-BC3DF39D58AC}" type="presOf" srcId="{455FDDE7-6462-4FB7-83B1-F79DA78BA986}" destId="{5A98E357-745F-4504-B5B2-17AEA53BC34F}" srcOrd="0" destOrd="0" presId="urn:microsoft.com/office/officeart/2008/layout/LinedList"/>
    <dgm:cxn modelId="{0CBE124E-57C4-4280-93F2-343872683FBE}" srcId="{452D6FD6-FDD5-4F68-BB70-8D7998B14FBB}" destId="{8FA28661-E14B-47DB-B035-AD2E257E7AAE}" srcOrd="5" destOrd="0" parTransId="{42E241B1-BC61-46C7-B14D-F33CDD9F290E}" sibTransId="{78E8FCA7-3042-4F08-BADB-B6CBAEA34551}"/>
    <dgm:cxn modelId="{AAB02BA0-C11C-4C4A-8FC2-661A59B026C5}" type="presOf" srcId="{8FA28661-E14B-47DB-B035-AD2E257E7AAE}" destId="{24A214B9-97D3-49D5-A8A9-4C73268F9493}" srcOrd="0" destOrd="0" presId="urn:microsoft.com/office/officeart/2008/layout/LinedList"/>
    <dgm:cxn modelId="{7C487CF2-359F-4A28-B375-98FDF2E6CFE3}" srcId="{452D6FD6-FDD5-4F68-BB70-8D7998B14FBB}" destId="{BA8EE200-24A6-4C07-AC62-5DD9C93420C8}" srcOrd="6" destOrd="0" parTransId="{294D44D1-8F8D-456B-99A6-8DF539020CBB}" sibTransId="{BEE2DFA1-B573-455E-BC25-6F2EDC2DFA09}"/>
    <dgm:cxn modelId="{B5CCB03D-6EEF-43BB-86DB-64AE6322B5E2}" type="presOf" srcId="{4722E2DA-9A13-4727-AB72-A2547BFBF298}" destId="{C6010B98-BF78-41F1-976D-E2381A161967}" srcOrd="0" destOrd="0" presId="urn:microsoft.com/office/officeart/2008/layout/LinedList"/>
    <dgm:cxn modelId="{4F9B1EB8-3BA6-4790-B993-A21E84161117}" type="presOf" srcId="{2876661F-B352-4A6B-8311-83855A833D94}" destId="{50FCC4B4-84E1-4EDF-92EF-0BA08B64D136}" srcOrd="0" destOrd="0" presId="urn:microsoft.com/office/officeart/2008/layout/LinedList"/>
    <dgm:cxn modelId="{64AF2DDD-34D5-43E3-BD3D-E6AEB3DDE773}" srcId="{452D6FD6-FDD5-4F68-BB70-8D7998B14FBB}" destId="{4722E2DA-9A13-4727-AB72-A2547BFBF298}" srcOrd="4" destOrd="0" parTransId="{3F5FD91E-1816-4E64-9193-BBB416E46E82}" sibTransId="{46EBF8E7-CC9A-4B5B-8C9E-2A5E2905B158}"/>
    <dgm:cxn modelId="{D67B2855-AF2C-46F2-A255-89E8095DE706}" type="presOf" srcId="{452D6FD6-FDD5-4F68-BB70-8D7998B14FBB}" destId="{9423620B-4A16-47FE-902B-EA3E60A2C0DD}" srcOrd="0" destOrd="0" presId="urn:microsoft.com/office/officeart/2008/layout/LinedList"/>
    <dgm:cxn modelId="{C9016C5B-1525-416F-83F8-8E561B3032E2}" type="presOf" srcId="{BA8EE200-24A6-4C07-AC62-5DD9C93420C8}" destId="{0E1B8194-9A7A-4BD8-9549-ACCF2279DA74}" srcOrd="0" destOrd="0" presId="urn:microsoft.com/office/officeart/2008/layout/LinedList"/>
    <dgm:cxn modelId="{4FA3AB64-C389-4428-932C-F76E57043448}" srcId="{452D6FD6-FDD5-4F68-BB70-8D7998B14FBB}" destId="{2876661F-B352-4A6B-8311-83855A833D94}" srcOrd="2" destOrd="0" parTransId="{F2CE6AB2-2C5A-4235-90D9-03946A5836B7}" sibTransId="{2B674DF0-C4DA-4B96-B9B8-ECEF41FB4063}"/>
    <dgm:cxn modelId="{E4847D25-69A9-427A-BDB2-AFF47EB1F098}" srcId="{452D6FD6-FDD5-4F68-BB70-8D7998B14FBB}" destId="{455FDDE7-6462-4FB7-83B1-F79DA78BA986}" srcOrd="3" destOrd="0" parTransId="{EEE5AF25-000C-49B9-ABBC-1A141AD3135D}" sibTransId="{D18E07A3-7943-4CB9-9A5F-8BDC49F7E04A}"/>
    <dgm:cxn modelId="{66991B26-5C3E-4BDB-8033-A1943B9D91A1}" type="presParOf" srcId="{9423620B-4A16-47FE-902B-EA3E60A2C0DD}" destId="{DD4AB67E-31E9-419F-971E-941F4D3BC22F}" srcOrd="0" destOrd="0" presId="urn:microsoft.com/office/officeart/2008/layout/LinedList"/>
    <dgm:cxn modelId="{BD66D5A6-16DC-4826-8D9B-41F3624F454D}" type="presParOf" srcId="{9423620B-4A16-47FE-902B-EA3E60A2C0DD}" destId="{BB2DAA05-A804-4B50-BE8B-D3E79E2A217F}" srcOrd="1" destOrd="0" presId="urn:microsoft.com/office/officeart/2008/layout/LinedList"/>
    <dgm:cxn modelId="{F0E9EBC3-9CF8-4323-8B4B-113E61BADE95}" type="presParOf" srcId="{BB2DAA05-A804-4B50-BE8B-D3E79E2A217F}" destId="{63848F64-2DC3-4078-86CA-CD151EB2A9AD}" srcOrd="0" destOrd="0" presId="urn:microsoft.com/office/officeart/2008/layout/LinedList"/>
    <dgm:cxn modelId="{DC03323F-A589-45E8-8DBB-A52C23BEC465}" type="presParOf" srcId="{BB2DAA05-A804-4B50-BE8B-D3E79E2A217F}" destId="{4F7CC0D7-54AB-4434-AC0F-7E9EEC7C23D1}" srcOrd="1" destOrd="0" presId="urn:microsoft.com/office/officeart/2008/layout/LinedList"/>
    <dgm:cxn modelId="{6C7F95C8-682C-4CC8-A097-BE5A7BE6CEDD}" type="presParOf" srcId="{9423620B-4A16-47FE-902B-EA3E60A2C0DD}" destId="{00A05869-AA64-4322-9758-A24B3301DBA1}" srcOrd="2" destOrd="0" presId="urn:microsoft.com/office/officeart/2008/layout/LinedList"/>
    <dgm:cxn modelId="{C96255E2-242C-4F34-A563-A99F368A088C}" type="presParOf" srcId="{9423620B-4A16-47FE-902B-EA3E60A2C0DD}" destId="{533EEF06-1204-4C9F-96DD-D9774303C599}" srcOrd="3" destOrd="0" presId="urn:microsoft.com/office/officeart/2008/layout/LinedList"/>
    <dgm:cxn modelId="{9284A979-DD07-465C-9F64-61EE2EB220A4}" type="presParOf" srcId="{533EEF06-1204-4C9F-96DD-D9774303C599}" destId="{0385B1AB-CA1D-4A2F-AFDA-1F2BD352D58C}" srcOrd="0" destOrd="0" presId="urn:microsoft.com/office/officeart/2008/layout/LinedList"/>
    <dgm:cxn modelId="{5B3FF7D3-F532-4C1F-B4FD-53CBB7BA71E6}" type="presParOf" srcId="{533EEF06-1204-4C9F-96DD-D9774303C599}" destId="{B77C013A-4CB6-4E76-8EBA-8E7B8DADB27E}" srcOrd="1" destOrd="0" presId="urn:microsoft.com/office/officeart/2008/layout/LinedList"/>
    <dgm:cxn modelId="{7202EF78-651E-4BF5-8BCA-C17678566BB2}" type="presParOf" srcId="{9423620B-4A16-47FE-902B-EA3E60A2C0DD}" destId="{3FD44D6D-30D9-4523-ACC9-7C080FF28072}" srcOrd="4" destOrd="0" presId="urn:microsoft.com/office/officeart/2008/layout/LinedList"/>
    <dgm:cxn modelId="{CD5451F8-7395-4261-894C-2D70FB52195A}" type="presParOf" srcId="{9423620B-4A16-47FE-902B-EA3E60A2C0DD}" destId="{81EDEE2F-4354-42C4-9383-D82D3C0BF3A6}" srcOrd="5" destOrd="0" presId="urn:microsoft.com/office/officeart/2008/layout/LinedList"/>
    <dgm:cxn modelId="{3AF05F37-D66B-4BAF-8FBB-676A3ED505EF}" type="presParOf" srcId="{81EDEE2F-4354-42C4-9383-D82D3C0BF3A6}" destId="{50FCC4B4-84E1-4EDF-92EF-0BA08B64D136}" srcOrd="0" destOrd="0" presId="urn:microsoft.com/office/officeart/2008/layout/LinedList"/>
    <dgm:cxn modelId="{4B847DC4-BF2F-4F55-8B46-575E76EEB979}" type="presParOf" srcId="{81EDEE2F-4354-42C4-9383-D82D3C0BF3A6}" destId="{3A0BCA12-E4BF-4EC9-84B2-B6F0E8612439}" srcOrd="1" destOrd="0" presId="urn:microsoft.com/office/officeart/2008/layout/LinedList"/>
    <dgm:cxn modelId="{71406090-376B-4A07-85E8-A4928195E283}" type="presParOf" srcId="{9423620B-4A16-47FE-902B-EA3E60A2C0DD}" destId="{533A5E23-18A7-4B52-90AF-788D51F1D6AE}" srcOrd="6" destOrd="0" presId="urn:microsoft.com/office/officeart/2008/layout/LinedList"/>
    <dgm:cxn modelId="{A26CEC7F-B847-4CCB-9106-134170E8391E}" type="presParOf" srcId="{9423620B-4A16-47FE-902B-EA3E60A2C0DD}" destId="{49A7CF89-1B93-45F3-A852-6B592A8E079F}" srcOrd="7" destOrd="0" presId="urn:microsoft.com/office/officeart/2008/layout/LinedList"/>
    <dgm:cxn modelId="{5890BB63-797B-4147-A97B-F15B0A98BEA7}" type="presParOf" srcId="{49A7CF89-1B93-45F3-A852-6B592A8E079F}" destId="{5A98E357-745F-4504-B5B2-17AEA53BC34F}" srcOrd="0" destOrd="0" presId="urn:microsoft.com/office/officeart/2008/layout/LinedList"/>
    <dgm:cxn modelId="{9EB26613-D44E-4C1C-A50D-44E5206FB342}" type="presParOf" srcId="{49A7CF89-1B93-45F3-A852-6B592A8E079F}" destId="{46D047FF-A272-45EC-81A0-D0DD139625A6}" srcOrd="1" destOrd="0" presId="urn:microsoft.com/office/officeart/2008/layout/LinedList"/>
    <dgm:cxn modelId="{61496C49-BA5B-470A-AFE6-E0FFE863DD9C}" type="presParOf" srcId="{9423620B-4A16-47FE-902B-EA3E60A2C0DD}" destId="{C7E046F6-E17B-4181-82EA-54D3BC8CA176}" srcOrd="8" destOrd="0" presId="urn:microsoft.com/office/officeart/2008/layout/LinedList"/>
    <dgm:cxn modelId="{011CBD7A-7A62-43FE-BA11-1A4E0E32B615}" type="presParOf" srcId="{9423620B-4A16-47FE-902B-EA3E60A2C0DD}" destId="{1F0DD65E-3072-4A50-ACC6-D82BA98BDCA6}" srcOrd="9" destOrd="0" presId="urn:microsoft.com/office/officeart/2008/layout/LinedList"/>
    <dgm:cxn modelId="{24AE540C-BE73-4925-B7EE-EFFE10FB0E9A}" type="presParOf" srcId="{1F0DD65E-3072-4A50-ACC6-D82BA98BDCA6}" destId="{C6010B98-BF78-41F1-976D-E2381A161967}" srcOrd="0" destOrd="0" presId="urn:microsoft.com/office/officeart/2008/layout/LinedList"/>
    <dgm:cxn modelId="{631FDC1D-2111-48D5-B6DC-E2B32CE52D79}" type="presParOf" srcId="{1F0DD65E-3072-4A50-ACC6-D82BA98BDCA6}" destId="{F926D6B8-8C45-4DC6-99EE-29E00FC9AE4A}" srcOrd="1" destOrd="0" presId="urn:microsoft.com/office/officeart/2008/layout/LinedList"/>
    <dgm:cxn modelId="{899DF24D-7E9A-4B21-BDD3-978019DFE2E0}" type="presParOf" srcId="{9423620B-4A16-47FE-902B-EA3E60A2C0DD}" destId="{1B6E22E2-DEC3-4347-B794-89E4CF8B9F0D}" srcOrd="10" destOrd="0" presId="urn:microsoft.com/office/officeart/2008/layout/LinedList"/>
    <dgm:cxn modelId="{81C58DC1-8357-4203-B1DD-12778344FAF1}" type="presParOf" srcId="{9423620B-4A16-47FE-902B-EA3E60A2C0DD}" destId="{43D78ACB-8EBD-4D70-81E6-890AD6C79FA1}" srcOrd="11" destOrd="0" presId="urn:microsoft.com/office/officeart/2008/layout/LinedList"/>
    <dgm:cxn modelId="{7699CDD5-5BFD-451C-A4BB-5058FA13B1A6}" type="presParOf" srcId="{43D78ACB-8EBD-4D70-81E6-890AD6C79FA1}" destId="{24A214B9-97D3-49D5-A8A9-4C73268F9493}" srcOrd="0" destOrd="0" presId="urn:microsoft.com/office/officeart/2008/layout/LinedList"/>
    <dgm:cxn modelId="{0C041A73-D9D2-4A86-9987-A141A95BE84F}" type="presParOf" srcId="{43D78ACB-8EBD-4D70-81E6-890AD6C79FA1}" destId="{DD680794-71FC-4319-8A17-F3E3858CA8B2}" srcOrd="1" destOrd="0" presId="urn:microsoft.com/office/officeart/2008/layout/LinedList"/>
    <dgm:cxn modelId="{C0C8F73E-0916-4938-BDA7-82658E430C48}" type="presParOf" srcId="{9423620B-4A16-47FE-902B-EA3E60A2C0DD}" destId="{B7CA6FFC-2E19-4AB1-B033-50E90C330D70}" srcOrd="12" destOrd="0" presId="urn:microsoft.com/office/officeart/2008/layout/LinedList"/>
    <dgm:cxn modelId="{7641D9EC-B3E5-41FC-BBE2-8D118316DF8F}" type="presParOf" srcId="{9423620B-4A16-47FE-902B-EA3E60A2C0DD}" destId="{53CC1DC6-7C75-4D1A-818A-8A70DC7DA98F}" srcOrd="13" destOrd="0" presId="urn:microsoft.com/office/officeart/2008/layout/LinedList"/>
    <dgm:cxn modelId="{62586056-EF31-49C8-9AF3-90E62ADEC1AC}" type="presParOf" srcId="{53CC1DC6-7C75-4D1A-818A-8A70DC7DA98F}" destId="{0E1B8194-9A7A-4BD8-9549-ACCF2279DA74}" srcOrd="0" destOrd="0" presId="urn:microsoft.com/office/officeart/2008/layout/LinedList"/>
    <dgm:cxn modelId="{5ED4BC16-F45A-45C6-96E7-02A113A2BCCE}" type="presParOf" srcId="{53CC1DC6-7C75-4D1A-818A-8A70DC7DA98F}" destId="{4DEE1BB0-8B6C-48E6-86A8-87C64C37A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2C067-9747-4D9E-92A5-E8AF73872135}">
      <dsp:nvSpPr>
        <dsp:cNvPr id="0" name=""/>
        <dsp:cNvSpPr/>
      </dsp:nvSpPr>
      <dsp:spPr>
        <a:xfrm>
          <a:off x="0" y="0"/>
          <a:ext cx="2102572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61DFE-854B-4FF0-91C9-4D6BB8C64237}">
      <dsp:nvSpPr>
        <dsp:cNvPr id="0" name=""/>
        <dsp:cNvSpPr/>
      </dsp:nvSpPr>
      <dsp:spPr>
        <a:xfrm>
          <a:off x="0" y="0"/>
          <a:ext cx="21025723" cy="21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home buyer who has not owned a primary residence within the prior three years</a:t>
          </a:r>
        </a:p>
      </dsp:txBody>
      <dsp:txXfrm>
        <a:off x="0" y="0"/>
        <a:ext cx="21025723" cy="2176272"/>
      </dsp:txXfrm>
    </dsp:sp>
    <dsp:sp modelId="{56A9E9AC-9C2D-4C2C-BB48-1AA5A77ED52B}">
      <dsp:nvSpPr>
        <dsp:cNvPr id="0" name=""/>
        <dsp:cNvSpPr/>
      </dsp:nvSpPr>
      <dsp:spPr>
        <a:xfrm>
          <a:off x="0" y="2176272"/>
          <a:ext cx="2102572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20A1B-B730-485A-A8A7-0FB6A8197613}">
      <dsp:nvSpPr>
        <dsp:cNvPr id="0" name=""/>
        <dsp:cNvSpPr/>
      </dsp:nvSpPr>
      <dsp:spPr>
        <a:xfrm>
          <a:off x="0" y="2176272"/>
          <a:ext cx="21025723" cy="21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Cannot own any other real estate at time of closing</a:t>
          </a:r>
        </a:p>
      </dsp:txBody>
      <dsp:txXfrm>
        <a:off x="0" y="2176272"/>
        <a:ext cx="21025723" cy="2176272"/>
      </dsp:txXfrm>
    </dsp:sp>
    <dsp:sp modelId="{CB12654D-8074-4E38-9C5B-D629F48BFB93}">
      <dsp:nvSpPr>
        <dsp:cNvPr id="0" name=""/>
        <dsp:cNvSpPr/>
      </dsp:nvSpPr>
      <dsp:spPr>
        <a:xfrm>
          <a:off x="0" y="4352544"/>
          <a:ext cx="2102572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A707-20D4-4049-8FB5-C2D1F8DE5B27}">
      <dsp:nvSpPr>
        <dsp:cNvPr id="0" name=""/>
        <dsp:cNvSpPr/>
      </dsp:nvSpPr>
      <dsp:spPr>
        <a:xfrm>
          <a:off x="0" y="4444339"/>
          <a:ext cx="21025723" cy="21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mortgage interest on tax returns</a:t>
          </a:r>
        </a:p>
      </dsp:txBody>
      <dsp:txXfrm>
        <a:off x="0" y="4444339"/>
        <a:ext cx="21025723" cy="2176272"/>
      </dsp:txXfrm>
    </dsp:sp>
    <dsp:sp modelId="{8C1DF93C-ECCB-4A42-8809-07488BE45036}">
      <dsp:nvSpPr>
        <dsp:cNvPr id="0" name=""/>
        <dsp:cNvSpPr/>
      </dsp:nvSpPr>
      <dsp:spPr>
        <a:xfrm>
          <a:off x="0" y="6528816"/>
          <a:ext cx="2102572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8509A-8FBA-4FF4-B34C-8CCB7600DE98}">
      <dsp:nvSpPr>
        <dsp:cNvPr id="0" name=""/>
        <dsp:cNvSpPr/>
      </dsp:nvSpPr>
      <dsp:spPr>
        <a:xfrm>
          <a:off x="0" y="6528816"/>
          <a:ext cx="21025723" cy="21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 a primary residence was owned within three years, Georgia Dream still available if purchase is in targeted area</a:t>
          </a:r>
        </a:p>
      </dsp:txBody>
      <dsp:txXfrm>
        <a:off x="0" y="6528816"/>
        <a:ext cx="21025723" cy="2176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06E3F-A3DA-4170-9B7E-B4A001A478AF}">
      <dsp:nvSpPr>
        <dsp:cNvPr id="0" name=""/>
        <dsp:cNvSpPr/>
      </dsp:nvSpPr>
      <dsp:spPr>
        <a:xfrm>
          <a:off x="0" y="0"/>
          <a:ext cx="1298236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6AC9C-BB94-4760-9A26-920ED0C3E44D}">
      <dsp:nvSpPr>
        <dsp:cNvPr id="0" name=""/>
        <dsp:cNvSpPr/>
      </dsp:nvSpPr>
      <dsp:spPr>
        <a:xfrm>
          <a:off x="0" y="0"/>
          <a:ext cx="12982368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Applicant must not have more than $20,000 or 20% of purchase price (whichever is greater) in liquid assets after closing</a:t>
          </a:r>
        </a:p>
      </dsp:txBody>
      <dsp:txXfrm>
        <a:off x="0" y="0"/>
        <a:ext cx="12982368" cy="5105400"/>
      </dsp:txXfrm>
    </dsp:sp>
    <dsp:sp modelId="{129ABAA5-4C15-41EB-B168-D51F294467F6}">
      <dsp:nvSpPr>
        <dsp:cNvPr id="0" name=""/>
        <dsp:cNvSpPr/>
      </dsp:nvSpPr>
      <dsp:spPr>
        <a:xfrm>
          <a:off x="0" y="5105400"/>
          <a:ext cx="1298236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D639B-A070-412D-AE92-1A1472384C0F}">
      <dsp:nvSpPr>
        <dsp:cNvPr id="0" name=""/>
        <dsp:cNvSpPr/>
      </dsp:nvSpPr>
      <dsp:spPr>
        <a:xfrm>
          <a:off x="0" y="5105400"/>
          <a:ext cx="12982368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Retirement accounts are not considered liquid assets</a:t>
          </a:r>
        </a:p>
      </dsp:txBody>
      <dsp:txXfrm>
        <a:off x="0" y="5105400"/>
        <a:ext cx="12982368" cy="510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9555C-5DC8-436A-8F18-C0754BAD9FB6}">
      <dsp:nvSpPr>
        <dsp:cNvPr id="0" name=""/>
        <dsp:cNvSpPr/>
      </dsp:nvSpPr>
      <dsp:spPr>
        <a:xfrm>
          <a:off x="0" y="4985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50391-2330-4D5D-B4F4-AEEC9AE53FB6}">
      <dsp:nvSpPr>
        <dsp:cNvPr id="0" name=""/>
        <dsp:cNvSpPr/>
      </dsp:nvSpPr>
      <dsp:spPr>
        <a:xfrm>
          <a:off x="0" y="4985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From the Freshmen Communities the following counties are considered targeted counties under the Georgia Dream Program</a:t>
          </a:r>
        </a:p>
      </dsp:txBody>
      <dsp:txXfrm>
        <a:off x="0" y="4985"/>
        <a:ext cx="12982368" cy="3400276"/>
      </dsp:txXfrm>
    </dsp:sp>
    <dsp:sp modelId="{B8F97B60-79B1-4D76-A23D-259DBD77F9A2}">
      <dsp:nvSpPr>
        <dsp:cNvPr id="0" name=""/>
        <dsp:cNvSpPr/>
      </dsp:nvSpPr>
      <dsp:spPr>
        <a:xfrm>
          <a:off x="0" y="3405261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26EEC-ADA4-4F71-8D9C-D337144DF0F7}">
      <dsp:nvSpPr>
        <dsp:cNvPr id="0" name=""/>
        <dsp:cNvSpPr/>
      </dsp:nvSpPr>
      <dsp:spPr>
        <a:xfrm>
          <a:off x="0" y="3405261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Early</a:t>
          </a:r>
        </a:p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Newton</a:t>
          </a:r>
        </a:p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5600" kern="1200" dirty="0"/>
            <a:t>		</a:t>
          </a:r>
        </a:p>
      </dsp:txBody>
      <dsp:txXfrm>
        <a:off x="0" y="3405261"/>
        <a:ext cx="12982368" cy="3400276"/>
      </dsp:txXfrm>
    </dsp:sp>
    <dsp:sp modelId="{C778FD16-8202-4640-BE18-F96C51E725C1}">
      <dsp:nvSpPr>
        <dsp:cNvPr id="0" name=""/>
        <dsp:cNvSpPr/>
      </dsp:nvSpPr>
      <dsp:spPr>
        <a:xfrm>
          <a:off x="0" y="6805538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D538D-795A-489D-B544-F3443416FABD}">
      <dsp:nvSpPr>
        <dsp:cNvPr id="0" name=""/>
        <dsp:cNvSpPr/>
      </dsp:nvSpPr>
      <dsp:spPr>
        <a:xfrm>
          <a:off x="0" y="6805538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Applicant does not have to be a first-time homebuyer but cannot own any other real estate.</a:t>
          </a:r>
          <a:r>
            <a:rPr lang="en-US" sz="5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0" y="6805538"/>
        <a:ext cx="12982368" cy="3400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6A398-11B6-4FCD-B0E0-2B3493F0AF4C}">
      <dsp:nvSpPr>
        <dsp:cNvPr id="0" name=""/>
        <dsp:cNvSpPr/>
      </dsp:nvSpPr>
      <dsp:spPr>
        <a:xfrm>
          <a:off x="0" y="4985"/>
          <a:ext cx="129823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6669E-54F2-4E5E-BFF6-F62B26E00E69}">
      <dsp:nvSpPr>
        <dsp:cNvPr id="0" name=""/>
        <dsp:cNvSpPr/>
      </dsp:nvSpPr>
      <dsp:spPr>
        <a:xfrm>
          <a:off x="0" y="4985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All Georgia Dream participants must complete a pre-purchase home buying counseling class prior to closing</a:t>
          </a:r>
        </a:p>
      </dsp:txBody>
      <dsp:txXfrm>
        <a:off x="0" y="4985"/>
        <a:ext cx="12982368" cy="3400276"/>
      </dsp:txXfrm>
    </dsp:sp>
    <dsp:sp modelId="{EC15A139-A80E-41E3-9B16-AA14519D550E}">
      <dsp:nvSpPr>
        <dsp:cNvPr id="0" name=""/>
        <dsp:cNvSpPr/>
      </dsp:nvSpPr>
      <dsp:spPr>
        <a:xfrm>
          <a:off x="0" y="3405261"/>
          <a:ext cx="12982368" cy="0"/>
        </a:xfrm>
        <a:prstGeom prst="line">
          <a:avLst/>
        </a:prstGeom>
        <a:solidFill>
          <a:schemeClr val="accent2">
            <a:hueOff val="-97536"/>
            <a:satOff val="38447"/>
            <a:lumOff val="3529"/>
            <a:alphaOff val="0"/>
          </a:schemeClr>
        </a:solidFill>
        <a:ln w="12700" cap="flat" cmpd="sng" algn="ctr">
          <a:solidFill>
            <a:schemeClr val="accent2">
              <a:hueOff val="-97536"/>
              <a:satOff val="38447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236EB-4BB3-4AF3-B26A-270AA56FDAD1}">
      <dsp:nvSpPr>
        <dsp:cNvPr id="0" name=""/>
        <dsp:cNvSpPr/>
      </dsp:nvSpPr>
      <dsp:spPr>
        <a:xfrm>
          <a:off x="0" y="3405261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Workshop, one-on-one counseling  or online class</a:t>
          </a:r>
        </a:p>
      </dsp:txBody>
      <dsp:txXfrm>
        <a:off x="0" y="3405261"/>
        <a:ext cx="12982368" cy="3400276"/>
      </dsp:txXfrm>
    </dsp:sp>
    <dsp:sp modelId="{75F721EB-E7CC-4B4F-BC0D-52151764DDD9}">
      <dsp:nvSpPr>
        <dsp:cNvPr id="0" name=""/>
        <dsp:cNvSpPr/>
      </dsp:nvSpPr>
      <dsp:spPr>
        <a:xfrm>
          <a:off x="0" y="6805538"/>
          <a:ext cx="12982368" cy="0"/>
        </a:xfrm>
        <a:prstGeom prst="line">
          <a:avLst/>
        </a:prstGeom>
        <a:solidFill>
          <a:schemeClr val="accent2">
            <a:hueOff val="-195072"/>
            <a:satOff val="76894"/>
            <a:lumOff val="7058"/>
            <a:alphaOff val="0"/>
          </a:schemeClr>
        </a:solidFill>
        <a:ln w="12700" cap="flat" cmpd="sng" algn="ctr">
          <a:solidFill>
            <a:schemeClr val="accent2">
              <a:hueOff val="-195072"/>
              <a:satOff val="76894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C67DE-C6DC-4172-A4D1-3F4A63EAABBC}">
      <dsp:nvSpPr>
        <dsp:cNvPr id="0" name=""/>
        <dsp:cNvSpPr/>
      </dsp:nvSpPr>
      <dsp:spPr>
        <a:xfrm>
          <a:off x="0" y="6805538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Only online class acceptable is through </a:t>
          </a:r>
          <a:r>
            <a:rPr lang="en-US" sz="64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www.ehomeamerica.org/dca</a:t>
          </a:r>
          <a:r>
            <a:rPr lang="en-US" sz="6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6805538"/>
        <a:ext cx="12982368" cy="34002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303FC-0010-496F-9F52-BC3A5026A8B3}">
      <dsp:nvSpPr>
        <dsp:cNvPr id="0" name=""/>
        <dsp:cNvSpPr/>
      </dsp:nvSpPr>
      <dsp:spPr>
        <a:xfrm>
          <a:off x="0" y="4985"/>
          <a:ext cx="129823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300B-CC96-4029-BED3-35748563303D}">
      <dsp:nvSpPr>
        <dsp:cNvPr id="0" name=""/>
        <dsp:cNvSpPr/>
      </dsp:nvSpPr>
      <dsp:spPr>
        <a:xfrm>
          <a:off x="0" y="4985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Georgia Dream Down Payment Assistance must be used in conjunction with Georgia Dream first mortgage</a:t>
          </a:r>
        </a:p>
      </dsp:txBody>
      <dsp:txXfrm>
        <a:off x="0" y="4985"/>
        <a:ext cx="12982368" cy="3400276"/>
      </dsp:txXfrm>
    </dsp:sp>
    <dsp:sp modelId="{8466A7D5-C7C3-4DA9-A379-0DFC8C90CED3}">
      <dsp:nvSpPr>
        <dsp:cNvPr id="0" name=""/>
        <dsp:cNvSpPr/>
      </dsp:nvSpPr>
      <dsp:spPr>
        <a:xfrm>
          <a:off x="0" y="3405261"/>
          <a:ext cx="12982368" cy="0"/>
        </a:xfrm>
        <a:prstGeom prst="line">
          <a:avLst/>
        </a:prstGeom>
        <a:solidFill>
          <a:schemeClr val="accent2">
            <a:hueOff val="-97536"/>
            <a:satOff val="38447"/>
            <a:lumOff val="3529"/>
            <a:alphaOff val="0"/>
          </a:schemeClr>
        </a:solidFill>
        <a:ln w="12700" cap="flat" cmpd="sng" algn="ctr">
          <a:solidFill>
            <a:schemeClr val="accent2">
              <a:hueOff val="-97536"/>
              <a:satOff val="38447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0FEF0-9CCD-461A-8217-F6518D1A33C3}">
      <dsp:nvSpPr>
        <dsp:cNvPr id="0" name=""/>
        <dsp:cNvSpPr/>
      </dsp:nvSpPr>
      <dsp:spPr>
        <a:xfrm>
          <a:off x="0" y="3405261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Customer must contribute minimum of $1,000 to the purchase of the property </a:t>
          </a:r>
        </a:p>
      </dsp:txBody>
      <dsp:txXfrm>
        <a:off x="0" y="3405261"/>
        <a:ext cx="12982368" cy="3400276"/>
      </dsp:txXfrm>
    </dsp:sp>
    <dsp:sp modelId="{09531171-9E04-4406-8822-3371AA0BB0C2}">
      <dsp:nvSpPr>
        <dsp:cNvPr id="0" name=""/>
        <dsp:cNvSpPr/>
      </dsp:nvSpPr>
      <dsp:spPr>
        <a:xfrm>
          <a:off x="0" y="6805538"/>
          <a:ext cx="12982368" cy="0"/>
        </a:xfrm>
        <a:prstGeom prst="line">
          <a:avLst/>
        </a:prstGeom>
        <a:solidFill>
          <a:schemeClr val="accent2">
            <a:hueOff val="-195072"/>
            <a:satOff val="76894"/>
            <a:lumOff val="7058"/>
            <a:alphaOff val="0"/>
          </a:schemeClr>
        </a:solidFill>
        <a:ln w="12700" cap="flat" cmpd="sng" algn="ctr">
          <a:solidFill>
            <a:schemeClr val="accent2">
              <a:hueOff val="-195072"/>
              <a:satOff val="76894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07C45-E98F-43E3-979F-672B5C01527E}">
      <dsp:nvSpPr>
        <dsp:cNvPr id="0" name=""/>
        <dsp:cNvSpPr/>
      </dsp:nvSpPr>
      <dsp:spPr>
        <a:xfrm>
          <a:off x="0" y="6805538"/>
          <a:ext cx="12982368" cy="340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Down payment assistance is repaid when property is sold, refinanced or property transferred</a:t>
          </a:r>
        </a:p>
      </dsp:txBody>
      <dsp:txXfrm>
        <a:off x="0" y="6805538"/>
        <a:ext cx="12982368" cy="34002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BBA76-1D60-49B8-8556-947DBDFFA00A}">
      <dsp:nvSpPr>
        <dsp:cNvPr id="0" name=""/>
        <dsp:cNvSpPr/>
      </dsp:nvSpPr>
      <dsp:spPr>
        <a:xfrm>
          <a:off x="0" y="0"/>
          <a:ext cx="129823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4CF0A-5203-4226-83E1-7E00C5A76512}">
      <dsp:nvSpPr>
        <dsp:cNvPr id="0" name=""/>
        <dsp:cNvSpPr/>
      </dsp:nvSpPr>
      <dsp:spPr>
        <a:xfrm>
          <a:off x="0" y="0"/>
          <a:ext cx="12982368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 Program </a:t>
          </a:r>
          <a:r>
            <a:rPr lang="en-US" sz="5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$7,500 – all eligible home buyers</a:t>
          </a:r>
        </a:p>
      </dsp:txBody>
      <dsp:txXfrm>
        <a:off x="0" y="0"/>
        <a:ext cx="12982368" cy="2552700"/>
      </dsp:txXfrm>
    </dsp:sp>
    <dsp:sp modelId="{483D0EDD-54F9-4593-B00F-F98302DAC35C}">
      <dsp:nvSpPr>
        <dsp:cNvPr id="0" name=""/>
        <dsp:cNvSpPr/>
      </dsp:nvSpPr>
      <dsp:spPr>
        <a:xfrm>
          <a:off x="0" y="2552700"/>
          <a:ext cx="12982368" cy="0"/>
        </a:xfrm>
        <a:prstGeom prst="line">
          <a:avLst/>
        </a:prstGeom>
        <a:solidFill>
          <a:schemeClr val="accent2">
            <a:hueOff val="-65024"/>
            <a:satOff val="25631"/>
            <a:lumOff val="2353"/>
            <a:alphaOff val="0"/>
          </a:schemeClr>
        </a:solidFill>
        <a:ln w="12700" cap="flat" cmpd="sng" algn="ctr">
          <a:solidFill>
            <a:schemeClr val="accent2">
              <a:hueOff val="-65024"/>
              <a:satOff val="25631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0464E-E466-4071-821C-2B0C89A5A007}">
      <dsp:nvSpPr>
        <dsp:cNvPr id="0" name=""/>
        <dsp:cNvSpPr/>
      </dsp:nvSpPr>
      <dsp:spPr>
        <a:xfrm>
          <a:off x="0" y="2552700"/>
          <a:ext cx="12982368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 $10,000 </a:t>
          </a:r>
          <a:r>
            <a:rPr lang="en-US" sz="5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all eligible home buyers who are employed in qualified protection, military, health care or education fields</a:t>
          </a:r>
        </a:p>
      </dsp:txBody>
      <dsp:txXfrm>
        <a:off x="0" y="2552700"/>
        <a:ext cx="12982368" cy="2552700"/>
      </dsp:txXfrm>
    </dsp:sp>
    <dsp:sp modelId="{1B2A762B-A42F-48B4-9F01-7E37C3FD6CCF}">
      <dsp:nvSpPr>
        <dsp:cNvPr id="0" name=""/>
        <dsp:cNvSpPr/>
      </dsp:nvSpPr>
      <dsp:spPr>
        <a:xfrm>
          <a:off x="0" y="5105400"/>
          <a:ext cx="12982368" cy="0"/>
        </a:xfrm>
        <a:prstGeom prst="line">
          <a:avLst/>
        </a:prstGeom>
        <a:solidFill>
          <a:schemeClr val="accent2">
            <a:hueOff val="-130048"/>
            <a:satOff val="51263"/>
            <a:lumOff val="4705"/>
            <a:alphaOff val="0"/>
          </a:schemeClr>
        </a:solidFill>
        <a:ln w="12700" cap="flat" cmpd="sng" algn="ctr">
          <a:solidFill>
            <a:schemeClr val="accent2">
              <a:hueOff val="-130048"/>
              <a:satOff val="51263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7150C-7AA7-4801-A641-928ACFE4AD91}">
      <dsp:nvSpPr>
        <dsp:cNvPr id="0" name=""/>
        <dsp:cNvSpPr/>
      </dsp:nvSpPr>
      <dsp:spPr>
        <a:xfrm>
          <a:off x="0" y="5105400"/>
          <a:ext cx="12982368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CHOICE $10,000 </a:t>
          </a:r>
          <a:r>
            <a:rPr lang="en-US" sz="5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all eligible home buyers whose household includes an individual living with a disability</a:t>
          </a:r>
        </a:p>
      </dsp:txBody>
      <dsp:txXfrm>
        <a:off x="0" y="5105400"/>
        <a:ext cx="12982368" cy="2552700"/>
      </dsp:txXfrm>
    </dsp:sp>
    <dsp:sp modelId="{D5BEC7B8-C790-4A90-B2F5-F8BBE8B2A8CD}">
      <dsp:nvSpPr>
        <dsp:cNvPr id="0" name=""/>
        <dsp:cNvSpPr/>
      </dsp:nvSpPr>
      <dsp:spPr>
        <a:xfrm>
          <a:off x="0" y="7658100"/>
          <a:ext cx="12982368" cy="0"/>
        </a:xfrm>
        <a:prstGeom prst="line">
          <a:avLst/>
        </a:prstGeom>
        <a:solidFill>
          <a:schemeClr val="accent2">
            <a:hueOff val="-195072"/>
            <a:satOff val="76894"/>
            <a:lumOff val="7058"/>
            <a:alphaOff val="0"/>
          </a:schemeClr>
        </a:solidFill>
        <a:ln w="12700" cap="flat" cmpd="sng" algn="ctr">
          <a:solidFill>
            <a:schemeClr val="accent2">
              <a:hueOff val="-195072"/>
              <a:satOff val="76894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8DA5A-7D9C-4764-AB77-6CDFEFA681A3}">
      <dsp:nvSpPr>
        <dsp:cNvPr id="0" name=""/>
        <dsp:cNvSpPr/>
      </dsp:nvSpPr>
      <dsp:spPr>
        <a:xfrm>
          <a:off x="0" y="7658100"/>
          <a:ext cx="12982368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Funds are used in any combination for down payment, closing costs or pre-paid items.</a:t>
          </a:r>
        </a:p>
      </dsp:txBody>
      <dsp:txXfrm>
        <a:off x="0" y="7658100"/>
        <a:ext cx="12982368" cy="25527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B67E-31E9-419F-971E-941F4D3BC22F}">
      <dsp:nvSpPr>
        <dsp:cNvPr id="0" name=""/>
        <dsp:cNvSpPr/>
      </dsp:nvSpPr>
      <dsp:spPr>
        <a:xfrm>
          <a:off x="0" y="1246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8F64-2DC3-4078-86CA-CD151EB2A9AD}">
      <dsp:nvSpPr>
        <dsp:cNvPr id="0" name=""/>
        <dsp:cNvSpPr/>
      </dsp:nvSpPr>
      <dsp:spPr>
        <a:xfrm>
          <a:off x="0" y="1246"/>
          <a:ext cx="12982368" cy="145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Middle credit score of 640 or greater</a:t>
          </a:r>
        </a:p>
      </dsp:txBody>
      <dsp:txXfrm>
        <a:off x="0" y="1246"/>
        <a:ext cx="12982368" cy="1458329"/>
      </dsp:txXfrm>
    </dsp:sp>
    <dsp:sp modelId="{00A05869-AA64-4322-9758-A24B3301DBA1}">
      <dsp:nvSpPr>
        <dsp:cNvPr id="0" name=""/>
        <dsp:cNvSpPr/>
      </dsp:nvSpPr>
      <dsp:spPr>
        <a:xfrm>
          <a:off x="0" y="1459576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5B1AB-CA1D-4A2F-AFDA-1F2BD352D58C}">
      <dsp:nvSpPr>
        <dsp:cNvPr id="0" name=""/>
        <dsp:cNvSpPr/>
      </dsp:nvSpPr>
      <dsp:spPr>
        <a:xfrm>
          <a:off x="0" y="1459576"/>
          <a:ext cx="12982368" cy="145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Ready Set Go  </a:t>
          </a:r>
        </a:p>
      </dsp:txBody>
      <dsp:txXfrm>
        <a:off x="0" y="1459576"/>
        <a:ext cx="12982368" cy="1458329"/>
      </dsp:txXfrm>
    </dsp:sp>
    <dsp:sp modelId="{3FD44D6D-30D9-4523-ACC9-7C080FF28072}">
      <dsp:nvSpPr>
        <dsp:cNvPr id="0" name=""/>
        <dsp:cNvSpPr/>
      </dsp:nvSpPr>
      <dsp:spPr>
        <a:xfrm>
          <a:off x="0" y="2917905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CC4B4-84E1-4EDF-92EF-0BA08B64D136}">
      <dsp:nvSpPr>
        <dsp:cNvPr id="0" name=""/>
        <dsp:cNvSpPr/>
      </dsp:nvSpPr>
      <dsp:spPr>
        <a:xfrm>
          <a:off x="0" y="2917905"/>
          <a:ext cx="12982368" cy="145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Take home buyer education class</a:t>
          </a:r>
        </a:p>
      </dsp:txBody>
      <dsp:txXfrm>
        <a:off x="0" y="2917905"/>
        <a:ext cx="12982368" cy="1458329"/>
      </dsp:txXfrm>
    </dsp:sp>
    <dsp:sp modelId="{533A5E23-18A7-4B52-90AF-788D51F1D6AE}">
      <dsp:nvSpPr>
        <dsp:cNvPr id="0" name=""/>
        <dsp:cNvSpPr/>
      </dsp:nvSpPr>
      <dsp:spPr>
        <a:xfrm>
          <a:off x="0" y="4376235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8E357-745F-4504-B5B2-17AEA53BC34F}">
      <dsp:nvSpPr>
        <dsp:cNvPr id="0" name=""/>
        <dsp:cNvSpPr/>
      </dsp:nvSpPr>
      <dsp:spPr>
        <a:xfrm>
          <a:off x="0" y="4376235"/>
          <a:ext cx="12982368" cy="145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Pre-qualified with a participating lender</a:t>
          </a:r>
        </a:p>
      </dsp:txBody>
      <dsp:txXfrm>
        <a:off x="0" y="4376235"/>
        <a:ext cx="12982368" cy="1458329"/>
      </dsp:txXfrm>
    </dsp:sp>
    <dsp:sp modelId="{C7E046F6-E17B-4181-82EA-54D3BC8CA176}">
      <dsp:nvSpPr>
        <dsp:cNvPr id="0" name=""/>
        <dsp:cNvSpPr/>
      </dsp:nvSpPr>
      <dsp:spPr>
        <a:xfrm>
          <a:off x="0" y="5834564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10B98-BF78-41F1-976D-E2381A161967}">
      <dsp:nvSpPr>
        <dsp:cNvPr id="0" name=""/>
        <dsp:cNvSpPr/>
      </dsp:nvSpPr>
      <dsp:spPr>
        <a:xfrm>
          <a:off x="0" y="5834564"/>
          <a:ext cx="12982368" cy="145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Locate property</a:t>
          </a:r>
        </a:p>
      </dsp:txBody>
      <dsp:txXfrm>
        <a:off x="0" y="5834564"/>
        <a:ext cx="12982368" cy="1458329"/>
      </dsp:txXfrm>
    </dsp:sp>
    <dsp:sp modelId="{1B6E22E2-DEC3-4347-B794-89E4CF8B9F0D}">
      <dsp:nvSpPr>
        <dsp:cNvPr id="0" name=""/>
        <dsp:cNvSpPr/>
      </dsp:nvSpPr>
      <dsp:spPr>
        <a:xfrm>
          <a:off x="0" y="7292894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214B9-97D3-49D5-A8A9-4C73268F9493}">
      <dsp:nvSpPr>
        <dsp:cNvPr id="0" name=""/>
        <dsp:cNvSpPr/>
      </dsp:nvSpPr>
      <dsp:spPr>
        <a:xfrm>
          <a:off x="0" y="7292894"/>
          <a:ext cx="12982368" cy="145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Lender takes application</a:t>
          </a:r>
        </a:p>
      </dsp:txBody>
      <dsp:txXfrm>
        <a:off x="0" y="7292894"/>
        <a:ext cx="12982368" cy="1458329"/>
      </dsp:txXfrm>
    </dsp:sp>
    <dsp:sp modelId="{B7CA6FFC-2E19-4AB1-B033-50E90C330D70}">
      <dsp:nvSpPr>
        <dsp:cNvPr id="0" name=""/>
        <dsp:cNvSpPr/>
      </dsp:nvSpPr>
      <dsp:spPr>
        <a:xfrm>
          <a:off x="0" y="8751223"/>
          <a:ext cx="12982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8194-9A7A-4BD8-9549-ACCF2279DA74}">
      <dsp:nvSpPr>
        <dsp:cNvPr id="0" name=""/>
        <dsp:cNvSpPr/>
      </dsp:nvSpPr>
      <dsp:spPr>
        <a:xfrm>
          <a:off x="0" y="8751223"/>
          <a:ext cx="12982368" cy="145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Lender – Georgia Dream - Closing</a:t>
          </a:r>
        </a:p>
      </dsp:txBody>
      <dsp:txXfrm>
        <a:off x="0" y="8751223"/>
        <a:ext cx="12982368" cy="145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6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09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8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www.gadream.com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72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74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45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19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A2AF0-8544-4962-8CD0-4D3519F0A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4253795"/>
            <a:ext cx="21024850" cy="6612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05212" y="1952726"/>
            <a:ext cx="8420998" cy="8420998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44D81-4D57-43C1-AA9A-0F7D08D9B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475" y="2330450"/>
            <a:ext cx="11295063" cy="78533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496800"/>
            <a:ext cx="142203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77" y="3810000"/>
            <a:ext cx="20382424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7781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33F070C-0166-4804-B505-59E6B3ED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3370263"/>
            <a:ext cx="9430871" cy="67913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BD95895-EA7A-4967-BD15-639BF6D80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29597" y="3338393"/>
            <a:ext cx="9430871" cy="68897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9E891065-A820-498C-8FF0-5BF7C34C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20272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0278F0-A7EE-4C0F-AE34-0F63E88B4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013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FA9BF0F8-15A7-4935-BB15-9992397DF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0611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FBCC1BAF-5D04-4417-B1CD-ECAC832900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3126" y="407035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BE037159-B21C-422F-8067-D747ABA8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72132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6B2CF7-0E70-4B13-AF20-5E4E34F1911D}"/>
              </a:ext>
            </a:extLst>
          </p:cNvPr>
          <p:cNvGrpSpPr/>
          <p:nvPr userDrawn="1"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6" name="Freeform 130">
              <a:extLst>
                <a:ext uri="{FF2B5EF4-FFF2-40B4-BE49-F238E27FC236}">
                  <a16:creationId xmlns:a16="http://schemas.microsoft.com/office/drawing/2014/main" id="{B82AF1FE-44EB-4941-B4B4-ACE317CC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131">
              <a:extLst>
                <a:ext uri="{FF2B5EF4-FFF2-40B4-BE49-F238E27FC236}">
                  <a16:creationId xmlns:a16="http://schemas.microsoft.com/office/drawing/2014/main" id="{7125398F-1D77-4BF8-B489-530A4A7C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B2B1DB02-886D-4A0F-9CE1-8A4F7B2E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133">
              <a:extLst>
                <a:ext uri="{FF2B5EF4-FFF2-40B4-BE49-F238E27FC236}">
                  <a16:creationId xmlns:a16="http://schemas.microsoft.com/office/drawing/2014/main" id="{A8418F68-F582-4A55-9390-F6D4EBD8E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134">
              <a:extLst>
                <a:ext uri="{FF2B5EF4-FFF2-40B4-BE49-F238E27FC236}">
                  <a16:creationId xmlns:a16="http://schemas.microsoft.com/office/drawing/2014/main" id="{D0EFF7BC-F770-472B-B7F7-1D1C7DF6E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135">
              <a:extLst>
                <a:ext uri="{FF2B5EF4-FFF2-40B4-BE49-F238E27FC236}">
                  <a16:creationId xmlns:a16="http://schemas.microsoft.com/office/drawing/2014/main" id="{BEAE1B10-43C6-41A7-8E03-D416B594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36">
              <a:extLst>
                <a:ext uri="{FF2B5EF4-FFF2-40B4-BE49-F238E27FC236}">
                  <a16:creationId xmlns:a16="http://schemas.microsoft.com/office/drawing/2014/main" id="{2F7DB26C-3002-4265-B159-766D03E29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37">
              <a:extLst>
                <a:ext uri="{FF2B5EF4-FFF2-40B4-BE49-F238E27FC236}">
                  <a16:creationId xmlns:a16="http://schemas.microsoft.com/office/drawing/2014/main" id="{9F179140-548A-4B8E-BDD5-3C117B0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38">
              <a:extLst>
                <a:ext uri="{FF2B5EF4-FFF2-40B4-BE49-F238E27FC236}">
                  <a16:creationId xmlns:a16="http://schemas.microsoft.com/office/drawing/2014/main" id="{DE75C889-A6BE-458E-9CAE-FE98EDAA2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A4210FCD-D640-4C61-9C9B-CBAA9468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0DCE87B-EA05-4FAD-91BF-68CEBFC00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A086AAC-9471-4D18-B12D-DE49D1927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7BFB4B5-3E07-41D2-96FE-C839E3B0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E48CFBA-CEA7-4458-B80C-8ADD0881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DE53C89-C6CC-45BB-AE89-7E38A879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A8C17C56-B994-40CA-8E34-4C4BA2CE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9F178E1-4E12-4131-8137-FA70CFD61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F1A50DA-B598-4643-BC82-56DDBAF2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A88E0F4-4074-40A2-8693-121174EC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BAD1DA1-0212-472A-9628-2D03BFE2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ABB5E29-FB15-4561-9CEF-662445AA3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AFBACE4-8F13-4A5A-8025-09011D0E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3E713D7-97F2-4482-B4F2-BD32A341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CB4D932-3189-4141-9BEC-0A7906A8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0CE6FFA-BB60-49C0-9697-CCC0C4323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6C360B4-A474-4EF0-90E8-A21611A12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178" y="9347444"/>
            <a:ext cx="7897294" cy="2890514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CC6C8EDB-C95F-43D9-AFE6-0532D240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55" y="5705459"/>
            <a:ext cx="21024850" cy="1642810"/>
          </a:xfrm>
          <a:prstGeom prst="rect">
            <a:avLst/>
          </a:prstGeom>
        </p:spPr>
        <p:txBody>
          <a:bodyPr anchor="b"/>
          <a:lstStyle>
            <a:lvl1pPr algn="ctr">
              <a:defRPr sz="88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2CB7C0B-9645-4344-A430-CB3F6622C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0213" y="7477125"/>
            <a:ext cx="7897812" cy="968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n-lt"/>
              </a:defRPr>
            </a:lvl1pPr>
            <a:lvl2pPr>
              <a:defRPr sz="36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80232F5-694D-43EA-856D-7584B5349FC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74142" y="3226551"/>
            <a:ext cx="14917737" cy="7640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7758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4054689" y="3483451"/>
            <a:ext cx="7801263" cy="6505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C5734-18C5-4675-A795-CAA5AE6D5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850" y="3441699"/>
            <a:ext cx="10706975" cy="654685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44EC7-929B-4DFB-8611-2C0463D8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88078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DB8F-4897-4AFD-BF9A-A0F5AECC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5308"/>
            <a:ext cx="21024850" cy="2651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650FF-5935-4954-A918-5C5E0839FE6A}"/>
              </a:ext>
            </a:extLst>
          </p:cNvPr>
          <p:cNvSpPr/>
          <p:nvPr userDrawn="1"/>
        </p:nvSpPr>
        <p:spPr>
          <a:xfrm>
            <a:off x="15835816" y="0"/>
            <a:ext cx="8541834" cy="137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CE11C-4BF4-4113-A03B-E2BA9B6D4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6158086" y="5176395"/>
            <a:ext cx="7897294" cy="289051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285A27-C160-468C-9A65-02D9EBA02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9556937"/>
            <a:ext cx="7386637" cy="148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C7626E8-95E4-411C-9A38-5F30A1C66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45888" y="2654300"/>
            <a:ext cx="10488612" cy="762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65" r:id="rId2"/>
    <p:sldLayoutId id="2147483968" r:id="rId3"/>
    <p:sldLayoutId id="2147483966" r:id="rId4"/>
    <p:sldLayoutId id="2147483970" r:id="rId5"/>
    <p:sldLayoutId id="2147483958" r:id="rId6"/>
    <p:sldLayoutId id="2147483969" r:id="rId7"/>
    <p:sldLayoutId id="2147483959" r:id="rId8"/>
    <p:sldLayoutId id="2147483953" r:id="rId9"/>
    <p:sldLayoutId id="2147483956" r:id="rId10"/>
    <p:sldLayoutId id="21474839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eorgiahousingsearch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hyperlink" Target="http://www.gadream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ynthia.harrison@dca.g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.g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Hester@dca.g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HAF@dca.g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5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55047-C966-4302-92E8-E567ED5BA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3508" b="29076"/>
          <a:stretch/>
        </p:blipFill>
        <p:spPr>
          <a:xfrm>
            <a:off x="20" y="2"/>
            <a:ext cx="24377630" cy="137159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206" y="2244724"/>
            <a:ext cx="18283237" cy="58010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dirty="0">
                <a:solidFill>
                  <a:srgbClr val="FFFFFF"/>
                </a:solidFill>
                <a:ea typeface="+mj-ea"/>
                <a:cs typeface="+mj-cs"/>
              </a:rPr>
              <a:t>Georgia Dream</a:t>
            </a:r>
            <a:br>
              <a:rPr lang="en-US" b="1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b="1" dirty="0">
                <a:solidFill>
                  <a:srgbClr val="FFFFFF"/>
                </a:solidFill>
                <a:ea typeface="+mj-ea"/>
                <a:cs typeface="+mj-cs"/>
              </a:rPr>
              <a:t>Homeownership Program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3047206" y="8318808"/>
            <a:ext cx="18283237" cy="21967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6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Tracey Turman</a:t>
            </a: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6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Housing Outreach Coordinator</a:t>
            </a:r>
          </a:p>
        </p:txBody>
      </p:sp>
    </p:spTree>
    <p:extLst>
      <p:ext uri="{BB962C8B-B14F-4D97-AF65-F5344CB8AC3E}">
        <p14:creationId xmlns:p14="http://schemas.microsoft.com/office/powerpoint/2010/main" val="272896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6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2"/>
            <a:ext cx="880512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6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8858" y="0"/>
            <a:ext cx="4872359" cy="13716002"/>
            <a:chOff x="1320800" y="0"/>
            <a:chExt cx="2436813" cy="685800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761" y="1371600"/>
            <a:ext cx="5559094" cy="1021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Georgia Dream Process Overview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D1CFFA18-B3E5-426C-BDC4-45291DACF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195127"/>
              </p:ext>
            </p:extLst>
          </p:nvPr>
        </p:nvGraphicFramePr>
        <p:xfrm>
          <a:off x="10017690" y="1371600"/>
          <a:ext cx="12982368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397252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5" y="997527"/>
            <a:ext cx="10626304" cy="32602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Homeownership Not for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3603" y="3390900"/>
            <a:ext cx="11638528" cy="906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543050" indent="-4572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3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Georgia Housing Search</a:t>
            </a:r>
          </a:p>
          <a:p>
            <a:pPr marL="1257300" indent="-5715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4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657350" indent="-5715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Data base of rooms, apartments, houses</a:t>
            </a:r>
          </a:p>
          <a:p>
            <a:pPr marL="1257300" indent="-5715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4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657350" indent="-5715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Contact landlord</a:t>
            </a:r>
          </a:p>
          <a:p>
            <a:pPr marL="1257300" indent="-5715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4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657350" indent="-5715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Do due diligence for cleanliness and safety</a:t>
            </a:r>
          </a:p>
          <a:p>
            <a:pPr marL="1257300" indent="-5715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n-US" sz="4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657350" indent="-571500" defTabSz="9144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Website – </a:t>
            </a:r>
            <a:r>
              <a:rPr lang="en-US" sz="4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www.georgiahousingsearch.org</a:t>
            </a:r>
            <a:r>
              <a:rPr lang="en-US" sz="4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3300" dirty="0"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162131" y="-4016"/>
            <a:ext cx="11215519" cy="11680556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96766" y="-4"/>
            <a:ext cx="10880884" cy="1130988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9BC4D9DA-5B3B-4ECA-9138-9F10937C3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764007" y="1286993"/>
            <a:ext cx="7591603" cy="75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5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60" y="1816688"/>
            <a:ext cx="9991524" cy="4065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Georgia Dream Homeownership</a:t>
            </a: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398022" y="3371304"/>
            <a:ext cx="6548320" cy="8816976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505323" y="1488938"/>
            <a:ext cx="6549630" cy="8816976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Phishing">
            <a:extLst>
              <a:ext uri="{FF2B5EF4-FFF2-40B4-BE49-F238E27FC236}">
                <a16:creationId xmlns:a16="http://schemas.microsoft.com/office/drawing/2014/main" id="{2724F98D-C86B-404E-B8BE-F829807F8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59575" y="3582316"/>
            <a:ext cx="6534182" cy="65341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1819237" y="5413730"/>
            <a:ext cx="10764500" cy="694019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sz="4400" dirty="0">
              <a:ea typeface="+mn-ea"/>
              <a:cs typeface="+mn-cs"/>
            </a:endParaRPr>
          </a:p>
          <a:p>
            <a:pPr marL="457200" indent="-228600" defTabSz="914400">
              <a:buFont typeface="Arial" panose="020B0604020202020204" pitchFamily="34" charset="0"/>
              <a:buChar char="•"/>
            </a:pPr>
            <a:endParaRPr lang="en-US" sz="4400" dirty="0">
              <a:ea typeface="+mn-ea"/>
              <a:cs typeface="+mn-cs"/>
            </a:endParaRPr>
          </a:p>
          <a:p>
            <a:pPr marL="1828800" indent="-1143000" defTabSz="914400">
              <a:buFont typeface="Wingdings" panose="05000000000000000000" pitchFamily="2" charset="2"/>
              <a:buChar char="q"/>
            </a:pPr>
            <a:r>
              <a:rPr lang="en-US" sz="8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www.gadream.com</a:t>
            </a:r>
            <a:endParaRPr lang="en-US" sz="8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228600" defTabSz="914400">
              <a:buFont typeface="Arial" panose="020B0604020202020204" pitchFamily="34" charset="0"/>
              <a:buChar char="•"/>
            </a:pPr>
            <a:endParaRPr lang="en-US" sz="4400" b="1" dirty="0">
              <a:ea typeface="+mn-ea"/>
              <a:cs typeface="+mn-cs"/>
            </a:endParaRPr>
          </a:p>
          <a:p>
            <a:pPr marL="457200" indent="-228600" defTabSz="9144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Information and requirements within this presentation are applicable at this time only.  Please visit website for current information when considering purchasing your home.</a:t>
            </a:r>
          </a:p>
        </p:txBody>
      </p:sp>
    </p:spTree>
    <p:extLst>
      <p:ext uri="{BB962C8B-B14F-4D97-AF65-F5344CB8AC3E}">
        <p14:creationId xmlns:p14="http://schemas.microsoft.com/office/powerpoint/2010/main" val="3194138117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Housing Outreach Contact</a:t>
            </a:r>
          </a:p>
        </p:txBody>
      </p:sp>
      <p:sp>
        <p:nvSpPr>
          <p:cNvPr id="12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Tracey Turman</a:t>
            </a:r>
          </a:p>
          <a:p>
            <a:pPr defTabSz="914400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470-504-8173</a:t>
            </a:r>
          </a:p>
          <a:p>
            <a:pPr defTabSz="914400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tracey.turman@dca.ga.gov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ea typeface="+mn-ea"/>
              <a:cs typeface="+mn-cs"/>
            </a:endParaRPr>
          </a:p>
          <a:p>
            <a:pPr defTabSz="914400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Georgia Department of Community Affairs is committed to providing all persons with</a:t>
            </a:r>
          </a:p>
          <a:p>
            <a:pPr defTabSz="914400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 access to its services, programs, activities, education and employment regardless</a:t>
            </a:r>
          </a:p>
          <a:p>
            <a:pPr defTabSz="914400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race, color, national origin, religion, sex, familial status, disability or age.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55716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98023" y="2060157"/>
            <a:ext cx="11682622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0" b="0" i="0" u="none" strike="noStrike" kern="1200" cap="none" spc="300" normalizeH="0" baseline="0" noProof="0" dirty="0">
                <a:ln>
                  <a:noFill/>
                </a:ln>
                <a:solidFill>
                  <a:srgbClr val="8A7967"/>
                </a:solidFill>
                <a:effectLst/>
                <a:uLnTx/>
                <a:uFillTx/>
                <a:latin typeface="Arial Black" panose="020B0A04020102020204"/>
                <a:ea typeface="Nunito" charset="0"/>
                <a:cs typeface="Nunito" charset="0"/>
              </a:rPr>
              <a:t>Homeowner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0" b="0" i="0" u="none" strike="noStrike" kern="1200" cap="none" spc="300" normalizeH="0" baseline="0" noProof="0" dirty="0">
                <a:ln>
                  <a:noFill/>
                </a:ln>
                <a:solidFill>
                  <a:srgbClr val="8A7967"/>
                </a:solidFill>
                <a:effectLst/>
                <a:uLnTx/>
                <a:uFillTx/>
                <a:latin typeface="Arial Black" panose="020B0A04020102020204"/>
                <a:ea typeface="Nunito" charset="0"/>
                <a:cs typeface="Nunito" charset="0"/>
              </a:rPr>
              <a:t>Assistance 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0" b="0" i="0" u="none" strike="noStrike" kern="1200" cap="none" spc="300" normalizeH="0" baseline="0" noProof="0" dirty="0">
                <a:ln>
                  <a:noFill/>
                </a:ln>
                <a:solidFill>
                  <a:srgbClr val="8A7967"/>
                </a:solidFill>
                <a:effectLst/>
                <a:uLnTx/>
                <a:uFillTx/>
                <a:latin typeface="Arial Black" panose="020B0A04020102020204"/>
                <a:ea typeface="Nunito" charset="0"/>
                <a:cs typeface="Nunito" charset="0"/>
              </a:rPr>
              <a:t>Fund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835816" y="0"/>
            <a:ext cx="8541834" cy="137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Light" charset="0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9248556-F198-48F3-A06F-80E7428AE6F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6158086" y="5176395"/>
            <a:ext cx="7897294" cy="28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27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53153" y="2737582"/>
            <a:ext cx="1631080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The American Rescue Plan Act of 2021 established the Homeowner Assistance Fund to help homeowners mitigate financial hardships caused by the pandemic.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Nunito" charset="0"/>
              <a:cs typeface="Nunito" charset="0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Enactment: March 11, 2021</a:t>
            </a:r>
          </a:p>
        </p:txBody>
      </p:sp>
    </p:spTree>
    <p:extLst>
      <p:ext uri="{BB962C8B-B14F-4D97-AF65-F5344CB8AC3E}">
        <p14:creationId xmlns:p14="http://schemas.microsoft.com/office/powerpoint/2010/main" val="271925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53153" y="2737582"/>
            <a:ext cx="17074662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The Homeowner Assistance Fund (HAF) is available in all 50 states, plus DC, US Territories, and Tribal Nations.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Nunito" charset="0"/>
              <a:cs typeface="Nunito" charset="0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HAF requirements:</a:t>
            </a: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Pandemic Hardship</a:t>
            </a: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Conforming Loan</a:t>
            </a:r>
          </a:p>
          <a:p>
            <a:pPr marL="857250" marR="0" lvl="0" indent="-8572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Income Limitations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Nunito" charset="0"/>
              <a:cs typeface="Nuni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82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4169" y="1190135"/>
            <a:ext cx="16310803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93B3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Total Allocation for States:  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393B3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$9,390,350,000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93B3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93B3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 minimum of $50 million for each state, the   District of Columbia and Puerto Rico.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93B3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914217" marR="0" lvl="1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93B3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914217" marR="0" lvl="1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The allocation for each state was based on a weighted average of the total average number of unemployed individuals from September 2020 to December 2020 and </a:t>
            </a:r>
          </a:p>
          <a:p>
            <a:pPr marL="914217" marR="0" lvl="1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the number of mortgagors delinquent on their payments.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3F81A-A014-4EDD-90EB-7BB8C1B2D7B2}"/>
              </a:ext>
            </a:extLst>
          </p:cNvPr>
          <p:cNvSpPr/>
          <p:nvPr/>
        </p:nvSpPr>
        <p:spPr>
          <a:xfrm>
            <a:off x="3242474" y="11228387"/>
            <a:ext cx="17806311" cy="1973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Google: Treasury Homeowner Assistance Fund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 Data and Methodology for State and Territory Allocations</a:t>
            </a:r>
          </a:p>
        </p:txBody>
      </p:sp>
    </p:spTree>
    <p:extLst>
      <p:ext uri="{BB962C8B-B14F-4D97-AF65-F5344CB8AC3E}">
        <p14:creationId xmlns:p14="http://schemas.microsoft.com/office/powerpoint/2010/main" val="2089854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59488" y="3852371"/>
            <a:ext cx="17658680" cy="4601260"/>
          </a:xfrm>
          <a:prstGeom prst="rect">
            <a:avLst/>
          </a:prstGeom>
          <a:noFill/>
        </p:spPr>
        <p:txBody>
          <a:bodyPr wrap="none" lIns="457200" tIns="457200" rIns="457200" bIns="0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300" normalizeH="0" baseline="0" noProof="0" dirty="0">
                <a:ln>
                  <a:noFill/>
                </a:ln>
                <a:solidFill>
                  <a:srgbClr val="E9E3DC">
                    <a:lumMod val="50000"/>
                  </a:srgbClr>
                </a:solidFill>
                <a:effectLst/>
                <a:uLnTx/>
                <a:uFillTx/>
                <a:latin typeface="Arial Black" panose="020B0A04020102020204"/>
                <a:ea typeface="Nunito" charset="0"/>
                <a:cs typeface="Nunito" charset="0"/>
              </a:rPr>
              <a:t>Georgia HAF: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00" b="0" i="0" u="none" strike="noStrike" kern="1200" cap="none" spc="30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 Black" panose="020B0A04020102020204"/>
                <a:ea typeface="Nunito" charset="0"/>
                <a:cs typeface="Nunito" charset="0"/>
              </a:rPr>
              <a:t>$354,185,231</a:t>
            </a:r>
          </a:p>
        </p:txBody>
      </p:sp>
    </p:spTree>
    <p:extLst>
      <p:ext uri="{BB962C8B-B14F-4D97-AF65-F5344CB8AC3E}">
        <p14:creationId xmlns:p14="http://schemas.microsoft.com/office/powerpoint/2010/main" val="38022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2437155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5D36C-38AB-4C7C-964C-BA2CAE1C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1114376"/>
            <a:ext cx="21025723" cy="2266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8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First Time Homebuyer -Definition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5BB2C08-7CB3-4A92-AAA5-EA801E3F2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196338"/>
              </p:ext>
            </p:extLst>
          </p:nvPr>
        </p:nvGraphicFramePr>
        <p:xfrm>
          <a:off x="1675963" y="3657600"/>
          <a:ext cx="21025723" cy="870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8C32E240-5E5A-4290-927A-ACE66A6DB647}"/>
              </a:ext>
            </a:extLst>
          </p:cNvPr>
          <p:cNvSpPr txBox="1">
            <a:spLocks/>
          </p:cNvSpPr>
          <p:nvPr/>
        </p:nvSpPr>
        <p:spPr>
          <a:xfrm>
            <a:off x="1672914" y="1170789"/>
            <a:ext cx="21025723" cy="226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algn="ctr" defTabSz="914400"/>
            <a:endParaRPr lang="en-US" sz="8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33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702004" y="5601746"/>
            <a:ext cx="6648042" cy="542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Helps bring delinquent housing expenses current:</a:t>
            </a:r>
          </a:p>
          <a:p>
            <a:pPr marL="457200" marR="0" lvl="0" indent="-45720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Utilities (in conjunction with mortgage assistance)</a:t>
            </a:r>
          </a:p>
          <a:p>
            <a:pPr marL="457200" marR="0" lvl="0" indent="-45720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Property Taxes and Insurance</a:t>
            </a:r>
          </a:p>
          <a:p>
            <a:pPr marL="457200" marR="0" lvl="0" indent="-45720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Association (Homeowner or Condo) Fees</a:t>
            </a:r>
          </a:p>
          <a:p>
            <a:pPr marL="457200" marR="0" lvl="0" indent="-45720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 panose="020B0604020202020204"/>
              <a:ea typeface="Nunito Light" charset="0"/>
              <a:cs typeface="Nunito Light" charset="0"/>
            </a:endParaRPr>
          </a:p>
          <a:p>
            <a:pPr marL="457200" marR="0" lvl="0" indent="-45720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Arial" panose="020B0604020202020204"/>
              <a:ea typeface="Nunito Light" charset="0"/>
              <a:cs typeface="Nunito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02004" y="3866531"/>
            <a:ext cx="3992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 Black" panose="020B0A04020102020204"/>
                <a:ea typeface="Nunito" charset="0"/>
                <a:cs typeface="Nunito" charset="0"/>
              </a:rPr>
              <a:t>HOUSING EXPENSES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936" y="5631256"/>
            <a:ext cx="613913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Helps bring delinquent mortgage payments or payments in forbearance current. </a:t>
            </a:r>
          </a:p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9E3DC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Nunito Light" charset="0"/>
              <a:cs typeface="Nunito Light" charset="0"/>
            </a:endParaRPr>
          </a:p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An additional 3 monthly payments may be available for homeowners who have not fully recovered.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936" y="3756763"/>
            <a:ext cx="6139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 Black" panose="020B0A04020102020204"/>
                <a:ea typeface="Nunito" charset="0"/>
                <a:cs typeface="Nunito" charset="0"/>
              </a:rPr>
              <a:t>MORTGAGE REINSTATEMENT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0588" y="5631256"/>
            <a:ext cx="613913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Reduces the balance </a:t>
            </a:r>
          </a:p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owed on a mortgage </a:t>
            </a:r>
          </a:p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loan for homeowners </a:t>
            </a:r>
          </a:p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with a permanent loss </a:t>
            </a:r>
          </a:p>
          <a:p>
            <a:pPr marL="0" marR="0" lvl="0" indent="0" algn="l" defTabSz="1828434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Nunito Light" charset="0"/>
                <a:cs typeface="Nunito Light" charset="0"/>
              </a:rPr>
              <a:t>of income.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30588" y="3820122"/>
            <a:ext cx="5422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 Black" panose="020B0A04020102020204"/>
                <a:ea typeface="Nunito" charset="0"/>
                <a:cs typeface="Nunito" charset="0"/>
              </a:rPr>
              <a:t>PRINCIPAL CURTAILMENT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6825" y="1241274"/>
            <a:ext cx="21189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60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Arial Black" panose="020B0A04020102020204"/>
                <a:ea typeface="Nunito Light" charset="0"/>
                <a:cs typeface="Nunito Light" charset="0"/>
              </a:rPr>
              <a:t>GEORGIA’S PROPOSED HAF PLAN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50000"/>
                  </a:srgbClr>
                </a:solidFill>
                <a:effectLst/>
                <a:uLnTx/>
                <a:uFillTx/>
                <a:latin typeface="Arial Black" panose="020B0A04020102020204"/>
                <a:ea typeface="Nunito Light" charset="0"/>
                <a:cs typeface="Nunito Light" charset="0"/>
              </a:rPr>
              <a:t>Homeowner must have suffered a pandemic financial hardship 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50000"/>
                  </a:srgbClr>
                </a:solidFill>
                <a:effectLst/>
                <a:uLnTx/>
                <a:uFillTx/>
                <a:latin typeface="Arial Black" panose="020B0A04020102020204"/>
                <a:ea typeface="Nunito Light" charset="0"/>
                <a:cs typeface="Nunito Light" charset="0"/>
              </a:rPr>
              <a:t>after January 21, 202</a:t>
            </a:r>
            <a:r>
              <a:rPr kumimoji="0" 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E9E3DC">
                    <a:lumMod val="50000"/>
                  </a:srgbClr>
                </a:solidFill>
                <a:effectLst/>
                <a:uLnTx/>
                <a:uFillTx/>
                <a:latin typeface="Arial Black" panose="020B0A04020102020204"/>
                <a:ea typeface="Nunito Light" charset="0"/>
                <a:cs typeface="Nunito Light" charset="0"/>
              </a:rPr>
              <a:t>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E3DC">
                    <a:lumMod val="50000"/>
                  </a:srgbClr>
                </a:solidFill>
                <a:effectLst/>
                <a:uLnTx/>
                <a:uFillTx/>
                <a:latin typeface="Arial Black" panose="020B0A04020102020204"/>
                <a:ea typeface="Nunito Light" charset="0"/>
                <a:cs typeface="Nunito Light" charset="0"/>
              </a:rPr>
              <a:t>that caused a need for assistance.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AD15F4-77CC-42F8-B667-8ABD40C8C635}"/>
              </a:ext>
            </a:extLst>
          </p:cNvPr>
          <p:cNvSpPr/>
          <p:nvPr/>
        </p:nvSpPr>
        <p:spPr>
          <a:xfrm>
            <a:off x="3365566" y="11147425"/>
            <a:ext cx="16856741" cy="1973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Awaiting Treasury’s Approval</a:t>
            </a:r>
          </a:p>
        </p:txBody>
      </p:sp>
    </p:spTree>
    <p:extLst>
      <p:ext uri="{BB962C8B-B14F-4D97-AF65-F5344CB8AC3E}">
        <p14:creationId xmlns:p14="http://schemas.microsoft.com/office/powerpoint/2010/main" val="2586573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13F81A-A014-4EDD-90EB-7BB8C1B2D7B2}"/>
              </a:ext>
            </a:extLst>
          </p:cNvPr>
          <p:cNvSpPr/>
          <p:nvPr/>
        </p:nvSpPr>
        <p:spPr>
          <a:xfrm>
            <a:off x="2567354" y="1107831"/>
            <a:ext cx="18692446" cy="4075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Homeowners and interested parties can have their email added to the notification list.  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 to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www.dca.ga.gov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click Mortgage Assistance Program or email HAF@dca.ga.gov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AA2E26F-E581-4050-A6B6-D10784D4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354" y="5183313"/>
            <a:ext cx="18692446" cy="6635706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068C3B02-C0AC-4A69-88C6-6098C560E43C}"/>
              </a:ext>
            </a:extLst>
          </p:cNvPr>
          <p:cNvSpPr/>
          <p:nvPr/>
        </p:nvSpPr>
        <p:spPr>
          <a:xfrm>
            <a:off x="11913577" y="8952725"/>
            <a:ext cx="9108830" cy="407548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Once the program launches, this link will take homeowners to the website where the homeowner will apply online.</a:t>
            </a:r>
          </a:p>
        </p:txBody>
      </p:sp>
    </p:spTree>
    <p:extLst>
      <p:ext uri="{BB962C8B-B14F-4D97-AF65-F5344CB8AC3E}">
        <p14:creationId xmlns:p14="http://schemas.microsoft.com/office/powerpoint/2010/main" val="2472494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3830" y="4372951"/>
            <a:ext cx="170746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Diane Hester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Office Director Mortgage Assistance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  <a:hlinkClick r:id="rId3"/>
              </a:rPr>
              <a:t>Diane.Hester@dca.ga.gov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Nunito" charset="0"/>
              <a:cs typeface="Nunito" charset="0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Nunito" charset="0"/>
              <a:cs typeface="Nunito" charset="0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  <a:hlinkClick r:id="rId4"/>
              </a:rPr>
              <a:t>HAF@dca.ga.gov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Nunito" charset="0"/>
              <a:cs typeface="Nunito" charset="0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Nunito" charset="0"/>
                <a:cs typeface="Nunito" charset="0"/>
              </a:rPr>
              <a:t>770-806-2100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DCBC4B3C-1336-4E06-B6BF-EA9E2E78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764" y="1109488"/>
            <a:ext cx="21138492" cy="29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0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2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2"/>
            <a:ext cx="880512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8858" y="0"/>
            <a:ext cx="4872359" cy="13716002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761" y="1371600"/>
            <a:ext cx="6171714" cy="1021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96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Asset limits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0BB5285-BBE5-4ACF-A474-472507EE4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538813"/>
              </p:ext>
            </p:extLst>
          </p:nvPr>
        </p:nvGraphicFramePr>
        <p:xfrm>
          <a:off x="10017690" y="1371600"/>
          <a:ext cx="12982368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02962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Income &amp; Purchase Price Limits – MSA’s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676400" y="2499361"/>
            <a:ext cx="21024850" cy="1048639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Atlanta MSA- </a:t>
            </a:r>
            <a:r>
              <a:rPr lang="en-US" sz="5400" dirty="0">
                <a:solidFill>
                  <a:schemeClr val="accent2"/>
                </a:solidFill>
              </a:rPr>
              <a:t>Barrow, Bartow, Carroll, Cherokee, Clayton, Cobb, Coweta, Dawson, DeKalb, Douglas, Fayette, Forsyth, Fulton, Gwinnett, Heard, Henry, Jasper, Morgan, Newton, Paulding, Pickens, Pike, Rockdale, Spalding or Walton Counties</a:t>
            </a:r>
          </a:p>
          <a:p>
            <a:endParaRPr lang="en-US" sz="5400" dirty="0">
              <a:solidFill>
                <a:schemeClr val="accent2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chemeClr val="accent2"/>
                </a:solidFill>
              </a:rPr>
              <a:t>1 – 2 persons maximum household income $84,000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endParaRPr lang="en-US" sz="5400" b="1" dirty="0">
              <a:solidFill>
                <a:schemeClr val="accent2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chemeClr val="accent2"/>
                </a:solidFill>
              </a:rPr>
              <a:t>3 or more persons maximum household income $96,000</a:t>
            </a:r>
          </a:p>
          <a:p>
            <a:endParaRPr lang="en-US" sz="5400" b="1" dirty="0">
              <a:solidFill>
                <a:schemeClr val="accent2"/>
              </a:solidFill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chemeClr val="accent2"/>
                </a:solidFill>
              </a:rPr>
              <a:t>Maximum purchase price $325,000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0130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2"/>
                </a:solidFill>
              </a:rPr>
              <a:t>Income &amp; Purchase Price Limits </a:t>
            </a:r>
            <a:br>
              <a:rPr lang="en-US" sz="6600" dirty="0">
                <a:solidFill>
                  <a:schemeClr val="accent2"/>
                </a:solidFill>
              </a:rPr>
            </a:br>
            <a:r>
              <a:rPr lang="en-US" sz="6600" dirty="0">
                <a:solidFill>
                  <a:schemeClr val="accent2"/>
                </a:solidFill>
              </a:rPr>
              <a:t> Statewide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967345" y="4322618"/>
            <a:ext cx="21682364" cy="9933709"/>
          </a:xfrm>
        </p:spPr>
        <p:txBody>
          <a:bodyPr/>
          <a:lstStyle/>
          <a:p>
            <a:pPr marL="1143000" indent="-11430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8000" b="1" dirty="0">
                <a:solidFill>
                  <a:schemeClr val="accent2"/>
                </a:solidFill>
              </a:rPr>
              <a:t>1-2 persons $72,000</a:t>
            </a:r>
          </a:p>
          <a:p>
            <a:pPr marL="1143000" indent="-11430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8000" b="1" dirty="0">
              <a:solidFill>
                <a:schemeClr val="accent2"/>
              </a:solidFill>
            </a:endParaRPr>
          </a:p>
          <a:p>
            <a:pPr marL="1143000" indent="-11430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8000" b="1" dirty="0">
                <a:solidFill>
                  <a:schemeClr val="accent2"/>
                </a:solidFill>
              </a:rPr>
              <a:t>3 or more persons $83,000</a:t>
            </a:r>
          </a:p>
          <a:p>
            <a:pPr marL="1143000" indent="-11430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8000" b="1" dirty="0">
              <a:solidFill>
                <a:schemeClr val="accent2"/>
              </a:solidFill>
            </a:endParaRPr>
          </a:p>
          <a:p>
            <a:pPr marL="1143000" indent="-11430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8000" b="1" dirty="0">
                <a:solidFill>
                  <a:schemeClr val="accent2"/>
                </a:solidFill>
              </a:rPr>
              <a:t>Maximum purchase price $275,000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6677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2"/>
            <a:ext cx="880512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8858" y="0"/>
            <a:ext cx="4872359" cy="13716002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761" y="1371600"/>
            <a:ext cx="5559094" cy="1021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Targeted Counties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110E85F2-4ECC-44EF-8811-E7767C67F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156277"/>
              </p:ext>
            </p:extLst>
          </p:nvPr>
        </p:nvGraphicFramePr>
        <p:xfrm>
          <a:off x="10017690" y="1371600"/>
          <a:ext cx="12982368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6003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2"/>
            <a:ext cx="880512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8858" y="0"/>
            <a:ext cx="4872359" cy="13716002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761" y="1371600"/>
            <a:ext cx="5559094" cy="1021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4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Home Buyer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973E0A-B242-4C31-83C7-EC0CCF937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090033"/>
              </p:ext>
            </p:extLst>
          </p:nvPr>
        </p:nvGraphicFramePr>
        <p:xfrm>
          <a:off x="10017690" y="1371600"/>
          <a:ext cx="12982368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08077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2"/>
            <a:ext cx="880512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8858" y="0"/>
            <a:ext cx="4872359" cy="13716002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761" y="1371600"/>
            <a:ext cx="5559094" cy="1021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6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Down Payment Assistance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12F99C-7B27-4E85-9AE1-6C097D1CD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173802"/>
              </p:ext>
            </p:extLst>
          </p:nvPr>
        </p:nvGraphicFramePr>
        <p:xfrm>
          <a:off x="10017690" y="1371600"/>
          <a:ext cx="12982368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21061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2"/>
            <a:ext cx="880512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8858" y="0"/>
            <a:ext cx="4872359" cy="13716002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761" y="1371600"/>
            <a:ext cx="5559094" cy="1021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2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Down Payment Assistance Options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4DED2F-2D1D-4114-977F-7F79E9160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635452"/>
              </p:ext>
            </p:extLst>
          </p:nvPr>
        </p:nvGraphicFramePr>
        <p:xfrm>
          <a:off x="10017690" y="1371600"/>
          <a:ext cx="12982368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465353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Theme">
  <a:themeElements>
    <a:clrScheme name="GA DCA">
      <a:dk1>
        <a:srgbClr val="F58220"/>
      </a:dk1>
      <a:lt1>
        <a:srgbClr val="FFFFFF"/>
      </a:lt1>
      <a:dk2>
        <a:srgbClr val="F58220"/>
      </a:dk2>
      <a:lt2>
        <a:srgbClr val="FFFFFF"/>
      </a:lt2>
      <a:accent1>
        <a:srgbClr val="49A942"/>
      </a:accent1>
      <a:accent2>
        <a:srgbClr val="8A7967"/>
      </a:accent2>
      <a:accent3>
        <a:srgbClr val="F58220"/>
      </a:accent3>
      <a:accent4>
        <a:srgbClr val="8DC63F"/>
      </a:accent4>
      <a:accent5>
        <a:srgbClr val="E9E3DC"/>
      </a:accent5>
      <a:accent6>
        <a:srgbClr val="ED037C"/>
      </a:accent6>
      <a:hlink>
        <a:srgbClr val="8A7967"/>
      </a:hlink>
      <a:folHlink>
        <a:srgbClr val="8A79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72FE0E8154A41BBE7DDA723966D31" ma:contentTypeVersion="11" ma:contentTypeDescription="Create a new document." ma:contentTypeScope="" ma:versionID="af0cff6df22fd3925411aa9e5f35a5d3">
  <xsd:schema xmlns:xsd="http://www.w3.org/2001/XMLSchema" xmlns:xs="http://www.w3.org/2001/XMLSchema" xmlns:p="http://schemas.microsoft.com/office/2006/metadata/properties" xmlns:ns2="431100d4-4470-42c1-96bc-46686c1829ae" xmlns:ns3="2caeac48-cba0-4630-8516-530feeea33b3" targetNamespace="http://schemas.microsoft.com/office/2006/metadata/properties" ma:root="true" ma:fieldsID="413a1ca06328244db6c43fbdabd9c63d" ns2:_="" ns3:_="">
    <xsd:import namespace="431100d4-4470-42c1-96bc-46686c1829ae"/>
    <xsd:import namespace="2caeac48-cba0-4630-8516-530feeea33b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00d4-4470-42c1-96bc-46686c182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ac48-cba0-4630-8516-530feeea3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ACF789-88E8-45D7-84C5-7E0D40153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1100d4-4470-42c1-96bc-46686c1829ae"/>
    <ds:schemaRef ds:uri="2caeac48-cba0-4630-8516-530feeea3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CF821C-5D61-450E-93CB-215E602F4661}">
  <ds:schemaRefs>
    <ds:schemaRef ds:uri="http://schemas.microsoft.com/office/2006/documentManagement/types"/>
    <ds:schemaRef ds:uri="431100d4-4470-42c1-96bc-46686c1829a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caeac48-cba0-4630-8516-530feeea33b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9105F3-0E48-46FD-A9E0-03CE8EAC2D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845</Words>
  <Application>Microsoft Office PowerPoint</Application>
  <PresentationFormat>Custom</PresentationFormat>
  <Paragraphs>130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Lato Light</vt:lpstr>
      <vt:lpstr>Nunito</vt:lpstr>
      <vt:lpstr>Nunito Light</vt:lpstr>
      <vt:lpstr>Source Sans Pro</vt:lpstr>
      <vt:lpstr>Times New Roman</vt:lpstr>
      <vt:lpstr>Wingdings</vt:lpstr>
      <vt:lpstr>Default Theme</vt:lpstr>
      <vt:lpstr>Georgia Dream Homeownership Program</vt:lpstr>
      <vt:lpstr>First Time Homebuyer -Definition</vt:lpstr>
      <vt:lpstr>Asset limits</vt:lpstr>
      <vt:lpstr>Income &amp; Purchase Price Limits – MSA’s</vt:lpstr>
      <vt:lpstr>Income &amp; Purchase Price Limits   Statewide</vt:lpstr>
      <vt:lpstr>Targeted Counties</vt:lpstr>
      <vt:lpstr>Home Buyer Education</vt:lpstr>
      <vt:lpstr>Down Payment Assistance Requirements</vt:lpstr>
      <vt:lpstr>Down Payment Assistance Options</vt:lpstr>
      <vt:lpstr>Georgia Dream Process Overview</vt:lpstr>
      <vt:lpstr>Homeownership Not for Me</vt:lpstr>
      <vt:lpstr>Georgia Dream Homeownership</vt:lpstr>
      <vt:lpstr>Housing Outreach 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Dream Homeownership Program</dc:title>
  <dc:creator>Tracey Turman</dc:creator>
  <cp:lastModifiedBy>Morgan Wolf</cp:lastModifiedBy>
  <cp:revision>3</cp:revision>
  <dcterms:created xsi:type="dcterms:W3CDTF">2020-09-02T20:06:17Z</dcterms:created>
  <dcterms:modified xsi:type="dcterms:W3CDTF">2021-10-07T19:06:38Z</dcterms:modified>
</cp:coreProperties>
</file>