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48"/>
  </p:notesMasterIdLst>
  <p:handoutMasterIdLst>
    <p:handoutMasterId r:id="rId49"/>
  </p:handoutMasterIdLst>
  <p:sldIdLst>
    <p:sldId id="316" r:id="rId5"/>
    <p:sldId id="334" r:id="rId6"/>
    <p:sldId id="336" r:id="rId7"/>
    <p:sldId id="322" r:id="rId8"/>
    <p:sldId id="337" r:id="rId9"/>
    <p:sldId id="325" r:id="rId10"/>
    <p:sldId id="327" r:id="rId11"/>
    <p:sldId id="328" r:id="rId12"/>
    <p:sldId id="326" r:id="rId13"/>
    <p:sldId id="329" r:id="rId14"/>
    <p:sldId id="321" r:id="rId15"/>
    <p:sldId id="338" r:id="rId16"/>
    <p:sldId id="323" r:id="rId17"/>
    <p:sldId id="368" r:id="rId18"/>
    <p:sldId id="324" r:id="rId19"/>
    <p:sldId id="339" r:id="rId20"/>
    <p:sldId id="330" r:id="rId21"/>
    <p:sldId id="372" r:id="rId22"/>
    <p:sldId id="369" r:id="rId23"/>
    <p:sldId id="370" r:id="rId24"/>
    <p:sldId id="371" r:id="rId25"/>
    <p:sldId id="373" r:id="rId26"/>
    <p:sldId id="374" r:id="rId27"/>
    <p:sldId id="375" r:id="rId28"/>
    <p:sldId id="379" r:id="rId29"/>
    <p:sldId id="376" r:id="rId30"/>
    <p:sldId id="377" r:id="rId31"/>
    <p:sldId id="364" r:id="rId32"/>
    <p:sldId id="378" r:id="rId33"/>
    <p:sldId id="352" r:id="rId34"/>
    <p:sldId id="351" r:id="rId35"/>
    <p:sldId id="340" r:id="rId36"/>
    <p:sldId id="332" r:id="rId37"/>
    <p:sldId id="353" r:id="rId38"/>
    <p:sldId id="361" r:id="rId39"/>
    <p:sldId id="362" r:id="rId40"/>
    <p:sldId id="363" r:id="rId41"/>
    <p:sldId id="365" r:id="rId42"/>
    <p:sldId id="366" r:id="rId43"/>
    <p:sldId id="333" r:id="rId44"/>
    <p:sldId id="367" r:id="rId45"/>
    <p:sldId id="360" r:id="rId46"/>
    <p:sldId id="310" r:id="rId47"/>
  </p:sldIdLst>
  <p:sldSz cx="9144000" cy="6858000" type="screen4x3"/>
  <p:notesSz cx="9236075" cy="70104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 userDrawn="1">
          <p15:clr>
            <a:srgbClr val="A4A3A4"/>
          </p15:clr>
        </p15:guide>
        <p15:guide id="5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1215" userDrawn="1">
          <p15:clr>
            <a:srgbClr val="A4A3A4"/>
          </p15:clr>
        </p15:guide>
        <p15:guide id="2" pos="2909" userDrawn="1">
          <p15:clr>
            <a:srgbClr val="A4A3A4"/>
          </p15:clr>
        </p15:guide>
        <p15:guide id="3" orient="horz" pos="11402" userDrawn="1">
          <p15:clr>
            <a:srgbClr val="A4A3A4"/>
          </p15:clr>
        </p15:guide>
        <p15:guide id="4" pos="297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7967"/>
    <a:srgbClr val="F2F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660D1-3A9B-42C4-9C25-5498DD3C19CE}" v="32" dt="2021-02-24T22:04:32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79671" autoAdjust="0"/>
  </p:normalViewPr>
  <p:slideViewPr>
    <p:cSldViewPr>
      <p:cViewPr varScale="1">
        <p:scale>
          <a:sx n="91" d="100"/>
          <a:sy n="91" d="100"/>
        </p:scale>
        <p:origin x="2184" y="78"/>
      </p:cViewPr>
      <p:guideLst>
        <p:guide orient="horz" pos="3744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255" d="100"/>
          <a:sy n="255" d="100"/>
        </p:scale>
        <p:origin x="186" y="186"/>
      </p:cViewPr>
      <p:guideLst>
        <p:guide orient="horz" pos="11215"/>
        <p:guide pos="2909"/>
        <p:guide orient="horz" pos="11402"/>
        <p:guide pos="29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091239" cy="1816378"/>
          </a:xfrm>
          <a:prstGeom prst="rect">
            <a:avLst/>
          </a:prstGeom>
        </p:spPr>
        <p:txBody>
          <a:bodyPr vert="horz" lIns="174807" tIns="87405" rIns="174807" bIns="87405" rtlCol="0"/>
          <a:lstStyle>
            <a:lvl1pPr algn="l">
              <a:defRPr sz="2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47900" y="0"/>
            <a:ext cx="4091239" cy="1816378"/>
          </a:xfrm>
          <a:prstGeom prst="rect">
            <a:avLst/>
          </a:prstGeom>
        </p:spPr>
        <p:txBody>
          <a:bodyPr vert="horz" lIns="174807" tIns="87405" rIns="174807" bIns="87405" rtlCol="0"/>
          <a:lstStyle>
            <a:lvl1pPr algn="r">
              <a:defRPr sz="2300"/>
            </a:lvl1pPr>
          </a:lstStyle>
          <a:p>
            <a:fld id="{B1659ACC-BB8B-40BD-9C3D-7515A99833BA}" type="datetimeFigureOut">
              <a:rPr lang="en-US"/>
              <a:pPr/>
              <a:t>2/24/2021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34385482"/>
            <a:ext cx="4091239" cy="1816374"/>
          </a:xfrm>
          <a:prstGeom prst="rect">
            <a:avLst/>
          </a:prstGeom>
        </p:spPr>
        <p:txBody>
          <a:bodyPr vert="horz" lIns="174807" tIns="87405" rIns="174807" bIns="87405" rtlCol="0" anchor="b"/>
          <a:lstStyle>
            <a:lvl1pPr algn="l">
              <a:defRPr sz="23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47900" y="34385482"/>
            <a:ext cx="4091239" cy="1816374"/>
          </a:xfrm>
          <a:prstGeom prst="rect">
            <a:avLst/>
          </a:prstGeom>
        </p:spPr>
        <p:txBody>
          <a:bodyPr vert="horz" lIns="174807" tIns="87405" rIns="174807" bIns="87405" rtlCol="0" anchor="b"/>
          <a:lstStyle>
            <a:lvl1pPr algn="r">
              <a:defRPr sz="2300"/>
            </a:lvl1pPr>
          </a:lstStyle>
          <a:p>
            <a:fld id="{FE02B09C-4EB4-4858-8C5D-928515EB5FA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091239" cy="1810093"/>
          </a:xfrm>
          <a:prstGeom prst="rect">
            <a:avLst/>
          </a:prstGeom>
        </p:spPr>
        <p:txBody>
          <a:bodyPr vert="horz" lIns="174807" tIns="87405" rIns="174807" bIns="87405" rtlCol="0"/>
          <a:lstStyle>
            <a:lvl1pPr algn="l">
              <a:defRPr sz="2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47900" y="5"/>
            <a:ext cx="4091239" cy="1810093"/>
          </a:xfrm>
          <a:prstGeom prst="rect">
            <a:avLst/>
          </a:prstGeom>
        </p:spPr>
        <p:txBody>
          <a:bodyPr vert="horz" lIns="174807" tIns="87405" rIns="174807" bIns="87405" rtlCol="0"/>
          <a:lstStyle>
            <a:lvl1pPr algn="r">
              <a:defRPr sz="2300"/>
            </a:lvl1pPr>
          </a:lstStyle>
          <a:p>
            <a:fld id="{6CAB3F5D-6129-4745-AD27-E1F8E3F0C4BE}" type="datetimeFigureOut">
              <a:rPr lang="en-US"/>
              <a:pPr/>
              <a:t>2/24/2021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329113" y="2714625"/>
            <a:ext cx="18097501" cy="13574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4807" tIns="87405" rIns="174807" bIns="87405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44133" y="17195882"/>
            <a:ext cx="7553057" cy="16290834"/>
          </a:xfrm>
          <a:prstGeom prst="rect">
            <a:avLst/>
          </a:prstGeom>
        </p:spPr>
        <p:txBody>
          <a:bodyPr vert="horz" lIns="174807" tIns="87405" rIns="174807" bIns="87405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34385485"/>
            <a:ext cx="4091239" cy="1810093"/>
          </a:xfrm>
          <a:prstGeom prst="rect">
            <a:avLst/>
          </a:prstGeom>
        </p:spPr>
        <p:txBody>
          <a:bodyPr vert="horz" lIns="174807" tIns="87405" rIns="174807" bIns="87405" rtlCol="0" anchor="b"/>
          <a:lstStyle>
            <a:lvl1pPr algn="l">
              <a:defRPr sz="23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47900" y="34385485"/>
            <a:ext cx="4091239" cy="1810093"/>
          </a:xfrm>
          <a:prstGeom prst="rect">
            <a:avLst/>
          </a:prstGeom>
        </p:spPr>
        <p:txBody>
          <a:bodyPr vert="horz" lIns="174807" tIns="87405" rIns="174807" bIns="87405" rtlCol="0" anchor="b"/>
          <a:lstStyle>
            <a:lvl1pPr algn="r">
              <a:defRPr sz="2300"/>
            </a:lvl1pPr>
          </a:lstStyle>
          <a:p>
            <a:fld id="{BC640D2E-0C1A-4418-8763-9BB732EB1D20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ed.sog.unc.edu/does-affordable-housing-negatively-impact-nearby-property-value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ransformca.org/transform-blog-post/can-affordable-housing-provide-traffic-and-climate-solution-san-jose" TargetMode="External"/><Relationship Id="rId4" Type="http://schemas.openxmlformats.org/officeDocument/2006/relationships/hyperlink" Target="https://www.jtlu.org/index.php/jtlu/article/view/1129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hs.harvard.edu/ARH_2017_cost_burdens_by_state_tota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oco.com/notes-from-novogradac/housing-credit-improves-lives-boosts-economy-and-saves-government-mone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housingfinance.com/policy-legislation/the-economic-impact-of-the-lihtc_o" TargetMode="External"/><Relationship Id="rId4" Type="http://schemas.openxmlformats.org/officeDocument/2006/relationships/hyperlink" Target="https://www.novoco.com/sites/default/files/atoms/files/nahb_jobs-report_2010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ourselves</a:t>
            </a:r>
          </a:p>
          <a:p>
            <a:endParaRPr lang="en-US" dirty="0"/>
          </a:p>
          <a:p>
            <a:r>
              <a:rPr lang="en-US" dirty="0"/>
              <a:t>HFDD is the division of DCA that is responsible for:</a:t>
            </a:r>
          </a:p>
          <a:p>
            <a:r>
              <a:rPr lang="en-US" dirty="0"/>
              <a:t> writing policy for the housing tax credit program, </a:t>
            </a:r>
          </a:p>
          <a:p>
            <a:r>
              <a:rPr lang="en-US" dirty="0"/>
              <a:t>administering housing tax credits to housing developers, </a:t>
            </a:r>
          </a:p>
          <a:p>
            <a:r>
              <a:rPr lang="en-US" dirty="0"/>
              <a:t>and monitoring the development’s compliance throughout the program.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1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Hotel</a:t>
            </a:r>
            <a:r>
              <a:rPr lang="en-US" baseline="0" dirty="0"/>
              <a:t> Ware originally opened in 1929, and its re-opening provided 35 apartment homes to families </a:t>
            </a:r>
          </a:p>
          <a:p>
            <a:r>
              <a:rPr lang="en-US" baseline="0" dirty="0"/>
              <a:t> - pivotal moment in promoting economic development in downtown Waycross for small business owners like the Yarbrough brothers (seen here) and their multi-generation family owned 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58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Fair share of tax base – density compared to single family homes</a:t>
            </a:r>
          </a:p>
          <a:p>
            <a:r>
              <a:rPr lang="en-US" dirty="0"/>
              <a:t>Stability allows kids to do even better</a:t>
            </a:r>
            <a:r>
              <a:rPr lang="en-US" baseline="0" dirty="0"/>
              <a:t> in school</a:t>
            </a:r>
          </a:p>
          <a:p>
            <a:r>
              <a:rPr lang="en-US" baseline="0" dirty="0"/>
              <a:t>Stability in community reduces risk of crime, something that studies show does not increase with Housing Credit Development</a:t>
            </a:r>
          </a:p>
          <a:p>
            <a:endParaRPr lang="en-US" baseline="0" dirty="0"/>
          </a:p>
          <a:p>
            <a:r>
              <a:rPr lang="en-US" dirty="0">
                <a:hlinkClick r:id="rId3"/>
              </a:rPr>
              <a:t>https://ced.sog.unc.edu/does-affordable-housing-negatively-impact-nearby-property-values/</a:t>
            </a:r>
            <a:endParaRPr lang="en-US" dirty="0"/>
          </a:p>
          <a:p>
            <a:r>
              <a:rPr lang="en-US" dirty="0">
                <a:hlinkClick r:id="rId4"/>
              </a:rPr>
              <a:t>https://www.jtlu.org/index.php/jtlu/article/view/1129</a:t>
            </a:r>
            <a:endParaRPr lang="en-US" dirty="0"/>
          </a:p>
          <a:p>
            <a:r>
              <a:rPr lang="en-US" dirty="0">
                <a:hlinkClick r:id="rId5"/>
              </a:rPr>
              <a:t>https://www.transformca.org/transform-blog-post/can-affordable-housing-provide-traffic-and-climate-solution-san-jose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– DCA has architectural standards</a:t>
            </a:r>
          </a:p>
          <a:p>
            <a:r>
              <a:rPr lang="en-US" dirty="0"/>
              <a:t> - ensure properties not only comply with state and federal regulations, but in many aspects, require properties to go above and beyond the scope that market rate properties would – for example, sustainable building practices (particularly impacts on the surrounding area and aspects which affect quality of life for residents, such as air quality)</a:t>
            </a:r>
          </a:p>
          <a:p>
            <a:r>
              <a:rPr lang="en-US" dirty="0"/>
              <a:t>Management – DCA’s compliance team and monitoring</a:t>
            </a:r>
          </a:p>
          <a:p>
            <a:r>
              <a:rPr lang="en-US" dirty="0"/>
              <a:t> - DCA oversees compliance with state and fed regs</a:t>
            </a:r>
          </a:p>
          <a:p>
            <a:r>
              <a:rPr lang="en-US" dirty="0"/>
              <a:t> - although not directly managed by DCA, properties must follow DCA regs in </a:t>
            </a:r>
            <a:r>
              <a:rPr lang="en-US" dirty="0" err="1"/>
              <a:t>mgmt</a:t>
            </a:r>
            <a:endParaRPr lang="en-US" dirty="0"/>
          </a:p>
          <a:p>
            <a:r>
              <a:rPr lang="en-US" dirty="0"/>
              <a:t>Location – DCA locates developments in both areas of opportunities and areas that are actively aiming to revitalize/redevelop</a:t>
            </a:r>
          </a:p>
          <a:p>
            <a:r>
              <a:rPr lang="en-US" dirty="0"/>
              <a:t> - market studies – must be need for development and will not overwhelm any area with AH units</a:t>
            </a:r>
          </a:p>
          <a:p>
            <a:r>
              <a:rPr lang="en-US" dirty="0"/>
              <a:t> - strike balance between high opportunity and revitalization – responsive to needs of state and differing needs and lifestyles of residents</a:t>
            </a:r>
          </a:p>
          <a:p>
            <a:r>
              <a:rPr lang="en-US" dirty="0"/>
              <a:t>Dispersion – DCA prioritizes distribution of our resources, rather than clustering</a:t>
            </a:r>
          </a:p>
          <a:p>
            <a:r>
              <a:rPr lang="en-US" dirty="0"/>
              <a:t> - equitable geographic allocation around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49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competitive portion (9% credits) and a non-competitive portion (4% credits) of the program. Discussing the competitive process today because that’s how GICH can influence the program.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42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already discussed that state allocating agencies award credits to housing developers who sell them to investors. </a:t>
            </a:r>
          </a:p>
          <a:p>
            <a:endParaRPr lang="en-US" dirty="0"/>
          </a:p>
          <a:p>
            <a:r>
              <a:rPr lang="en-US" dirty="0"/>
              <a:t>IRS sets the credit amount - $2.81/resident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GA in 2020 allocated $31,478,997 federal tax credits</a:t>
            </a:r>
          </a:p>
          <a:p>
            <a:pPr marL="171450" indent="-171450">
              <a:buFontTx/>
              <a:buChar char="-"/>
            </a:pPr>
            <a:r>
              <a:rPr lang="en-US" dirty="0"/>
              <a:t>GA has state tax credit with which we match federal tax credits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Developers compete to win award of 9% credits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Applications each year – 70ish. (2020 round: 93)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Compete based on requirements and incentives set by QAP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- QAP is document of policies – policy team – set rules developers must follow. Some rules are required, some are not. The ones that are not required is how developers try to gain a competitive advantage.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- Developers choose development location partially based on where they can score well (meet many non-required policies)</a:t>
            </a:r>
          </a:p>
          <a:p>
            <a:endParaRPr lang="en-US" dirty="0"/>
          </a:p>
          <a:p>
            <a:r>
              <a:rPr lang="en-US" dirty="0"/>
              <a:t>Private investors contribute equity during the construction period in exchange for tax credits</a:t>
            </a:r>
          </a:p>
          <a:p>
            <a:r>
              <a:rPr lang="en-US" dirty="0"/>
              <a:t> - 9% Competitive</a:t>
            </a:r>
            <a:r>
              <a:rPr lang="en-US" baseline="0" dirty="0"/>
              <a:t> Tax Credits cover about </a:t>
            </a:r>
            <a:r>
              <a:rPr lang="en-US" dirty="0"/>
              <a:t>80</a:t>
            </a:r>
            <a:r>
              <a:rPr lang="en-US" baseline="0" dirty="0"/>
              <a:t>% of the equity in </a:t>
            </a:r>
            <a:r>
              <a:rPr lang="en-US" dirty="0"/>
              <a:t>an</a:t>
            </a:r>
            <a:r>
              <a:rPr lang="en-US" baseline="0" dirty="0"/>
              <a:t> </a:t>
            </a:r>
            <a:r>
              <a:rPr lang="en-US" dirty="0"/>
              <a:t>urban </a:t>
            </a:r>
            <a:r>
              <a:rPr lang="en-US" baseline="0" dirty="0"/>
              <a:t>development</a:t>
            </a:r>
            <a:r>
              <a:rPr lang="en-US" dirty="0"/>
              <a:t> and up to 100% in some rural developments. So developments often still need some other gap financing. </a:t>
            </a:r>
          </a:p>
          <a:p>
            <a:r>
              <a:rPr lang="en-US" dirty="0"/>
              <a:t>   - lower debt service allows properties to sustain lower rents</a:t>
            </a:r>
          </a:p>
          <a:p>
            <a:endParaRPr lang="en-US" dirty="0"/>
          </a:p>
          <a:p>
            <a:r>
              <a:rPr lang="en-US" dirty="0"/>
              <a:t>Housing gets built and the rents must be affordable and rented to income-qualified tenants</a:t>
            </a:r>
          </a:p>
          <a:p>
            <a:endParaRPr lang="en-US" dirty="0"/>
          </a:p>
          <a:p>
            <a:r>
              <a:rPr lang="en-US" dirty="0"/>
              <a:t>Tax credits paid out over 10 years. So, 2020’s $31 million is actually $31 million each year for 10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78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Pics</a:t>
            </a:r>
            <a:r>
              <a:rPr lang="en-US" baseline="0" dirty="0"/>
              <a:t> – </a:t>
            </a:r>
            <a:r>
              <a:rPr lang="en-US" dirty="0"/>
              <a:t>Brentwood</a:t>
            </a:r>
            <a:r>
              <a:rPr lang="en-US" baseline="0" dirty="0"/>
              <a:t> Place (Forsyth – 79 units) and Forest at York (Newnan – 72 units)</a:t>
            </a:r>
          </a:p>
          <a:p>
            <a:endParaRPr lang="en-US" baseline="0" dirty="0"/>
          </a:p>
          <a:p>
            <a:r>
              <a:rPr lang="en-US" baseline="0" dirty="0"/>
              <a:t>Avg. units per development: 69</a:t>
            </a:r>
          </a:p>
          <a:p>
            <a:endParaRPr lang="en-US" baseline="0" dirty="0"/>
          </a:p>
          <a:p>
            <a:pPr lvl="1"/>
            <a:r>
              <a:rPr lang="en-US" sz="4000" dirty="0"/>
              <a:t>6 NP Set Aside</a:t>
            </a:r>
          </a:p>
          <a:p>
            <a:pPr lvl="1"/>
            <a:r>
              <a:rPr lang="en-US" sz="4000" dirty="0"/>
              <a:t>4 Rural HOME Preservation</a:t>
            </a:r>
          </a:p>
          <a:p>
            <a:pPr lvl="1"/>
            <a:r>
              <a:rPr lang="en-US" sz="4000" dirty="0"/>
              <a:t>4 General Set Aside</a:t>
            </a:r>
          </a:p>
          <a:p>
            <a:r>
              <a:rPr lang="en-US" dirty="0"/>
              <a:t>Rem 25 9% competitive round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44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5486">
              <a:defRPr/>
            </a:pPr>
            <a:r>
              <a:rPr lang="en-US" dirty="0"/>
              <a:t>QAP includes required (threshold) and not required (scoring) sections. Developers use the scoring sections to create a competitive advantage. GICH is in scoring, so the team hold a good deal of influence over developers interested in receiving an extra point. </a:t>
            </a:r>
          </a:p>
          <a:p>
            <a:pPr defTabSz="1715486">
              <a:defRPr/>
            </a:pPr>
            <a:endParaRPr lang="en-US" dirty="0"/>
          </a:p>
          <a:p>
            <a:pPr defTabSz="1715486">
              <a:defRPr/>
            </a:pPr>
            <a:r>
              <a:rPr lang="en-US" dirty="0"/>
              <a:t>While GICH communities can directly influence 1 point, there are several other categories that a community could use to attract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13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GICH community must be on file with UGA/DCA as current participant or certified alumni) – important to maintain communication in years to come</a:t>
            </a:r>
          </a:p>
          <a:p>
            <a:r>
              <a:rPr lang="en-US" dirty="0"/>
              <a:t>Letter must identify boundaries of GICH community, identify the proposed housing development within those boundaries, and be executed by the primary or secondary contact on record with UGA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51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03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Choice Neighborhoods program leverages public and private dollars to support locally driven strategies to address struggling neighborhoods with distressed public or HUD-assisted housing through comprehensive approach to neighborhood transformation</a:t>
            </a:r>
          </a:p>
          <a:p>
            <a:r>
              <a:rPr lang="en-US" dirty="0"/>
              <a:t> - collab between: local leaders, residents, other stake holders (PHAs, cities, schools, business owners, NPs, developers)</a:t>
            </a:r>
          </a:p>
          <a:p>
            <a:r>
              <a:rPr lang="en-US" dirty="0"/>
              <a:t> - revitalize public/assisted housing and catalyze critical improvements – vacant properties, housing, businesses, services, schools</a:t>
            </a:r>
          </a:p>
          <a:p>
            <a:endParaRPr lang="en-US" dirty="0"/>
          </a:p>
          <a:p>
            <a:r>
              <a:rPr lang="en-US" dirty="0"/>
              <a:t>CNI Grants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those communities that have undergone a comprehensive local planning process and are ready to implement their “Transformation Plan” to redevelop the neighborhood.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65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Modeled after East Lake community revitalization - Purpose Built connects community leaders with resources and partner orgs to make holistic investments in defined neighborhoods to create greater racial equity, economic mobility, and improved health outcomes for residents</a:t>
            </a:r>
          </a:p>
          <a:p>
            <a:r>
              <a:rPr lang="en-US" dirty="0"/>
              <a:t> - currently 5 in GA: 3 in Atlanta, 1 Rome, 1 Columbus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6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program?</a:t>
            </a:r>
          </a:p>
          <a:p>
            <a:r>
              <a:rPr lang="en-US" dirty="0"/>
              <a:t>Why might the program be beneficial in your communities?</a:t>
            </a:r>
          </a:p>
          <a:p>
            <a:r>
              <a:rPr lang="en-US" dirty="0"/>
              <a:t>How does the program work?</a:t>
            </a:r>
          </a:p>
          <a:p>
            <a:r>
              <a:rPr lang="en-US" dirty="0"/>
              <a:t>How can GICH teams interact with the program broadly? And how can GICH teams use the program to meet their communities’ housing needs?</a:t>
            </a:r>
          </a:p>
          <a:p>
            <a:r>
              <a:rPr lang="en-US" dirty="0"/>
              <a:t>How do GICH communities meet requirements in a GICH-specific portion of the program?</a:t>
            </a:r>
          </a:p>
          <a:p>
            <a:r>
              <a:rPr lang="en-US" dirty="0"/>
              <a:t>Case studies of some GICH alumni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64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Fav Financing Sources</a:t>
            </a:r>
          </a:p>
          <a:p>
            <a:r>
              <a:rPr lang="en-US" dirty="0"/>
              <a:t>Points based on amount per unit</a:t>
            </a:r>
          </a:p>
          <a:p>
            <a:r>
              <a:rPr lang="en-US" dirty="0"/>
              <a:t>Local govts can support by contributing:</a:t>
            </a:r>
          </a:p>
          <a:p>
            <a:r>
              <a:rPr lang="en-US" dirty="0"/>
              <a:t> - HOME</a:t>
            </a:r>
          </a:p>
          <a:p>
            <a:r>
              <a:rPr lang="en-US" dirty="0"/>
              <a:t> - SPLOST</a:t>
            </a:r>
          </a:p>
          <a:p>
            <a:r>
              <a:rPr lang="en-US" dirty="0"/>
              <a:t> - other local govt grant funds or loans</a:t>
            </a:r>
          </a:p>
          <a:p>
            <a:endParaRPr lang="en-US" dirty="0"/>
          </a:p>
          <a:p>
            <a:r>
              <a:rPr lang="en-US" dirty="0"/>
              <a:t>Long-Term Ground Lease</a:t>
            </a:r>
          </a:p>
          <a:p>
            <a:r>
              <a:rPr lang="en-US" dirty="0"/>
              <a:t> - at least 45  years</a:t>
            </a:r>
          </a:p>
          <a:p>
            <a:r>
              <a:rPr lang="en-US" dirty="0"/>
              <a:t> - nominal consideration = no more than $100 per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Historic – Historic tax credit proceeds or historic structure designation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49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Desirable amenities - licensed childcare, medical care providers, grocery stores,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Local health/econ indicators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higher life expectance, health insurance rate, median income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lower unemployment 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94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Deeper targeting</a:t>
            </a:r>
          </a:p>
          <a:p>
            <a:r>
              <a:rPr lang="en-US" dirty="0"/>
              <a:t> - Units reserved for households with incomes below typical LIHTC rent level</a:t>
            </a:r>
          </a:p>
          <a:p>
            <a:r>
              <a:rPr lang="en-US" dirty="0"/>
              <a:t> - Government-funded project based rental assistance (PBRA)</a:t>
            </a:r>
          </a:p>
          <a:p>
            <a:endParaRPr lang="en-US" dirty="0"/>
          </a:p>
          <a:p>
            <a:r>
              <a:rPr lang="en-US" dirty="0"/>
              <a:t>Mixed income – either unrestricted units or income averaging</a:t>
            </a:r>
          </a:p>
          <a:p>
            <a:endParaRPr lang="en-US" dirty="0"/>
          </a:p>
          <a:p>
            <a:r>
              <a:rPr lang="en-US" dirty="0"/>
              <a:t>Extended affordability</a:t>
            </a:r>
          </a:p>
          <a:p>
            <a:r>
              <a:rPr lang="en-US" dirty="0"/>
              <a:t> – forego ability to get out of program at year 15</a:t>
            </a:r>
          </a:p>
          <a:p>
            <a:r>
              <a:rPr lang="en-US" dirty="0"/>
              <a:t> - plus right of first refusal to qualified NP or PHA if Owner elects to transfer all or some of interest in property during compliance (1</a:t>
            </a:r>
            <a:r>
              <a:rPr lang="en-US" baseline="30000" dirty="0"/>
              <a:t>st</a:t>
            </a:r>
            <a:r>
              <a:rPr lang="en-US" dirty="0"/>
              <a:t> 15 years) and extended use period (years 15-30)</a:t>
            </a:r>
          </a:p>
          <a:p>
            <a:r>
              <a:rPr lang="en-US" dirty="0"/>
              <a:t> - resident ownership plan</a:t>
            </a:r>
          </a:p>
          <a:p>
            <a:endParaRPr lang="en-US" dirty="0"/>
          </a:p>
          <a:p>
            <a:r>
              <a:rPr lang="en-US" dirty="0"/>
              <a:t>Exceptional – must be on Project Team, nonprofit must be managing GP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85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72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interested in influencing, learning, shaping DCA policies…</a:t>
            </a:r>
          </a:p>
          <a:p>
            <a:endParaRPr lang="en-US" dirty="0"/>
          </a:p>
          <a:p>
            <a:r>
              <a:rPr lang="en-US" dirty="0"/>
              <a:t>Substantive changes calls out which policies have changed substantially since the previous QAP (or any new policies) – what we want feedback on, expect to generate discussion. Ideally these are not surprises based on listening sessions (and forthcoming iterative process of soliciting feedback from partners)</a:t>
            </a:r>
          </a:p>
          <a:p>
            <a:endParaRPr lang="en-US" dirty="0"/>
          </a:p>
          <a:p>
            <a:r>
              <a:rPr lang="en-US" dirty="0"/>
              <a:t>Redlined version will contain all changes, even including language/editing/organizational changes that do not affect the policy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34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59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Ensure you are certified if alumni – check list posted by UGA in April &amp; to be extra safe for 9% round, submit letter confirming successful certification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27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22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Partnerships</a:t>
            </a:r>
          </a:p>
          <a:p>
            <a:pPr marL="321652" indent="-321652">
              <a:buFontTx/>
              <a:buChar char="-"/>
            </a:pPr>
            <a:r>
              <a:rPr lang="en-US" dirty="0"/>
              <a:t>PHA</a:t>
            </a:r>
          </a:p>
          <a:p>
            <a:pPr marL="321652" indent="-321652">
              <a:buFontTx/>
              <a:buChar char="-"/>
            </a:pPr>
            <a:r>
              <a:rPr lang="en-US" dirty="0"/>
              <a:t>City</a:t>
            </a:r>
          </a:p>
          <a:p>
            <a:pPr marL="321652" indent="-321652">
              <a:buFontTx/>
              <a:buChar char="-"/>
            </a:pPr>
            <a:r>
              <a:rPr lang="en-US" dirty="0"/>
              <a:t>Land Bank</a:t>
            </a:r>
          </a:p>
          <a:p>
            <a:pPr marL="321652" indent="-321652">
              <a:buFontTx/>
              <a:buChar char="-"/>
            </a:pPr>
            <a:r>
              <a:rPr lang="en-US" dirty="0"/>
              <a:t>Housing Council</a:t>
            </a:r>
          </a:p>
          <a:p>
            <a:r>
              <a:rPr lang="en-US" dirty="0"/>
              <a:t>Housing plan</a:t>
            </a:r>
          </a:p>
          <a:p>
            <a:pPr marL="321652" indent="-321652">
              <a:buFontTx/>
              <a:buChar char="-"/>
            </a:pPr>
            <a:r>
              <a:rPr lang="en-US" dirty="0"/>
              <a:t>Had to have this in place to really know what they wanted from a developer</a:t>
            </a:r>
          </a:p>
          <a:p>
            <a:pPr marL="321652" indent="-321652">
              <a:buFontTx/>
              <a:buChar char="-"/>
            </a:pPr>
            <a:r>
              <a:rPr lang="en-US" dirty="0"/>
              <a:t>Code enforcement, slum/blight clearance baked in – to ensure projects were actually viable</a:t>
            </a:r>
          </a:p>
          <a:p>
            <a:r>
              <a:rPr lang="en-US" dirty="0"/>
              <a:t>Relationship with developer</a:t>
            </a:r>
          </a:p>
          <a:p>
            <a:pPr marL="321652" indent="-321652">
              <a:buFontTx/>
              <a:buChar char="-"/>
            </a:pPr>
            <a:r>
              <a:rPr lang="en-US" dirty="0"/>
              <a:t>Asked for communication about scoring process</a:t>
            </a:r>
          </a:p>
          <a:p>
            <a:pPr marL="321652" indent="-321652">
              <a:buFontTx/>
              <a:buChar char="-"/>
            </a:pPr>
            <a:r>
              <a:rPr lang="en-US" dirty="0"/>
              <a:t>Didn’t just give out GICH letter to someone who asked</a:t>
            </a:r>
          </a:p>
          <a:p>
            <a:pPr marL="321652" indent="-321652">
              <a:buFontTx/>
              <a:buChar char="-"/>
            </a:pPr>
            <a:r>
              <a:rPr lang="en-US" dirty="0"/>
              <a:t>Communicated their desire for a multi-year, multi-property relationship with a developer</a:t>
            </a:r>
          </a:p>
          <a:p>
            <a:pPr marL="321652" indent="-321652">
              <a:buFontTx/>
              <a:buChar char="-"/>
            </a:pPr>
            <a:r>
              <a:rPr lang="en-US" dirty="0"/>
              <a:t>Helpful to work with a developer that has had experience in the lihtc program previously – difficult to just jump in</a:t>
            </a:r>
          </a:p>
          <a:p>
            <a:r>
              <a:rPr lang="en-US" dirty="0"/>
              <a:t>Alternate funding sources</a:t>
            </a:r>
          </a:p>
          <a:p>
            <a:r>
              <a:rPr lang="en-US" dirty="0"/>
              <a:t>- HOME funds, city matched some funds, committed to infrastructure work, Section 18 demolition funds, federal home loan bank grants. </a:t>
            </a:r>
          </a:p>
          <a:p>
            <a:r>
              <a:rPr lang="en-US" dirty="0"/>
              <a:t>Communication</a:t>
            </a:r>
          </a:p>
          <a:p>
            <a:pPr marL="321652" indent="-321652">
              <a:buFontTx/>
              <a:buChar char="-"/>
            </a:pPr>
            <a:r>
              <a:rPr lang="en-US" dirty="0"/>
              <a:t>Housing council meetings</a:t>
            </a:r>
          </a:p>
          <a:p>
            <a:pPr marL="321652" indent="-321652">
              <a:buFontTx/>
              <a:buChar char="-"/>
            </a:pPr>
            <a:r>
              <a:rPr lang="en-US" dirty="0"/>
              <a:t>Ongoing communication with developer</a:t>
            </a:r>
          </a:p>
          <a:p>
            <a:pPr marL="321652" indent="-321652">
              <a:buFontTx/>
              <a:buChar char="-"/>
            </a:pPr>
            <a:r>
              <a:rPr lang="en-US" dirty="0"/>
              <a:t>Keeping city apprised of scoring decisions</a:t>
            </a:r>
          </a:p>
          <a:p>
            <a:pPr marL="321652" indent="-321652">
              <a:buFontTx/>
              <a:buChar char="-"/>
            </a:pPr>
            <a:r>
              <a:rPr lang="en-US" dirty="0"/>
              <a:t>Working to accept affordable housing not as a negative term. Working to communicate to community members and leaders what affordable means in your town. Who needs this housing so people don’t think of them as “others”</a:t>
            </a:r>
          </a:p>
          <a:p>
            <a:pPr marL="1179396" lvl="1" indent="-321652">
              <a:buFontTx/>
              <a:buChar char="-"/>
            </a:pPr>
            <a:r>
              <a:rPr lang="en-US" dirty="0"/>
              <a:t>Held forums, conferences to get the word out and set the stage for acceptance in communities.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0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78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9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Partnerships</a:t>
            </a:r>
          </a:p>
          <a:p>
            <a:pPr marL="321652" indent="-321652">
              <a:buFontTx/>
              <a:buChar char="-"/>
            </a:pPr>
            <a:r>
              <a:rPr lang="en-US" dirty="0"/>
              <a:t>City wasn’t actually on the application, but worked with SRRA and SRRC</a:t>
            </a:r>
          </a:p>
          <a:p>
            <a:pPr marL="321652" indent="-321652">
              <a:buFontTx/>
              <a:buChar char="-"/>
            </a:pPr>
            <a:r>
              <a:rPr lang="en-US" dirty="0"/>
              <a:t>Trusted PBC to advise them</a:t>
            </a:r>
          </a:p>
          <a:p>
            <a:pPr marL="321709" indent="-321709">
              <a:buFontTx/>
              <a:buChar char="-"/>
            </a:pPr>
            <a:r>
              <a:rPr lang="en-US" dirty="0"/>
              <a:t>Worked hard on a difficult relationship with the NWGHA - PBVs</a:t>
            </a:r>
          </a:p>
          <a:p>
            <a:endParaRPr lang="en-US" dirty="0"/>
          </a:p>
          <a:p>
            <a:r>
              <a:rPr lang="en-US" dirty="0"/>
              <a:t>Land Ownership</a:t>
            </a:r>
          </a:p>
          <a:p>
            <a:pPr marL="321652" indent="-321652">
              <a:buFontTx/>
              <a:buChar char="-"/>
            </a:pPr>
            <a:r>
              <a:rPr lang="en-US" dirty="0"/>
              <a:t>Owning land brought the SRRC and SRRA to the table</a:t>
            </a:r>
          </a:p>
          <a:p>
            <a:pPr marL="321652" indent="-321652">
              <a:buFontTx/>
              <a:buChar char="-"/>
            </a:pPr>
            <a:r>
              <a:rPr lang="en-US" dirty="0"/>
              <a:t>Previous work made that land viable – went from 100 to 500 year floodplain</a:t>
            </a:r>
          </a:p>
          <a:p>
            <a:r>
              <a:rPr lang="en-US" dirty="0"/>
              <a:t>Developer relationships</a:t>
            </a:r>
          </a:p>
          <a:p>
            <a:r>
              <a:rPr lang="en-US" dirty="0"/>
              <a:t>- Relied on PBC suggestion</a:t>
            </a:r>
          </a:p>
          <a:p>
            <a:pPr marL="321652" indent="-321652">
              <a:buFontTx/>
              <a:buChar char="-"/>
            </a:pPr>
            <a:r>
              <a:rPr lang="en-US" dirty="0"/>
              <a:t>Relying on their expertise</a:t>
            </a:r>
          </a:p>
          <a:p>
            <a:pPr marL="321652" indent="-321652">
              <a:buFontTx/>
              <a:buChar char="-"/>
            </a:pPr>
            <a:r>
              <a:rPr lang="en-US" dirty="0"/>
              <a:t>Management needs</a:t>
            </a:r>
          </a:p>
          <a:p>
            <a:pPr marL="321652" indent="-321652">
              <a:buFontTx/>
              <a:buChar char="-"/>
            </a:pPr>
            <a:r>
              <a:rPr lang="en-US" dirty="0"/>
              <a:t>Communication regarding scoring/app</a:t>
            </a:r>
          </a:p>
          <a:p>
            <a:pPr marL="321652" indent="-321652">
              <a:buFontTx/>
              <a:buChar char="-"/>
            </a:pPr>
            <a:r>
              <a:rPr lang="en-US" dirty="0"/>
              <a:t>Legal necessities</a:t>
            </a:r>
          </a:p>
          <a:p>
            <a:r>
              <a:rPr lang="en-US" dirty="0"/>
              <a:t>Additional funding</a:t>
            </a:r>
          </a:p>
          <a:p>
            <a:pPr marL="321652" indent="-321652">
              <a:buFontTx/>
              <a:buChar char="-"/>
            </a:pPr>
            <a:r>
              <a:rPr lang="en-US" dirty="0"/>
              <a:t>CDBG</a:t>
            </a:r>
          </a:p>
          <a:p>
            <a:pPr marL="321652" indent="-321652">
              <a:buFontTx/>
              <a:buChar char="-"/>
            </a:pPr>
            <a:r>
              <a:rPr lang="en-US" dirty="0"/>
              <a:t>CHIP</a:t>
            </a:r>
          </a:p>
          <a:p>
            <a:pPr marL="321652" indent="-321652">
              <a:buFontTx/>
              <a:buChar char="-"/>
            </a:pPr>
            <a:r>
              <a:rPr lang="en-US" dirty="0"/>
              <a:t>TSPLOST – streetscapes, bridges, trails – specifically for application</a:t>
            </a:r>
          </a:p>
          <a:p>
            <a:pPr marL="321652" indent="-321652">
              <a:buFontTx/>
              <a:buChar char="-"/>
            </a:pPr>
            <a:endParaRPr lang="en-US" dirty="0"/>
          </a:p>
          <a:p>
            <a:pPr marL="321652" indent="-321652">
              <a:buFontTx/>
              <a:buChar char="-"/>
            </a:pPr>
            <a:r>
              <a:rPr lang="en-US" dirty="0"/>
              <a:t>Important to have in mind that you do want to be competition for current “slumlords” – Communication with community and expectation that their action would prompt private improvements – and they did. They also had code enforcement out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91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40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GICH letter scoring criteria</a:t>
            </a:r>
          </a:p>
          <a:p>
            <a:pPr marL="321652" indent="-321652">
              <a:buFontTx/>
              <a:buChar char="-"/>
            </a:pPr>
            <a:r>
              <a:rPr lang="en-US" dirty="0"/>
              <a:t>Multiple developers interested – designed criteria that all had to submit and then were scored on</a:t>
            </a:r>
          </a:p>
          <a:p>
            <a:pPr marL="321652" indent="-321652">
              <a:buFontTx/>
              <a:buChar char="-"/>
            </a:pPr>
            <a:r>
              <a:rPr lang="en-US" dirty="0"/>
              <a:t>Led by city planning department, signed off by local gov’t</a:t>
            </a:r>
          </a:p>
          <a:p>
            <a:pPr marL="321652" indent="-321652">
              <a:buFontTx/>
              <a:buChar char="-"/>
            </a:pPr>
            <a:r>
              <a:rPr lang="en-US" dirty="0"/>
              <a:t>Communicated to developers what Thomasville was looking for in a development rather than accepting the first GICH letter request</a:t>
            </a:r>
          </a:p>
          <a:p>
            <a:pPr marL="1179396" lvl="1" indent="-321652">
              <a:buFontTx/>
              <a:buChar char="-"/>
            </a:pPr>
            <a:r>
              <a:rPr lang="en-US" dirty="0"/>
              <a:t>Housing choice and diversity</a:t>
            </a:r>
          </a:p>
          <a:p>
            <a:pPr marL="1179396" lvl="1" indent="-321652">
              <a:buFontTx/>
              <a:buChar char="-"/>
            </a:pPr>
            <a:r>
              <a:rPr lang="en-US" dirty="0"/>
              <a:t>Mixed use</a:t>
            </a:r>
          </a:p>
          <a:p>
            <a:pPr marL="1179396" lvl="1" indent="-321652">
              <a:buFontTx/>
              <a:buChar char="-"/>
            </a:pPr>
            <a:r>
              <a:rPr lang="en-US" dirty="0"/>
              <a:t>Civic space</a:t>
            </a:r>
          </a:p>
          <a:p>
            <a:pPr marL="1179396" lvl="1" indent="-321652">
              <a:buFontTx/>
              <a:buChar char="-"/>
            </a:pPr>
            <a:r>
              <a:rPr lang="en-US" dirty="0"/>
              <a:t>Connectivity to existing neighborhoods</a:t>
            </a:r>
          </a:p>
          <a:p>
            <a:pPr marL="1179396" lvl="1" indent="-321652">
              <a:buFontTx/>
              <a:buChar char="-"/>
            </a:pPr>
            <a:r>
              <a:rPr lang="en-US" dirty="0"/>
              <a:t>Location – infill/greenfield/suburban/sensitive land</a:t>
            </a:r>
          </a:p>
          <a:p>
            <a:pPr marL="1179396" lvl="1" indent="-321652">
              <a:buFontTx/>
              <a:buChar char="-"/>
            </a:pPr>
            <a:r>
              <a:rPr lang="en-US" dirty="0"/>
              <a:t>Streetscape</a:t>
            </a:r>
          </a:p>
          <a:p>
            <a:pPr marL="1179396" lvl="1" indent="-321652">
              <a:buFontTx/>
              <a:buChar char="-"/>
            </a:pPr>
            <a:r>
              <a:rPr lang="en-US" dirty="0"/>
              <a:t>Architectural aesthetics</a:t>
            </a:r>
          </a:p>
          <a:p>
            <a:pPr marL="1179396" lvl="1" indent="-321652">
              <a:buFontTx/>
              <a:buChar char="-"/>
            </a:pPr>
            <a:r>
              <a:rPr lang="en-US" dirty="0"/>
              <a:t>Economic and sociologic impact</a:t>
            </a:r>
          </a:p>
          <a:p>
            <a:r>
              <a:rPr lang="en-US" dirty="0"/>
              <a:t>Zoning overlay and design guidelines</a:t>
            </a:r>
          </a:p>
          <a:p>
            <a:r>
              <a:rPr lang="en-US" dirty="0"/>
              <a:t>- Conditional use zoning applied to get a traditional neighborhood design outcome – resulted in high quality designed development that is resulting in complementary development in the area</a:t>
            </a:r>
          </a:p>
          <a:p>
            <a:r>
              <a:rPr lang="en-US" dirty="0"/>
              <a:t>Public engagement and communication</a:t>
            </a:r>
          </a:p>
          <a:p>
            <a:r>
              <a:rPr lang="en-US" dirty="0"/>
              <a:t>- Area for improvement – advice is to get ahead of negative perceptions and address them with the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21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510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163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0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/>
              <a:t>More frequently called LIHTC – Low Income Housing Tax Credit. </a:t>
            </a:r>
          </a:p>
          <a:p>
            <a:pPr>
              <a:buFont typeface="Arial" pitchFamily="34" charset="0"/>
              <a:buNone/>
            </a:pPr>
            <a:r>
              <a:rPr lang="en-US" dirty="0"/>
              <a:t> - program that provides tax incentives to entities willing to invest in construction or preservation of affordable rental housing. </a:t>
            </a:r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r>
              <a:rPr lang="en-US" dirty="0"/>
              <a:t>Created to encourage private sector investment in creation of affordable rental housing</a:t>
            </a:r>
          </a:p>
          <a:p>
            <a:pPr>
              <a:buFont typeface="Arial" pitchFamily="34" charset="0"/>
              <a:buNone/>
            </a:pPr>
            <a:r>
              <a:rPr lang="en-US" dirty="0"/>
              <a:t>Offers a reduction in income tax liability in return for making a long-term investment in affordable rental housing. </a:t>
            </a:r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r>
              <a:rPr lang="en-US" dirty="0"/>
              <a:t>State agencies (DCA) awards these credits to housing developers who sell them to investors in exchange for funding construction and rehab of affordable housing developments. </a:t>
            </a:r>
          </a:p>
          <a:p>
            <a:pPr>
              <a:buFont typeface="Arial" pitchFamily="34" charset="0"/>
              <a:buNone/>
            </a:pPr>
            <a:r>
              <a:rPr lang="en-US" dirty="0"/>
              <a:t> - Result, they can borrow less money and pass those savings on to renters.</a:t>
            </a:r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r>
              <a:rPr lang="en-US" dirty="0"/>
              <a:t>Largest producer of AH in country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Has</a:t>
            </a:r>
            <a:r>
              <a:rPr lang="en-US" baseline="0" dirty="0"/>
              <a:t> created over 3.3 million units since inception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Less than 1% foreclosures over 25 years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Picture - Imperial Hotel: Columbia Residential &amp; National Church Residences (ATL - 90 units, PSH)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5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affordable rental housing do for your community?</a:t>
            </a:r>
          </a:p>
          <a:p>
            <a:endParaRPr lang="en-US" dirty="0"/>
          </a:p>
          <a:p>
            <a:r>
              <a:rPr lang="en-US" dirty="0"/>
              <a:t>Human, and economic </a:t>
            </a:r>
            <a:r>
              <a:rPr lang="en-US" baseline="0" dirty="0"/>
              <a:t>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4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15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/>
              <a:t>Common misconception re AH – only for ppl without jobs relying on govt</a:t>
            </a:r>
          </a:p>
          <a:p>
            <a:pPr defTabSz="1715486">
              <a:buFont typeface="Arial" pitchFamily="34" charset="0"/>
              <a:buNone/>
              <a:defRPr/>
            </a:pPr>
            <a:endParaRPr lang="en-US" baseline="0" dirty="0"/>
          </a:p>
          <a:p>
            <a:pPr defTabSz="1715486">
              <a:buFont typeface="Arial" pitchFamily="34" charset="0"/>
              <a:buNone/>
              <a:defRPr/>
            </a:pPr>
            <a:r>
              <a:rPr lang="en-US" baseline="0" dirty="0"/>
              <a:t>Addresses critical needs for housing for:</a:t>
            </a:r>
          </a:p>
          <a:p>
            <a:pPr marL="171450" indent="-171450" defTabSz="1715486">
              <a:buFontTx/>
              <a:buChar char="-"/>
              <a:defRPr/>
            </a:pPr>
            <a:r>
              <a:rPr lang="en-US" baseline="0" dirty="0"/>
              <a:t>Seniors seeking independent living</a:t>
            </a:r>
          </a:p>
          <a:p>
            <a:pPr marL="171450" indent="-171450" defTabSz="1715486">
              <a:buFontTx/>
              <a:buChar char="-"/>
              <a:defRPr/>
            </a:pPr>
            <a:r>
              <a:rPr lang="en-US" baseline="0" dirty="0"/>
              <a:t>Working families – ex: teachers, law enforcement, and other public servants</a:t>
            </a:r>
          </a:p>
          <a:p>
            <a:pPr marL="171450" indent="-171450" defTabSz="1715486">
              <a:buFontTx/>
              <a:buChar char="-"/>
              <a:defRPr/>
            </a:pPr>
            <a:r>
              <a:rPr lang="en-US" baseline="0" dirty="0"/>
              <a:t>Individuals with disabilities – require affordable, accessible housing that accommodates needs</a:t>
            </a:r>
          </a:p>
          <a:p>
            <a:pPr defTabSz="1715486">
              <a:buFont typeface="Arial" pitchFamily="34" charset="0"/>
              <a:buChar char="•"/>
              <a:defRPr/>
            </a:pPr>
            <a:endParaRPr lang="en-US" baseline="0" dirty="0"/>
          </a:p>
          <a:p>
            <a:pPr defTabSz="1715486">
              <a:buFont typeface="Arial" pitchFamily="34" charset="0"/>
              <a:buChar char="•"/>
              <a:defRPr/>
            </a:pPr>
            <a:r>
              <a:rPr lang="en-US" baseline="0" dirty="0"/>
              <a:t>Over 330,000 Georgian households are spending more than 50% of their income on rent. </a:t>
            </a:r>
            <a:r>
              <a:rPr lang="en-US" dirty="0">
                <a:hlinkClick r:id="rId3"/>
              </a:rPr>
              <a:t>https://www.jchs.harvard.edu/ARH_2017_cost_burdens_by_state_total</a:t>
            </a:r>
            <a:endParaRPr lang="en-US" dirty="0"/>
          </a:p>
          <a:p>
            <a:pPr lvl="1" defTabSz="1715486">
              <a:buFont typeface="Arial" pitchFamily="34" charset="0"/>
              <a:buChar char="•"/>
              <a:defRPr/>
            </a:pPr>
            <a:r>
              <a:rPr lang="en-US" dirty="0"/>
              <a:t>Standard acceptable amount is 30%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4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acre site of former Macon</a:t>
            </a:r>
            <a:r>
              <a:rPr lang="en-US" baseline="0" dirty="0"/>
              <a:t> Homes, public housing in core of Macon.  </a:t>
            </a:r>
          </a:p>
          <a:p>
            <a:r>
              <a:rPr lang="en-US" baseline="0" dirty="0"/>
              <a:t>Long-vacant, run down, raised safety concerns for some in the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0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Bold vision for redevelopment.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Bartlett</a:t>
            </a:r>
            <a:r>
              <a:rPr lang="en-US" baseline="0" dirty="0"/>
              <a:t> Crossing includes </a:t>
            </a:r>
            <a:r>
              <a:rPr lang="en-US" baseline="0" dirty="0">
                <a:highlight>
                  <a:srgbClr val="FFFF00"/>
                </a:highlight>
              </a:rPr>
              <a:t>75 single family home style units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$950K tax credit award led to $8.8 million raised in equity ($13.2 m TDC, also had NSP  (Neighborhood Stabilization Program) funds and loan from city).</a:t>
            </a:r>
          </a:p>
          <a:p>
            <a:endParaRPr lang="en-US" baseline="0" dirty="0"/>
          </a:p>
          <a:p>
            <a:r>
              <a:rPr lang="en-US" baseline="0" dirty="0"/>
              <a:t>Characterized by collaboration: Macon Housing Authority, city Community Development Department, Lizzie Chapel Baptist Church, DCA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6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2016</a:t>
            </a:r>
          </a:p>
          <a:p>
            <a:pPr>
              <a:buFont typeface="Arial" pitchFamily="34" charset="0"/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https://www.novoco.com/notes-from-novogradac/housing-credit-improves-lives-boosts-economy-and-saves-government-money</a:t>
            </a:r>
            <a:r>
              <a:rPr lang="en-US" dirty="0"/>
              <a:t> for 1000 units: first year impacts </a:t>
            </a:r>
            <a:r>
              <a:rPr lang="en-US" dirty="0">
                <a:hlinkClick r:id="rId4"/>
              </a:rPr>
              <a:t>–</a:t>
            </a:r>
            <a:r>
              <a:rPr lang="en-US" dirty="0"/>
              <a:t> 1,130 jobs, $107M in local wage and business income, $42M in tax revenue</a:t>
            </a:r>
            <a:endParaRPr lang="en-US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itchFamily="34" charset="0"/>
              <a:buNone/>
            </a:pPr>
            <a:endParaRPr lang="en-US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2010</a:t>
            </a:r>
          </a:p>
          <a:p>
            <a:pPr>
              <a:buFont typeface="Arial" pitchFamily="34" charset="0"/>
              <a:buNone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https://www.novoco.com/sites/default/files/atoms/files/nahb_jobs-report_2010.pdf</a:t>
            </a:r>
            <a:r>
              <a:rPr lang="en-US" dirty="0"/>
              <a:t> - $7.9M in local income, $827,000 in taxes and other revenue for local gov’ts, 122 local jobs – all one-year impacts of 100 units</a:t>
            </a:r>
          </a:p>
          <a:p>
            <a:pPr>
              <a:buFont typeface="Arial" pitchFamily="34" charset="0"/>
              <a:buNone/>
            </a:pPr>
            <a:r>
              <a:rPr lang="en-US" dirty="0"/>
              <a:t>	- annually recurring impacts of building 100 apartments: $2.4M in local income, $441,000 in taxes and other revenue for local gov’ts, 30 local jobs</a:t>
            </a:r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r>
              <a:rPr lang="en-US" dirty="0"/>
              <a:t>2014: </a:t>
            </a:r>
          </a:p>
          <a:p>
            <a:pPr>
              <a:buFont typeface="Arial" pitchFamily="34" charset="0"/>
              <a:buNone/>
            </a:pPr>
            <a:r>
              <a:rPr lang="en-US" dirty="0">
                <a:hlinkClick r:id="rId5"/>
              </a:rPr>
              <a:t>https://www.housingfinance.com/policy-legislation/the-economic-impact-of-the-lihtc_o</a:t>
            </a:r>
            <a:r>
              <a:rPr lang="en-US" dirty="0"/>
              <a:t> Nationally: 95,700 jobs, $3.5B in federal state and local taxes paid, $9.1B in economic income – all annually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4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162550"/>
            <a:ext cx="2828925" cy="781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66865" y="6044184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70766" y="1676400"/>
            <a:ext cx="6477000" cy="1828800"/>
          </a:xfrm>
        </p:spPr>
        <p:txBody>
          <a:bodyPr anchor="ctr"/>
          <a:lstStyle>
            <a:lvl1pPr algn="ctr">
              <a:defRPr cap="none" baseline="0"/>
            </a:lvl1pPr>
          </a:lstStyle>
          <a:p>
            <a:r>
              <a:rPr kumimoji="0" lang="en-US" dirty="0"/>
              <a:t>Click To Add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add speaker name &amp;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6865" y="6043614"/>
            <a:ext cx="2249424" cy="714375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55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marL="320040" indent="-320040">
              <a:lnSpc>
                <a:spcPct val="114000"/>
              </a:lnSpc>
              <a:spcBef>
                <a:spcPts val="700"/>
              </a:spcBef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2" y="1589567"/>
            <a:ext cx="3886200" cy="45720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25475" indent="-26035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2952B5-7A2F-4CC8-B7CE-9234E21C2837}" type="datetime1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645400" cy="1955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7FEA86-1680-48AE-B31F-3E3431F3A3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1A9C7-C274-4F50-89C9-83BDB06EDB81}" type="datetime1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5" r:id="rId5"/>
    <p:sldLayoutId id="2147483686" r:id="rId6"/>
    <p:sldLayoutId id="2147483687" r:id="rId7"/>
  </p:sldLayoutIdLst>
  <p:transition spd="med"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en-US" sz="290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a.ga.gov/safe-affordable-housing/rental-housing-development/housing-tax-credit-program-lihtc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fdround@dca.ga.gov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a.ga.gov/node/3814" TargetMode="External"/><Relationship Id="rId2" Type="http://schemas.openxmlformats.org/officeDocument/2006/relationships/hyperlink" Target="https://www.dca.ga.gov/safe-affordable-housing/rental-housing-development/housing-tax-credit-program-lihtc/qualified-0/2021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Housing Tax Credits and</a:t>
            </a:r>
            <a:br>
              <a:rPr lang="en-US" dirty="0"/>
            </a:br>
            <a:r>
              <a:rPr lang="en-US" dirty="0"/>
              <a:t>GICH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Meagan Cutler, Housing Development Analyst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2/25/2021</a:t>
            </a:r>
          </a:p>
        </p:txBody>
      </p:sp>
    </p:spTree>
    <p:extLst>
      <p:ext uri="{BB962C8B-B14F-4D97-AF65-F5344CB8AC3E}">
        <p14:creationId xmlns:p14="http://schemas.microsoft.com/office/powerpoint/2010/main" val="372878893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 Hotel, Waycross</a:t>
            </a:r>
          </a:p>
        </p:txBody>
      </p:sp>
      <p:pic>
        <p:nvPicPr>
          <p:cNvPr id="6" name="Content Placeholder 5" descr="Waycross_1229_005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60910" y="1662546"/>
            <a:ext cx="4375150" cy="4038600"/>
          </a:xfrm>
        </p:spPr>
      </p:pic>
      <p:pic>
        <p:nvPicPr>
          <p:cNvPr id="9" name="Picture 8" descr="Waycross_00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64182" y="36576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121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lnSpcReduction="10000"/>
          </a:bodyPr>
          <a:lstStyle/>
          <a:p>
            <a:r>
              <a:rPr lang="en-US" dirty="0"/>
              <a:t>Property Values?</a:t>
            </a:r>
          </a:p>
          <a:p>
            <a:pPr lvl="1"/>
            <a:r>
              <a:rPr lang="en-US" dirty="0"/>
              <a:t>Several studies have shown that affordable housing generally has no adverse effects and may even have positive impacts</a:t>
            </a:r>
          </a:p>
          <a:p>
            <a:pPr lvl="1"/>
            <a:r>
              <a:rPr lang="en-US" dirty="0"/>
              <a:t>Design, Management, Location, and Dispersion</a:t>
            </a:r>
          </a:p>
          <a:p>
            <a:r>
              <a:rPr lang="en-US" dirty="0"/>
              <a:t>Traffic?</a:t>
            </a:r>
          </a:p>
          <a:p>
            <a:pPr lvl="1"/>
            <a:r>
              <a:rPr lang="en-US" dirty="0"/>
              <a:t>Studies show that affordable housing residents own fewer cars and drive less than residents of market-rate homes</a:t>
            </a:r>
          </a:p>
        </p:txBody>
      </p:sp>
    </p:spTree>
    <p:extLst>
      <p:ext uri="{BB962C8B-B14F-4D97-AF65-F5344CB8AC3E}">
        <p14:creationId xmlns:p14="http://schemas.microsoft.com/office/powerpoint/2010/main" val="366333356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Housing Credit Work?</a:t>
            </a:r>
          </a:p>
        </p:txBody>
      </p:sp>
    </p:spTree>
    <p:extLst>
      <p:ext uri="{BB962C8B-B14F-4D97-AF65-F5344CB8AC3E}">
        <p14:creationId xmlns:p14="http://schemas.microsoft.com/office/powerpoint/2010/main" val="367737740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Competitive LIHTC Works: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21752" cy="4876800"/>
          </a:xfrm>
        </p:spPr>
        <p:txBody>
          <a:bodyPr vert="horz" anchor="t">
            <a:normAutofit fontScale="92500" lnSpcReduction="20000"/>
          </a:bodyPr>
          <a:lstStyle/>
          <a:p>
            <a:r>
              <a:rPr lang="en-US" dirty="0"/>
              <a:t>IRS allocates ~$2.81/resident to each state</a:t>
            </a:r>
          </a:p>
          <a:p>
            <a:pPr lvl="1"/>
            <a:r>
              <a:rPr lang="en-US" dirty="0"/>
              <a:t>Georgia in 2020: $31,478,997</a:t>
            </a:r>
          </a:p>
          <a:p>
            <a:r>
              <a:rPr lang="en-US" dirty="0"/>
              <a:t>Developers compete to win award of 9% credits</a:t>
            </a:r>
          </a:p>
          <a:p>
            <a:pPr lvl="1"/>
            <a:r>
              <a:rPr lang="en-US" dirty="0"/>
              <a:t>State Housing Finance Agency sets requirements and incentives via the Qualified Allocation Plan (QAP)</a:t>
            </a:r>
          </a:p>
          <a:p>
            <a:r>
              <a:rPr lang="en-US" dirty="0"/>
              <a:t>Private investors contribute equity and receive benefits of the tax credits</a:t>
            </a:r>
          </a:p>
          <a:p>
            <a:r>
              <a:rPr lang="en-US" dirty="0"/>
              <a:t>Housing is built and rents must be affordable (typically 60% AMI) for at least 30 years</a:t>
            </a:r>
          </a:p>
          <a:p>
            <a:r>
              <a:rPr lang="en-US" dirty="0"/>
              <a:t>Once housing is inhabited, then tax benefits begin</a:t>
            </a:r>
          </a:p>
        </p:txBody>
      </p:sp>
    </p:spTree>
    <p:extLst>
      <p:ext uri="{BB962C8B-B14F-4D97-AF65-F5344CB8AC3E}">
        <p14:creationId xmlns:p14="http://schemas.microsoft.com/office/powerpoint/2010/main" val="194159173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5F4F-FC08-4133-9AE2-06FF8EBC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DCA 9% Housing Tax Credit Properties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A2A38B-E63E-4D87-9039-0549D8532565}"/>
              </a:ext>
            </a:extLst>
          </p:cNvPr>
          <p:cNvSpPr txBox="1">
            <a:spLocks/>
          </p:cNvSpPr>
          <p:nvPr/>
        </p:nvSpPr>
        <p:spPr>
          <a:xfrm>
            <a:off x="5310772" y="1752600"/>
            <a:ext cx="3299828" cy="487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lnSpc>
                <a:spcPct val="114000"/>
              </a:lnSpc>
              <a:spcBef>
                <a:spcPts val="7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  <a:defRPr kumimoji="0" sz="2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kumimoji="0" lang="en-US" sz="2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Since 2000</a:t>
            </a:r>
          </a:p>
          <a:p>
            <a:r>
              <a:rPr lang="en-US" dirty="0"/>
              <a:t>751 9% allocated and in-service properties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72F08B-38F5-4471-B2D2-405725EF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24" y="1752600"/>
            <a:ext cx="4050424" cy="464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8457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entw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6352" y="3810000"/>
            <a:ext cx="3762248" cy="2821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Snapshot: 2020 9% Funding 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2"/>
            <a:ext cx="3473704" cy="4800598"/>
          </a:xfrm>
        </p:spPr>
        <p:txBody>
          <a:bodyPr vert="horz" anchor="t">
            <a:normAutofit fontScale="25000" lnSpcReduction="20000"/>
          </a:bodyPr>
          <a:lstStyle/>
          <a:p>
            <a:r>
              <a:rPr lang="en-US" sz="11200" dirty="0"/>
              <a:t>93 applications submitted</a:t>
            </a:r>
          </a:p>
          <a:p>
            <a:r>
              <a:rPr lang="en-US" sz="11200" dirty="0"/>
              <a:t>39 properties funded</a:t>
            </a:r>
          </a:p>
          <a:p>
            <a:r>
              <a:rPr lang="en-US" sz="11200" dirty="0"/>
              <a:t>2,699 units financed</a:t>
            </a:r>
          </a:p>
          <a:p>
            <a:r>
              <a:rPr lang="en-US" sz="11200" dirty="0"/>
              <a:t>Around 49% in rural areas</a:t>
            </a:r>
          </a:p>
          <a:p>
            <a:r>
              <a:rPr lang="en-US" sz="11200" dirty="0"/>
              <a:t>13% went to preservation </a:t>
            </a:r>
          </a:p>
          <a:p>
            <a:r>
              <a:rPr lang="en-US" sz="11200" dirty="0"/>
              <a:t>31% senior properties</a:t>
            </a:r>
          </a:p>
          <a:p>
            <a:endParaRPr lang="en-US" dirty="0"/>
          </a:p>
        </p:txBody>
      </p:sp>
      <p:pic>
        <p:nvPicPr>
          <p:cNvPr id="9" name="Picture 8" descr="Apartment Flyer Template - Forest at Y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600201"/>
            <a:ext cx="2957892" cy="247090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12648" y="3548897"/>
            <a:ext cx="3013806" cy="30805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lnSpc>
                <a:spcPct val="114000"/>
              </a:lnSpc>
              <a:spcBef>
                <a:spcPts val="7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  <a:defRPr kumimoji="0" sz="2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kumimoji="0" lang="en-US" sz="2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4059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GICH Advantages in QAP</a:t>
            </a:r>
          </a:p>
        </p:txBody>
      </p:sp>
    </p:spTree>
    <p:extLst>
      <p:ext uri="{BB962C8B-B14F-4D97-AF65-F5344CB8AC3E}">
        <p14:creationId xmlns:p14="http://schemas.microsoft.com/office/powerpoint/2010/main" val="107410535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DCA Community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Competitive advantage for GICH Community support for an Application within its jurisdiction</a:t>
            </a:r>
          </a:p>
          <a:p>
            <a:r>
              <a:rPr lang="en-US" sz="3400" dirty="0"/>
              <a:t>One letter for </a:t>
            </a:r>
            <a:r>
              <a:rPr lang="en-US" sz="3400" u="sng" dirty="0"/>
              <a:t>only one</a:t>
            </a:r>
            <a:r>
              <a:rPr lang="en-US" sz="3400" dirty="0"/>
              <a:t> Application per GICH Community</a:t>
            </a:r>
          </a:p>
          <a:p>
            <a:r>
              <a:rPr lang="en-US" sz="3400" dirty="0"/>
              <a:t>Additional Local Government letter in support of decision is required</a:t>
            </a:r>
          </a:p>
          <a:p>
            <a:endParaRPr lang="en-US" sz="32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751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09D1-C9AD-4021-BF70-FA637046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9F125-46E6-4913-985D-BE675FEEED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Competitive advantage for Community-Based Developers assembling Community Quarterback Boards (CQB) and together committing to create a Community Transformation Plan targeting a defined neighborhood which includes site</a:t>
            </a:r>
          </a:p>
          <a:p>
            <a:r>
              <a:rPr lang="en-US" dirty="0"/>
              <a:t>Additional advantage for community being a GICH participant or certified alumni and appointing GICH Team member to CQB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57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9CA0A3-8744-4114-AC94-BC8C7CAEF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89847C-D7F9-40F6-8354-08F16AC8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Ways Local Governments Can Boost Application Competitiveness</a:t>
            </a:r>
          </a:p>
        </p:txBody>
      </p:sp>
    </p:spTree>
    <p:extLst>
      <p:ext uri="{BB962C8B-B14F-4D97-AF65-F5344CB8AC3E}">
        <p14:creationId xmlns:p14="http://schemas.microsoft.com/office/powerpoint/2010/main" val="249057276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What is the Housing Tax Credit (LIHTC)?</a:t>
            </a:r>
          </a:p>
          <a:p>
            <a:r>
              <a:rPr lang="en-US" dirty="0"/>
              <a:t>Why would we want it in our community?</a:t>
            </a:r>
          </a:p>
          <a:p>
            <a:r>
              <a:rPr lang="en-US" dirty="0"/>
              <a:t>How does it work?</a:t>
            </a:r>
          </a:p>
          <a:p>
            <a:r>
              <a:rPr lang="en-US" dirty="0"/>
              <a:t>GICH advantages in the QAP</a:t>
            </a:r>
          </a:p>
          <a:p>
            <a:r>
              <a:rPr lang="en-US" dirty="0"/>
              <a:t>What about this GICH letter?</a:t>
            </a:r>
          </a:p>
          <a:p>
            <a:pPr>
              <a:lnSpc>
                <a:spcPct val="113999"/>
              </a:lnSpc>
            </a:pPr>
            <a:r>
              <a:rPr lang="en-US" dirty="0"/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72725839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E159-7A05-48CE-92C6-F8E4A50F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Revitalization/Redevelopment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54A10-BF94-400C-89A3-824C6549EC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Competitive advantage for site being within the targeted area of a Community Revitalization Plan</a:t>
            </a:r>
          </a:p>
          <a:p>
            <a:r>
              <a:rPr lang="en-US" dirty="0"/>
              <a:t>Additional advantages for:</a:t>
            </a:r>
          </a:p>
          <a:p>
            <a:pPr lvl="1"/>
            <a:r>
              <a:rPr lang="en-US" dirty="0"/>
              <a:t>Local government solicitation of public input and engagement during CRP creation</a:t>
            </a:r>
          </a:p>
          <a:p>
            <a:pPr lvl="1"/>
            <a:r>
              <a:rPr lang="en-US" dirty="0"/>
              <a:t>Local government demonstrates financial commitment to advancing CRP in form of funds raised or allocated, tax incentives, or fee waivers</a:t>
            </a:r>
          </a:p>
        </p:txBody>
      </p:sp>
    </p:spTree>
    <p:extLst>
      <p:ext uri="{BB962C8B-B14F-4D97-AF65-F5344CB8AC3E}">
        <p14:creationId xmlns:p14="http://schemas.microsoft.com/office/powerpoint/2010/main" val="306416986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49F6-7BF4-4DA1-ABE3-614E6E42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Revitalization/Redevelopment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4D5B8-BFB8-45EF-8E05-55F56B921C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Third-Party Capital Investment</a:t>
            </a:r>
          </a:p>
          <a:p>
            <a:r>
              <a:rPr lang="en-US" dirty="0"/>
              <a:t>Competitive advantage for unrelated third party’s investment of resources that has resulted, or will result, in the development of a place-based improvement within .5-mile radius of site</a:t>
            </a:r>
          </a:p>
          <a:p>
            <a:pPr lvl="1"/>
            <a:r>
              <a:rPr lang="en-US" dirty="0"/>
              <a:t>Community assets</a:t>
            </a:r>
          </a:p>
          <a:p>
            <a:pPr lvl="1"/>
            <a:r>
              <a:rPr lang="en-US" dirty="0"/>
              <a:t>Infrastructure improvements</a:t>
            </a:r>
          </a:p>
        </p:txBody>
      </p:sp>
    </p:spTree>
    <p:extLst>
      <p:ext uri="{BB962C8B-B14F-4D97-AF65-F5344CB8AC3E}">
        <p14:creationId xmlns:p14="http://schemas.microsoft.com/office/powerpoint/2010/main" val="168822116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E2C4-6E85-4A18-9A0E-C3E5E5A0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Designations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080-FBD4-4974-AF65-F5FF5F61DA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HUD Choice Neighborhood Implementation (CNI) Grant</a:t>
            </a:r>
          </a:p>
          <a:p>
            <a:r>
              <a:rPr lang="en-US" dirty="0"/>
              <a:t>Competitive advantage for sites located in areas that have received HUD CNI Grant</a:t>
            </a:r>
          </a:p>
          <a:p>
            <a:r>
              <a:rPr lang="en-US" dirty="0"/>
              <a:t>Grant awardee must select only one application to receive points</a:t>
            </a:r>
          </a:p>
          <a:p>
            <a:pPr lvl="1"/>
            <a:r>
              <a:rPr lang="en-US" dirty="0"/>
              <a:t>Development must be identified in CNI Grant application</a:t>
            </a:r>
          </a:p>
        </p:txBody>
      </p:sp>
    </p:spTree>
    <p:extLst>
      <p:ext uri="{BB962C8B-B14F-4D97-AF65-F5344CB8AC3E}">
        <p14:creationId xmlns:p14="http://schemas.microsoft.com/office/powerpoint/2010/main" val="287305825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08CB-E53A-4CB1-ACBB-214A4474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Designations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D7C0E-568F-4BC2-A9CC-134175A05C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Purpose Built Communities</a:t>
            </a:r>
          </a:p>
          <a:p>
            <a:r>
              <a:rPr lang="en-US" dirty="0"/>
              <a:t>Competitive advantage for applications designated by Purpose Built Communities as furthering one Community’s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55717786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2941-DCB6-48E9-AA69-50F259101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Favorable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118C-64CB-48D5-B3BE-6D54B07896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Qualifying Sources of Favorable Financing</a:t>
            </a:r>
          </a:p>
          <a:p>
            <a:r>
              <a:rPr lang="en-US" dirty="0"/>
              <a:t>Competitive advantage for securing federal, state, or local funds or loans or foundation grants or loans</a:t>
            </a:r>
          </a:p>
          <a:p>
            <a:pPr marL="0" indent="0">
              <a:buNone/>
            </a:pPr>
            <a:r>
              <a:rPr lang="en-US" dirty="0"/>
              <a:t>Long-Term Ground Lease</a:t>
            </a:r>
          </a:p>
          <a:p>
            <a:r>
              <a:rPr lang="en-US" dirty="0"/>
              <a:t>Competitive advantage for receiving long-term ground lease from PHA or government entity for nominal consideration and no other land costs</a:t>
            </a:r>
          </a:p>
        </p:txBody>
      </p:sp>
    </p:spTree>
    <p:extLst>
      <p:ext uri="{BB962C8B-B14F-4D97-AF65-F5344CB8AC3E}">
        <p14:creationId xmlns:p14="http://schemas.microsoft.com/office/powerpoint/2010/main" val="37176760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63D4-2A0B-4613-9AA8-C8F20E65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Preservation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946B-6163-44FE-83F0-754CACFA92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historic preservation is priority for local government, consider adaptive reuse through LIHTC</a:t>
            </a:r>
          </a:p>
          <a:p>
            <a:r>
              <a:rPr lang="en-US" dirty="0"/>
              <a:t>When thinking about where to do affordable housing in your locality, also keep in mind historic structures for adaptive reuse</a:t>
            </a:r>
          </a:p>
        </p:txBody>
      </p:sp>
    </p:spTree>
    <p:extLst>
      <p:ext uri="{BB962C8B-B14F-4D97-AF65-F5344CB8AC3E}">
        <p14:creationId xmlns:p14="http://schemas.microsoft.com/office/powerpoint/2010/main" val="349755860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935062-6F87-4818-9CCE-92B665082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94BF7E-998E-4E3B-A5F5-91AC15DA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Competitive Criteria</a:t>
            </a:r>
          </a:p>
        </p:txBody>
      </p:sp>
    </p:spTree>
    <p:extLst>
      <p:ext uri="{BB962C8B-B14F-4D97-AF65-F5344CB8AC3E}">
        <p14:creationId xmlns:p14="http://schemas.microsoft.com/office/powerpoint/2010/main" val="356281723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6AC3-0230-45EF-9D03-018648BD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26D78-92CD-472F-95A2-41870D17BC6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Proximity to desirable amenities </a:t>
            </a:r>
          </a:p>
          <a:p>
            <a:r>
              <a:rPr lang="en-US" dirty="0"/>
              <a:t>Proximity/access to public transit</a:t>
            </a:r>
          </a:p>
          <a:p>
            <a:r>
              <a:rPr lang="en-US" dirty="0"/>
              <a:t>Access to schools with above-average standardized test scores or “Beating the Odds” designation</a:t>
            </a:r>
          </a:p>
          <a:p>
            <a:r>
              <a:rPr lang="en-US" dirty="0"/>
              <a:t>Low-poverty communities</a:t>
            </a:r>
          </a:p>
          <a:p>
            <a:r>
              <a:rPr lang="en-US" dirty="0"/>
              <a:t>Local health and economic indicators</a:t>
            </a:r>
          </a:p>
          <a:p>
            <a:r>
              <a:rPr lang="en-US" dirty="0"/>
              <a:t>Lack of 9% LIHTC awards in area in recent years</a:t>
            </a:r>
          </a:p>
        </p:txBody>
      </p:sp>
    </p:spTree>
    <p:extLst>
      <p:ext uri="{BB962C8B-B14F-4D97-AF65-F5344CB8AC3E}">
        <p14:creationId xmlns:p14="http://schemas.microsoft.com/office/powerpoint/2010/main" val="43648029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9E259-3340-49D8-A2EF-9D83A662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88FEC-486E-40D4-9BB3-FB9BB26527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Deeper income targeting</a:t>
            </a:r>
          </a:p>
          <a:p>
            <a:r>
              <a:rPr lang="en-US" sz="3200" dirty="0"/>
              <a:t>Mixed income developments</a:t>
            </a:r>
          </a:p>
          <a:p>
            <a:r>
              <a:rPr lang="en-US" sz="3200" dirty="0"/>
              <a:t>Phased developments</a:t>
            </a:r>
          </a:p>
          <a:p>
            <a:r>
              <a:rPr lang="en-US" sz="3200" dirty="0"/>
              <a:t>Extended affordability</a:t>
            </a:r>
          </a:p>
          <a:p>
            <a:r>
              <a:rPr lang="en-US" sz="3200" dirty="0"/>
              <a:t>Exceptional nonprofit or PHA</a:t>
            </a:r>
          </a:p>
          <a:p>
            <a:r>
              <a:rPr lang="en-US" sz="3200" dirty="0"/>
              <a:t>Compliance performance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433839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4CE0F-09D0-411A-87AD-1938CDDD9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 9% Application</a:t>
            </a:r>
          </a:p>
          <a:p>
            <a:r>
              <a:rPr lang="en-US" dirty="0"/>
              <a:t>2022 Qualified Allocation Plan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2E8238-7FE2-4281-866E-8F00FA0D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Dates &amp; Info</a:t>
            </a:r>
          </a:p>
        </p:txBody>
      </p:sp>
    </p:spTree>
    <p:extLst>
      <p:ext uri="{BB962C8B-B14F-4D97-AF65-F5344CB8AC3E}">
        <p14:creationId xmlns:p14="http://schemas.microsoft.com/office/powerpoint/2010/main" val="280027523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Housing Tax Credit?</a:t>
            </a:r>
          </a:p>
        </p:txBody>
      </p:sp>
    </p:spTree>
    <p:extLst>
      <p:ext uri="{BB962C8B-B14F-4D97-AF65-F5344CB8AC3E}">
        <p14:creationId xmlns:p14="http://schemas.microsoft.com/office/powerpoint/2010/main" val="329947483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/>
              <a:t>GICH certification due March 31, 2021, 5 pm</a:t>
            </a:r>
          </a:p>
          <a:p>
            <a:r>
              <a:rPr lang="en-US" dirty="0"/>
              <a:t>2021 Applications due May 21, 2021, 4 pm</a:t>
            </a:r>
          </a:p>
          <a:p>
            <a:r>
              <a:rPr lang="en-US" dirty="0"/>
              <a:t>2022 and future QAPs will be developed year-round</a:t>
            </a:r>
          </a:p>
        </p:txBody>
      </p:sp>
    </p:spTree>
    <p:extLst>
      <p:ext uri="{BB962C8B-B14F-4D97-AF65-F5344CB8AC3E}">
        <p14:creationId xmlns:p14="http://schemas.microsoft.com/office/powerpoint/2010/main" val="2001723128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QAP Development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 vert="horz" anchor="t">
            <a:normAutofit fontScale="92500" lnSpcReduction="20000"/>
          </a:bodyPr>
          <a:lstStyle/>
          <a:p>
            <a:r>
              <a:rPr lang="en-US" dirty="0"/>
              <a:t>QAP policy is an annual, iterative process</a:t>
            </a:r>
          </a:p>
          <a:p>
            <a:r>
              <a:rPr lang="en-US" dirty="0"/>
              <a:t>Draft will be available in early October with a 30-day comment period</a:t>
            </a:r>
          </a:p>
          <a:p>
            <a:r>
              <a:rPr lang="en-US" dirty="0"/>
              <a:t>What to expect:</a:t>
            </a:r>
          </a:p>
          <a:p>
            <a:pPr lvl="1"/>
            <a:r>
              <a:rPr lang="en-US" dirty="0"/>
              <a:t>Listening Sessions</a:t>
            </a:r>
          </a:p>
          <a:p>
            <a:pPr lvl="1"/>
            <a:r>
              <a:rPr lang="en-US" dirty="0"/>
              <a:t>Public Hearings</a:t>
            </a:r>
          </a:p>
          <a:p>
            <a:pPr lvl="1"/>
            <a:r>
              <a:rPr lang="en-US" dirty="0"/>
              <a:t>Substantive Changes document</a:t>
            </a:r>
          </a:p>
          <a:p>
            <a:pPr lvl="1"/>
            <a:r>
              <a:rPr lang="en-US" dirty="0"/>
              <a:t>Redlined version of QAP</a:t>
            </a:r>
          </a:p>
          <a:p>
            <a:pPr lvl="1"/>
            <a:r>
              <a:rPr lang="en-US" dirty="0"/>
              <a:t>QAP Workshop</a:t>
            </a:r>
          </a:p>
          <a:p>
            <a:pPr lvl="1"/>
            <a:r>
              <a:rPr lang="en-US" dirty="0"/>
              <a:t>Ongoing Q&amp;A</a:t>
            </a:r>
          </a:p>
          <a:p>
            <a:r>
              <a:rPr lang="en-US" dirty="0"/>
              <a:t>Submit QAP input throughout year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58801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Specifics and Common Mistakes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GICH Letter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9521943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Team Contact and Leader Update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GICH community </a:t>
            </a:r>
            <a:r>
              <a:rPr lang="en-US" sz="3200" b="1" dirty="0"/>
              <a:t>must be a current participant or a certified alumni </a:t>
            </a:r>
            <a:r>
              <a:rPr lang="en-US" sz="3200" dirty="0"/>
              <a:t>– re-certify every 2 years</a:t>
            </a:r>
          </a:p>
          <a:p>
            <a:pPr lvl="1"/>
            <a:r>
              <a:rPr lang="en-US" sz="3200" dirty="0"/>
              <a:t>Ensure successful certification by checking list posted by UGA in April</a:t>
            </a:r>
          </a:p>
          <a:p>
            <a:pPr lvl="1"/>
            <a:r>
              <a:rPr lang="en-US" sz="3200" dirty="0"/>
              <a:t>Submit certification letter with </a:t>
            </a:r>
            <a:r>
              <a:rPr lang="en-US" sz="3200"/>
              <a:t>LIHTC application</a:t>
            </a:r>
            <a:endParaRPr lang="en-US" sz="3200" dirty="0"/>
          </a:p>
          <a:p>
            <a:r>
              <a:rPr lang="en-US" sz="3200" dirty="0"/>
              <a:t>GICH letter must be signed by the Primary or Secondary Contact on file with the UGA Housing and Demographic Research Center</a:t>
            </a:r>
          </a:p>
          <a:p>
            <a:pPr lvl="1"/>
            <a:r>
              <a:rPr lang="en-US" sz="3200" dirty="0"/>
              <a:t>These roles can be officially re-designated</a:t>
            </a:r>
          </a:p>
        </p:txBody>
      </p:sp>
    </p:spTree>
    <p:extLst>
      <p:ext uri="{BB962C8B-B14F-4D97-AF65-F5344CB8AC3E}">
        <p14:creationId xmlns:p14="http://schemas.microsoft.com/office/powerpoint/2010/main" val="2501202817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Case Study – Griffin, GA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Success with LIHTC</a:t>
            </a:r>
          </a:p>
        </p:txBody>
      </p:sp>
    </p:spTree>
    <p:extLst>
      <p:ext uri="{BB962C8B-B14F-4D97-AF65-F5344CB8AC3E}">
        <p14:creationId xmlns:p14="http://schemas.microsoft.com/office/powerpoint/2010/main" val="2595137916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33AA-92B0-413D-97B6-0870B3B3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Griffin’s Steps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89D8B-BFE6-4106-A99E-6115D0209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Partnerships</a:t>
            </a:r>
          </a:p>
          <a:p>
            <a:pPr lvl="1"/>
            <a:r>
              <a:rPr lang="en-US" dirty="0"/>
              <a:t>Public Housing Authority</a:t>
            </a:r>
          </a:p>
          <a:p>
            <a:pPr lvl="1"/>
            <a:r>
              <a:rPr lang="en-US" dirty="0"/>
              <a:t>City</a:t>
            </a:r>
          </a:p>
          <a:p>
            <a:pPr lvl="1"/>
            <a:r>
              <a:rPr lang="en-US" dirty="0"/>
              <a:t>Land Bank</a:t>
            </a:r>
          </a:p>
          <a:p>
            <a:pPr lvl="1"/>
            <a:r>
              <a:rPr lang="en-US" dirty="0"/>
              <a:t>Housing Council</a:t>
            </a:r>
          </a:p>
          <a:p>
            <a:r>
              <a:rPr lang="en-US" dirty="0"/>
              <a:t>Housing plan</a:t>
            </a:r>
          </a:p>
          <a:p>
            <a:r>
              <a:rPr lang="en-US" dirty="0"/>
              <a:t>Developer relationships</a:t>
            </a:r>
          </a:p>
          <a:p>
            <a:r>
              <a:rPr lang="en-US" dirty="0"/>
              <a:t>Alternate funding sources</a:t>
            </a:r>
          </a:p>
          <a:p>
            <a:r>
              <a:rPr lang="en-US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749307230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Case Study – Rome, GA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Success with LIHTC</a:t>
            </a:r>
          </a:p>
        </p:txBody>
      </p:sp>
    </p:spTree>
    <p:extLst>
      <p:ext uri="{BB962C8B-B14F-4D97-AF65-F5344CB8AC3E}">
        <p14:creationId xmlns:p14="http://schemas.microsoft.com/office/powerpoint/2010/main" val="269888134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33AA-92B0-413D-97B6-0870B3B3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Rome’s Steps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89D8B-BFE6-4106-A99E-6115D0209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Partnerships</a:t>
            </a:r>
          </a:p>
          <a:p>
            <a:pPr lvl="1"/>
            <a:r>
              <a:rPr lang="en-US" dirty="0"/>
              <a:t>City</a:t>
            </a:r>
          </a:p>
          <a:p>
            <a:pPr lvl="1"/>
            <a:r>
              <a:rPr lang="en-US" dirty="0"/>
              <a:t>South Rome Redevelopment Agency</a:t>
            </a:r>
          </a:p>
          <a:p>
            <a:pPr lvl="1"/>
            <a:r>
              <a:rPr lang="en-US" dirty="0"/>
              <a:t>South Rome Redevelopment Corporation</a:t>
            </a:r>
          </a:p>
          <a:p>
            <a:pPr lvl="1"/>
            <a:r>
              <a:rPr lang="en-US" dirty="0"/>
              <a:t>Purpose Built Communities</a:t>
            </a:r>
          </a:p>
          <a:p>
            <a:pPr lvl="1"/>
            <a:r>
              <a:rPr lang="en-US" dirty="0"/>
              <a:t>Public Housing Authority</a:t>
            </a:r>
          </a:p>
          <a:p>
            <a:r>
              <a:rPr lang="en-US" dirty="0"/>
              <a:t>Land ownership</a:t>
            </a:r>
          </a:p>
          <a:p>
            <a:r>
              <a:rPr lang="en-US" dirty="0"/>
              <a:t>Developer relationships</a:t>
            </a:r>
          </a:p>
          <a:p>
            <a:r>
              <a:rPr lang="en-US" dirty="0"/>
              <a:t>Additional Funding</a:t>
            </a:r>
          </a:p>
        </p:txBody>
      </p:sp>
    </p:spTree>
    <p:extLst>
      <p:ext uri="{BB962C8B-B14F-4D97-AF65-F5344CB8AC3E}">
        <p14:creationId xmlns:p14="http://schemas.microsoft.com/office/powerpoint/2010/main" val="46521697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Case Study – Thomasville, GA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Success with LIHTC</a:t>
            </a:r>
          </a:p>
        </p:txBody>
      </p:sp>
    </p:spTree>
    <p:extLst>
      <p:ext uri="{BB962C8B-B14F-4D97-AF65-F5344CB8AC3E}">
        <p14:creationId xmlns:p14="http://schemas.microsoft.com/office/powerpoint/2010/main" val="1451129111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33AA-92B0-413D-97B6-0870B3B3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Thomasville’s Steps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89D8B-BFE6-4106-A99E-6115D0209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GICH letter scoring criteria</a:t>
            </a:r>
          </a:p>
          <a:p>
            <a:pPr lvl="1"/>
            <a:r>
              <a:rPr lang="en-US" dirty="0"/>
              <a:t>Housing choice and diversity</a:t>
            </a:r>
          </a:p>
          <a:p>
            <a:pPr lvl="1"/>
            <a:r>
              <a:rPr lang="en-US" dirty="0"/>
              <a:t>Mixed use</a:t>
            </a:r>
          </a:p>
          <a:p>
            <a:pPr lvl="1"/>
            <a:r>
              <a:rPr lang="en-US" dirty="0"/>
              <a:t>Civic space</a:t>
            </a:r>
          </a:p>
          <a:p>
            <a:pPr lvl="1"/>
            <a:r>
              <a:rPr lang="en-US" dirty="0"/>
              <a:t>Connectivity to existing neighborhoods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Streetscape</a:t>
            </a:r>
          </a:p>
          <a:p>
            <a:pPr lvl="1"/>
            <a:r>
              <a:rPr lang="en-US" dirty="0"/>
              <a:t>Architectural aesthetics</a:t>
            </a:r>
          </a:p>
          <a:p>
            <a:pPr lvl="1"/>
            <a:r>
              <a:rPr lang="en-US" dirty="0"/>
              <a:t>Economic and sociologic impact</a:t>
            </a:r>
          </a:p>
          <a:p>
            <a:r>
              <a:rPr lang="en-US" dirty="0"/>
              <a:t>Zoning overlay and design guidelines</a:t>
            </a:r>
          </a:p>
        </p:txBody>
      </p:sp>
    </p:spTree>
    <p:extLst>
      <p:ext uri="{BB962C8B-B14F-4D97-AF65-F5344CB8AC3E}">
        <p14:creationId xmlns:p14="http://schemas.microsoft.com/office/powerpoint/2010/main" val="200325557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Housing Tax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584373" cy="4876800"/>
          </a:xfrm>
        </p:spPr>
        <p:txBody>
          <a:bodyPr vert="horz" anchor="t">
            <a:normAutofit/>
          </a:bodyPr>
          <a:lstStyle/>
          <a:p>
            <a:r>
              <a:rPr lang="en-US" dirty="0"/>
              <a:t>Enacted by Tax Reform Act of 1986 under Pres. Reagan</a:t>
            </a:r>
          </a:p>
          <a:p>
            <a:r>
              <a:rPr lang="en-US" dirty="0"/>
              <a:t>Largest producer of affordable housing in the country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pic>
        <p:nvPicPr>
          <p:cNvPr id="9" name="Picture 8" descr="Imperial Hotel.jpg"/>
          <p:cNvPicPr>
            <a:picLocks noChangeAspect="1"/>
          </p:cNvPicPr>
          <p:nvPr/>
        </p:nvPicPr>
        <p:blipFill rotWithShape="1">
          <a:blip r:embed="rId3" cstate="print"/>
          <a:srcRect l="12255" t="17647" r="19879"/>
          <a:stretch/>
        </p:blipFill>
        <p:spPr>
          <a:xfrm>
            <a:off x="5202276" y="1752600"/>
            <a:ext cx="3642179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FB7913-EDE9-4584-9B51-7C77DEC16DE3}"/>
              </a:ext>
            </a:extLst>
          </p:cNvPr>
          <p:cNvSpPr txBox="1"/>
          <p:nvPr/>
        </p:nvSpPr>
        <p:spPr>
          <a:xfrm>
            <a:off x="5197021" y="6248400"/>
            <a:ext cx="3642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(Commons at Imperial Hotel, Atlanta, GA)</a:t>
            </a:r>
          </a:p>
        </p:txBody>
      </p:sp>
    </p:spTree>
    <p:extLst>
      <p:ext uri="{BB962C8B-B14F-4D97-AF65-F5344CB8AC3E}">
        <p14:creationId xmlns:p14="http://schemas.microsoft.com/office/powerpoint/2010/main" val="1658774475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receive information on trainings, workshops, and general program updates, sign up on our email list at:</a:t>
            </a:r>
          </a:p>
          <a:p>
            <a:pPr indent="60325">
              <a:buNone/>
            </a:pPr>
            <a:r>
              <a:rPr lang="en-US" dirty="0">
                <a:hlinkClick r:id="rId3"/>
              </a:rPr>
              <a:t>https://www.dca.ga.gov/safe-affordable-housing/rental-housing-development/housing-tax-credit-program-lihtc</a:t>
            </a:r>
            <a:r>
              <a:rPr lang="en-US" dirty="0"/>
              <a:t> </a:t>
            </a:r>
          </a:p>
          <a:p>
            <a:r>
              <a:rPr lang="en-US" dirty="0"/>
              <a:t>Contact us at </a:t>
            </a:r>
            <a:r>
              <a:rPr lang="en-US" dirty="0">
                <a:hlinkClick r:id="rId4"/>
              </a:rPr>
              <a:t>hfdround@dca.ga.gov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6477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81C3-F626-4342-B54B-4DF27973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C60E-FBD0-4944-A52F-F2B3A86469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From the </a:t>
            </a:r>
            <a:r>
              <a:rPr lang="en-US" dirty="0">
                <a:hlinkClick r:id="rId2"/>
              </a:rPr>
              <a:t>Housing Tax Credit homepage</a:t>
            </a:r>
            <a:r>
              <a:rPr lang="en-US" dirty="0"/>
              <a:t>, select QAPs and Related Documents, then the applicable year to:</a:t>
            </a:r>
          </a:p>
          <a:p>
            <a:pPr lvl="1"/>
            <a:r>
              <a:rPr lang="en-US" dirty="0"/>
              <a:t>Submit a Question</a:t>
            </a:r>
          </a:p>
          <a:p>
            <a:pPr lvl="1"/>
            <a:r>
              <a:rPr lang="en-US" dirty="0"/>
              <a:t>Submit Written Input</a:t>
            </a:r>
          </a:p>
          <a:p>
            <a:pPr lvl="1"/>
            <a:r>
              <a:rPr lang="en-US" dirty="0"/>
              <a:t>Join Policy Advisory Email List</a:t>
            </a:r>
          </a:p>
          <a:p>
            <a:r>
              <a:rPr lang="en-US" sz="3200" dirty="0"/>
              <a:t>Link to list of LIHTC developments (including developer name): </a:t>
            </a:r>
            <a:r>
              <a:rPr lang="en-US" sz="3200" dirty="0">
                <a:hlinkClick r:id="rId3"/>
              </a:rPr>
              <a:t>https://www.dca.ga.gov/node/3814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900347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3429000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929162856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55716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Would We Want This?</a:t>
            </a:r>
          </a:p>
        </p:txBody>
      </p:sp>
    </p:spTree>
    <p:extLst>
      <p:ext uri="{BB962C8B-B14F-4D97-AF65-F5344CB8AC3E}">
        <p14:creationId xmlns:p14="http://schemas.microsoft.com/office/powerpoint/2010/main" val="13149479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Credit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64152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Addresses critical need for safe, decent housing for:</a:t>
            </a:r>
          </a:p>
          <a:p>
            <a:r>
              <a:rPr lang="en-US" dirty="0"/>
              <a:t>Seniors seeking independent living</a:t>
            </a:r>
          </a:p>
          <a:p>
            <a:r>
              <a:rPr lang="en-US" dirty="0"/>
              <a:t>Georgia working families with low and moderate incomes</a:t>
            </a:r>
          </a:p>
          <a:p>
            <a:r>
              <a:rPr lang="en-US" dirty="0"/>
              <a:t>Individuals with disabilities</a:t>
            </a:r>
          </a:p>
          <a:p>
            <a:endParaRPr lang="en-US" dirty="0"/>
          </a:p>
        </p:txBody>
      </p:sp>
      <p:pic>
        <p:nvPicPr>
          <p:cNvPr id="5" name="Content Placeholder 6" descr="Ringgold_00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6051" y="2022764"/>
            <a:ext cx="3771585" cy="3131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6909" y="5264727"/>
            <a:ext cx="374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2"/>
                </a:solidFill>
              </a:rPr>
              <a:t>Residents at Lone Mountain Village, Ringgold GA</a:t>
            </a:r>
          </a:p>
        </p:txBody>
      </p:sp>
    </p:spTree>
    <p:extLst>
      <p:ext uri="{BB962C8B-B14F-4D97-AF65-F5344CB8AC3E}">
        <p14:creationId xmlns:p14="http://schemas.microsoft.com/office/powerpoint/2010/main" val="409257938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Bartlett Crossing, Macon</a:t>
            </a:r>
          </a:p>
        </p:txBody>
      </p:sp>
      <p:pic>
        <p:nvPicPr>
          <p:cNvPr id="7" name="Picture 6" descr="9-Bartlett - Before Dem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9644" y="1600200"/>
            <a:ext cx="5434446" cy="3622964"/>
          </a:xfrm>
          <a:prstGeom prst="rect">
            <a:avLst/>
          </a:prstGeom>
        </p:spPr>
      </p:pic>
      <p:pic>
        <p:nvPicPr>
          <p:cNvPr id="8" name="Content Placeholder 8" descr="Bartlett%20BEFORE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5284056" y="4546110"/>
            <a:ext cx="3466752" cy="2311890"/>
          </a:xfrm>
        </p:spPr>
      </p:pic>
    </p:spTree>
    <p:extLst>
      <p:ext uri="{BB962C8B-B14F-4D97-AF65-F5344CB8AC3E}">
        <p14:creationId xmlns:p14="http://schemas.microsoft.com/office/powerpoint/2010/main" val="277311657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Bartlett Crossing (after)</a:t>
            </a:r>
          </a:p>
        </p:txBody>
      </p:sp>
      <p:pic>
        <p:nvPicPr>
          <p:cNvPr id="6" name="Content Placeholder 5" descr="10-Bartlett - After Constructio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649" y="1595630"/>
            <a:ext cx="5254752" cy="3585969"/>
          </a:xfrm>
          <a:prstGeom prst="rect">
            <a:avLst/>
          </a:prstGeom>
        </p:spPr>
      </p:pic>
      <p:pic>
        <p:nvPicPr>
          <p:cNvPr id="9" name="Picture 8" descr="7-Bartlett - Afte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11029" y="4038599"/>
            <a:ext cx="3792010" cy="2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9152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Credit Impact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77115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First-year Economic Impact for every 1,000 tax credit units built:</a:t>
            </a:r>
          </a:p>
          <a:p>
            <a:r>
              <a:rPr lang="en-US" dirty="0"/>
              <a:t>1,130 jobs created</a:t>
            </a:r>
          </a:p>
          <a:p>
            <a:r>
              <a:rPr lang="en-US" dirty="0"/>
              <a:t>$107 million generated in local income</a:t>
            </a:r>
          </a:p>
          <a:p>
            <a:r>
              <a:rPr lang="en-US" dirty="0"/>
              <a:t>$42 million generated in tax revenue</a:t>
            </a:r>
          </a:p>
        </p:txBody>
      </p:sp>
      <p:pic>
        <p:nvPicPr>
          <p:cNvPr id="7" name="Content Placeholder 6" descr="Dublin, GA 9-2010 0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89763" y="1955019"/>
            <a:ext cx="4038600" cy="3289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2109" y="541712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Construction jobs created at Waterford Estates, Dublin, GA</a:t>
            </a:r>
          </a:p>
        </p:txBody>
      </p:sp>
    </p:spTree>
    <p:extLst>
      <p:ext uri="{BB962C8B-B14F-4D97-AF65-F5344CB8AC3E}">
        <p14:creationId xmlns:p14="http://schemas.microsoft.com/office/powerpoint/2010/main" val="3903481167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CA powerpoint master.rev.8-14">
  <a:themeElements>
    <a:clrScheme name="Custom 1">
      <a:dk1>
        <a:sysClr val="windowText" lastClr="000000"/>
      </a:dk1>
      <a:lt1>
        <a:sysClr val="window" lastClr="FFFFFF"/>
      </a:lt1>
      <a:dk2>
        <a:srgbClr val="8A7967"/>
      </a:dk2>
      <a:lt2>
        <a:srgbClr val="EBDDC3"/>
      </a:lt2>
      <a:accent1>
        <a:srgbClr val="92D05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9711E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9A2A25E5621E4FB01A6656374D9759" ma:contentTypeVersion="24" ma:contentTypeDescription="Create a new document." ma:contentTypeScope="" ma:versionID="5034574a9187b607f90a82cc8664c234">
  <xsd:schema xmlns:xsd="http://www.w3.org/2001/XMLSchema" xmlns:xs="http://www.w3.org/2001/XMLSchema" xmlns:p="http://schemas.microsoft.com/office/2006/metadata/properties" xmlns:ns2="431100d4-4470-42c1-96bc-46686c1829ae" xmlns:ns3="07da3740-463b-4cf7-bfb8-6875f2c449a4" targetNamespace="http://schemas.microsoft.com/office/2006/metadata/properties" ma:root="true" ma:fieldsID="6bbe3351e7322d3ff9c214da88742d16" ns2:_="" ns3:_="">
    <xsd:import namespace="431100d4-4470-42c1-96bc-46686c1829ae"/>
    <xsd:import namespace="07da3740-463b-4cf7-bfb8-6875f2c449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00d4-4470-42c1-96bc-46686c1829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a3740-463b-4cf7-bfb8-6875f2c449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FC28262-9753-4101-9BD1-467468EC83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177DAB-3C51-4244-A707-C4DE63BA8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1100d4-4470-42c1-96bc-46686c1829ae"/>
    <ds:schemaRef ds:uri="07da3740-463b-4cf7-bfb8-6875f2c44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270558-6324-4ABA-9288-CFEAB32DAEE3}">
  <ds:schemaRefs>
    <ds:schemaRef ds:uri="431100d4-4470-42c1-96bc-46686c1829ae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07da3740-463b-4cf7-bfb8-6875f2c449a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3523</Words>
  <Application>Microsoft Office PowerPoint</Application>
  <PresentationFormat>On-screen Show (4:3)</PresentationFormat>
  <Paragraphs>421</Paragraphs>
  <Slides>43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Constantia</vt:lpstr>
      <vt:lpstr>Tw Cen MT</vt:lpstr>
      <vt:lpstr>Wingdings</vt:lpstr>
      <vt:lpstr>Wingdings 2</vt:lpstr>
      <vt:lpstr>DCA powerpoint master.rev.8-14</vt:lpstr>
      <vt:lpstr>Housing Tax Credits and GICH</vt:lpstr>
      <vt:lpstr>Overview</vt:lpstr>
      <vt:lpstr>What is the Housing Tax Credit?</vt:lpstr>
      <vt:lpstr>What is the Housing Tax Credit?</vt:lpstr>
      <vt:lpstr>Why Would We Want This?</vt:lpstr>
      <vt:lpstr>Housing Credit Impact</vt:lpstr>
      <vt:lpstr>Bartlett Crossing, Macon</vt:lpstr>
      <vt:lpstr>Bartlett Crossing (after)</vt:lpstr>
      <vt:lpstr>Housing Credit Impact (cont.)</vt:lpstr>
      <vt:lpstr>Ware Hotel, Waycross</vt:lpstr>
      <vt:lpstr>What About…</vt:lpstr>
      <vt:lpstr>How Does the Housing Credit Work?</vt:lpstr>
      <vt:lpstr>How Competitive LIHTC Works:</vt:lpstr>
      <vt:lpstr>DCA 9% Housing Tax Credit Properties</vt:lpstr>
      <vt:lpstr>Snapshot: 2020 9% Funding Round</vt:lpstr>
      <vt:lpstr>GICH Advantages in QAP</vt:lpstr>
      <vt:lpstr>DCA Community Initiatives</vt:lpstr>
      <vt:lpstr>Community Transformation</vt:lpstr>
      <vt:lpstr>Other Ways Local Governments Can Boost Application Competitiveness</vt:lpstr>
      <vt:lpstr>Revitalization/Redevelopment Plans</vt:lpstr>
      <vt:lpstr>Revitalization/Redevelopment</vt:lpstr>
      <vt:lpstr>Community Designations</vt:lpstr>
      <vt:lpstr>Community Designations</vt:lpstr>
      <vt:lpstr>Favorable Financing</vt:lpstr>
      <vt:lpstr>Historic Preservation</vt:lpstr>
      <vt:lpstr>Other Competitive Criteria</vt:lpstr>
      <vt:lpstr>Location-Based</vt:lpstr>
      <vt:lpstr>Other Criteria</vt:lpstr>
      <vt:lpstr>Important Dates &amp; Info</vt:lpstr>
      <vt:lpstr>Key Dates</vt:lpstr>
      <vt:lpstr>2022 QAP Development </vt:lpstr>
      <vt:lpstr>GICH Letter Requirements</vt:lpstr>
      <vt:lpstr>Team Contact and Leader Update Form</vt:lpstr>
      <vt:lpstr>Steps to Success with LIHTC</vt:lpstr>
      <vt:lpstr>Griffin’s Steps to Success</vt:lpstr>
      <vt:lpstr>Steps to Success with LIHTC</vt:lpstr>
      <vt:lpstr>Rome’s Steps to Success</vt:lpstr>
      <vt:lpstr>Steps to Success with LIHTC</vt:lpstr>
      <vt:lpstr>Thomasville’s Steps to Success</vt:lpstr>
      <vt:lpstr>Wrap Up</vt:lpstr>
      <vt:lpstr>Additional Resources</vt:lpstr>
      <vt:lpstr>Q&amp;A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Tax Credits and GICH</dc:title>
  <dc:creator/>
  <cp:lastModifiedBy/>
  <cp:revision>2</cp:revision>
  <dcterms:created xsi:type="dcterms:W3CDTF">2013-10-02T09:06:46Z</dcterms:created>
  <dcterms:modified xsi:type="dcterms:W3CDTF">2021-02-24T22:13:46Z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  <property fmtid="{D5CDD505-2E9C-101B-9397-08002B2CF9AE}" pid="3" name="ContentTypeId">
    <vt:lpwstr>0x0101008D9A2A25E5621E4FB01A6656374D9759</vt:lpwstr>
  </property>
</Properties>
</file>