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1" r:id="rId4"/>
  </p:sldMasterIdLst>
  <p:notesMasterIdLst>
    <p:notesMasterId r:id="rId38"/>
  </p:notesMasterIdLst>
  <p:sldIdLst>
    <p:sldId id="2046" r:id="rId5"/>
    <p:sldId id="2082" r:id="rId6"/>
    <p:sldId id="2083" r:id="rId7"/>
    <p:sldId id="2084" r:id="rId8"/>
    <p:sldId id="2085" r:id="rId9"/>
    <p:sldId id="2086" r:id="rId10"/>
    <p:sldId id="2087" r:id="rId11"/>
    <p:sldId id="2088" r:id="rId12"/>
    <p:sldId id="2089" r:id="rId13"/>
    <p:sldId id="2090" r:id="rId14"/>
    <p:sldId id="2091" r:id="rId15"/>
    <p:sldId id="2092" r:id="rId16"/>
    <p:sldId id="2093" r:id="rId17"/>
    <p:sldId id="2094" r:id="rId18"/>
    <p:sldId id="2096" r:id="rId19"/>
    <p:sldId id="2097" r:id="rId20"/>
    <p:sldId id="377" r:id="rId21"/>
    <p:sldId id="2099" r:id="rId22"/>
    <p:sldId id="2100" r:id="rId23"/>
    <p:sldId id="2101" r:id="rId24"/>
    <p:sldId id="2102" r:id="rId25"/>
    <p:sldId id="2103" r:id="rId26"/>
    <p:sldId id="2104" r:id="rId27"/>
    <p:sldId id="2105" r:id="rId28"/>
    <p:sldId id="2116" r:id="rId29"/>
    <p:sldId id="2106" r:id="rId30"/>
    <p:sldId id="2107" r:id="rId31"/>
    <p:sldId id="2108" r:id="rId32"/>
    <p:sldId id="2109" r:id="rId33"/>
    <p:sldId id="2110" r:id="rId34"/>
    <p:sldId id="2111" r:id="rId35"/>
    <p:sldId id="2112" r:id="rId36"/>
    <p:sldId id="2115" r:id="rId37"/>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36" userDrawn="1">
          <p15:clr>
            <a:srgbClr val="A4A3A4"/>
          </p15:clr>
        </p15:guide>
        <p15:guide id="4" pos="14282" userDrawn="1">
          <p15:clr>
            <a:srgbClr val="A4A3A4"/>
          </p15:clr>
        </p15:guide>
        <p15:guide id="5" pos="1078" userDrawn="1">
          <p15:clr>
            <a:srgbClr val="A4A3A4"/>
          </p15:clr>
        </p15:guide>
        <p15:guide id="7" pos="7680" userDrawn="1">
          <p15:clr>
            <a:srgbClr val="A4A3A4"/>
          </p15:clr>
        </p15:guide>
        <p15:guide id="8" orient="horz" pos="504" userDrawn="1">
          <p15:clr>
            <a:srgbClr val="A4A3A4"/>
          </p15:clr>
        </p15:guide>
        <p15:guide id="9" orient="horz" pos="8640" userDrawn="1">
          <p15:clr>
            <a:srgbClr val="A4A3A4"/>
          </p15:clr>
        </p15:guide>
        <p15:guide id="10" orient="horz" pos="46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3" clrIdx="0"/>
  <p:cmAuthor id="2" name="Microsoft Office User" initials="Office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4006"/>
    <a:srgbClr val="FF3300"/>
    <a:srgbClr val="000000"/>
    <a:srgbClr val="3B1F4D"/>
    <a:srgbClr val="00B8DB"/>
    <a:srgbClr val="EC72A5"/>
    <a:srgbClr val="2D1E42"/>
    <a:srgbClr val="583F52"/>
    <a:srgbClr val="4AEDDE"/>
    <a:srgbClr val="FA5C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02" autoAdjust="0"/>
  </p:normalViewPr>
  <p:slideViewPr>
    <p:cSldViewPr snapToGrid="0" snapToObjects="1">
      <p:cViewPr varScale="1">
        <p:scale>
          <a:sx n="28" d="100"/>
          <a:sy n="28" d="100"/>
        </p:scale>
        <p:origin x="812" y="80"/>
      </p:cViewPr>
      <p:guideLst>
        <p:guide orient="horz" pos="8136"/>
        <p:guide pos="14282"/>
        <p:guide pos="1078"/>
        <p:guide pos="7680"/>
        <p:guide orient="horz" pos="504"/>
        <p:guide orient="horz" pos="8640"/>
        <p:guide orient="horz" pos="4632"/>
      </p:guideLst>
    </p:cSldViewPr>
  </p:slideViewPr>
  <p:notesTextViewPr>
    <p:cViewPr>
      <p:scale>
        <a:sx n="100" d="100"/>
        <a:sy n="100" d="100"/>
      </p:scale>
      <p:origin x="0" y="0"/>
    </p:cViewPr>
  </p:notesTextViewPr>
  <p:sorterViewPr>
    <p:cViewPr>
      <p:scale>
        <a:sx n="105" d="100"/>
        <a:sy n="105"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Nunito Light"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Nunito Light" charset="0"/>
              </a:defRPr>
            </a:lvl1pPr>
          </a:lstStyle>
          <a:p>
            <a:fld id="{EFC10EE1-B198-C942-8235-326C972CBB30}" type="datetimeFigureOut">
              <a:rPr lang="en-US" smtClean="0"/>
              <a:pPr/>
              <a:t>3/25/2022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Nunito Light"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Nunito Light"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Nunito Light" charset="0"/>
        <a:ea typeface="+mn-ea"/>
        <a:cs typeface="+mn-cs"/>
      </a:defRPr>
    </a:lvl1pPr>
    <a:lvl2pPr marL="914217" algn="l" defTabSz="914217" rtl="0" eaLnBrk="1" latinLnBrk="0" hangingPunct="1">
      <a:defRPr sz="2400" b="0" i="0" kern="1200">
        <a:solidFill>
          <a:schemeClr val="tx1"/>
        </a:solidFill>
        <a:latin typeface="Nunito Light" charset="0"/>
        <a:ea typeface="+mn-ea"/>
        <a:cs typeface="+mn-cs"/>
      </a:defRPr>
    </a:lvl2pPr>
    <a:lvl3pPr marL="1828434" algn="l" defTabSz="914217" rtl="0" eaLnBrk="1" latinLnBrk="0" hangingPunct="1">
      <a:defRPr sz="2400" b="0" i="0" kern="1200">
        <a:solidFill>
          <a:schemeClr val="tx1"/>
        </a:solidFill>
        <a:latin typeface="Nunito Light" charset="0"/>
        <a:ea typeface="+mn-ea"/>
        <a:cs typeface="+mn-cs"/>
      </a:defRPr>
    </a:lvl3pPr>
    <a:lvl4pPr marL="2742651" algn="l" defTabSz="914217" rtl="0" eaLnBrk="1" latinLnBrk="0" hangingPunct="1">
      <a:defRPr sz="2400" b="0" i="0" kern="1200">
        <a:solidFill>
          <a:schemeClr val="tx1"/>
        </a:solidFill>
        <a:latin typeface="Nunito Light" charset="0"/>
        <a:ea typeface="+mn-ea"/>
        <a:cs typeface="+mn-cs"/>
      </a:defRPr>
    </a:lvl4pPr>
    <a:lvl5pPr marL="3656868" algn="l" defTabSz="914217" rtl="0" eaLnBrk="1" latinLnBrk="0" hangingPunct="1">
      <a:defRPr sz="2400" b="0" i="0" kern="1200">
        <a:solidFill>
          <a:schemeClr val="tx1"/>
        </a:solidFill>
        <a:latin typeface="Nunito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8114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w="9525"/>
        </p:spPr>
        <p:txBody>
          <a:bodyPr/>
          <a:lstStyle/>
          <a:p>
            <a:endParaRPr lang="en-US"/>
          </a:p>
        </p:txBody>
      </p:sp>
      <p:sp>
        <p:nvSpPr>
          <p:cNvPr id="33796" name="Slide Number Placeholder 4"/>
          <p:cNvSpPr>
            <a:spLocks noGrp="1"/>
          </p:cNvSpPr>
          <p:nvPr>
            <p:ph type="sldNum" sz="quarter" idx="5"/>
          </p:nvPr>
        </p:nvSpPr>
        <p:spPr>
          <a:noFill/>
        </p:spPr>
        <p:txBody>
          <a:bodyPr/>
          <a:lstStyle/>
          <a:p>
            <a:fld id="{4D0CB6D9-6356-4EF1-B578-1FB4E28A25AE}" type="slidenum">
              <a:rPr lang="en-US" smtClean="0"/>
              <a:pPr/>
              <a:t>27</a:t>
            </a:fld>
            <a:endParaRPr lang="en-US"/>
          </a:p>
        </p:txBody>
      </p:sp>
    </p:spTree>
    <p:extLst>
      <p:ext uri="{BB962C8B-B14F-4D97-AF65-F5344CB8AC3E}">
        <p14:creationId xmlns:p14="http://schemas.microsoft.com/office/powerpoint/2010/main" val="4103928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w="9525"/>
        </p:spPr>
        <p:txBody>
          <a:bodyPr/>
          <a:lstStyle/>
          <a:p>
            <a:endParaRPr lang="en-US"/>
          </a:p>
        </p:txBody>
      </p:sp>
      <p:sp>
        <p:nvSpPr>
          <p:cNvPr id="34820" name="Slide Number Placeholder 4"/>
          <p:cNvSpPr>
            <a:spLocks noGrp="1"/>
          </p:cNvSpPr>
          <p:nvPr>
            <p:ph type="sldNum" sz="quarter" idx="5"/>
          </p:nvPr>
        </p:nvSpPr>
        <p:spPr>
          <a:noFill/>
        </p:spPr>
        <p:txBody>
          <a:bodyPr/>
          <a:lstStyle/>
          <a:p>
            <a:fld id="{33ADE933-7EBA-4B98-B897-FEF2A8F20F21}" type="slidenum">
              <a:rPr lang="en-US" smtClean="0"/>
              <a:pPr/>
              <a:t>28</a:t>
            </a:fld>
            <a:endParaRPr lang="en-US"/>
          </a:p>
        </p:txBody>
      </p:sp>
    </p:spTree>
    <p:extLst>
      <p:ext uri="{BB962C8B-B14F-4D97-AF65-F5344CB8AC3E}">
        <p14:creationId xmlns:p14="http://schemas.microsoft.com/office/powerpoint/2010/main" val="3010582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11857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15</a:t>
            </a:fld>
            <a:endParaRPr lang="en-US"/>
          </a:p>
        </p:txBody>
      </p:sp>
    </p:spTree>
    <p:extLst>
      <p:ext uri="{BB962C8B-B14F-4D97-AF65-F5344CB8AC3E}">
        <p14:creationId xmlns:p14="http://schemas.microsoft.com/office/powerpoint/2010/main" val="2244009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16</a:t>
            </a:fld>
            <a:endParaRPr lang="en-US"/>
          </a:p>
        </p:txBody>
      </p:sp>
    </p:spTree>
    <p:extLst>
      <p:ext uri="{BB962C8B-B14F-4D97-AF65-F5344CB8AC3E}">
        <p14:creationId xmlns:p14="http://schemas.microsoft.com/office/powerpoint/2010/main" val="2416450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17</a:t>
            </a:fld>
            <a:endParaRPr lang="en-US"/>
          </a:p>
        </p:txBody>
      </p:sp>
    </p:spTree>
    <p:extLst>
      <p:ext uri="{BB962C8B-B14F-4D97-AF65-F5344CB8AC3E}">
        <p14:creationId xmlns:p14="http://schemas.microsoft.com/office/powerpoint/2010/main" val="3054331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21</a:t>
            </a:fld>
            <a:endParaRPr lang="en-US"/>
          </a:p>
        </p:txBody>
      </p:sp>
    </p:spTree>
    <p:extLst>
      <p:ext uri="{BB962C8B-B14F-4D97-AF65-F5344CB8AC3E}">
        <p14:creationId xmlns:p14="http://schemas.microsoft.com/office/powerpoint/2010/main" val="885862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3DAB9-9CBE-40BF-98F8-CAAEE55B8599}" type="slidenum">
              <a:rPr lang="en-US" smtClean="0"/>
              <a:pPr/>
              <a:t>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86888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3DAB9-9CBE-40BF-98F8-CAAEE55B8599}" type="slidenum">
              <a:rPr lang="en-US" smtClean="0"/>
              <a:pPr/>
              <a:t>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5634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24</a:t>
            </a:fld>
            <a:endParaRPr lang="en-US"/>
          </a:p>
        </p:txBody>
      </p:sp>
    </p:spTree>
    <p:extLst>
      <p:ext uri="{BB962C8B-B14F-4D97-AF65-F5344CB8AC3E}">
        <p14:creationId xmlns:p14="http://schemas.microsoft.com/office/powerpoint/2010/main" val="2381762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w="9525"/>
        </p:spPr>
        <p:txBody>
          <a:bodyPr/>
          <a:lstStyle/>
          <a:p>
            <a:endParaRPr lang="en-US"/>
          </a:p>
        </p:txBody>
      </p:sp>
      <p:sp>
        <p:nvSpPr>
          <p:cNvPr id="33796" name="Slide Number Placeholder 4"/>
          <p:cNvSpPr>
            <a:spLocks noGrp="1"/>
          </p:cNvSpPr>
          <p:nvPr>
            <p:ph type="sldNum" sz="quarter" idx="5"/>
          </p:nvPr>
        </p:nvSpPr>
        <p:spPr>
          <a:noFill/>
        </p:spPr>
        <p:txBody>
          <a:bodyPr/>
          <a:lstStyle/>
          <a:p>
            <a:fld id="{4D0CB6D9-6356-4EF1-B578-1FB4E28A25AE}" type="slidenum">
              <a:rPr lang="en-US" smtClean="0"/>
              <a:pPr/>
              <a:t>26</a:t>
            </a:fld>
            <a:endParaRPr lang="en-US"/>
          </a:p>
        </p:txBody>
      </p:sp>
    </p:spTree>
    <p:extLst>
      <p:ext uri="{BB962C8B-B14F-4D97-AF65-F5344CB8AC3E}">
        <p14:creationId xmlns:p14="http://schemas.microsoft.com/office/powerpoint/2010/main" val="2457557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3721914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24384000" cy="13716000"/>
          </a:xfrm>
          <a:prstGeom prst="rect">
            <a:avLst/>
          </a:prstGeom>
          <a:solidFill>
            <a:schemeClr val="bg1">
              <a:lumMod val="95000"/>
            </a:schemeClr>
          </a:solidFill>
          <a:effectLst/>
        </p:spPr>
        <p:txBody>
          <a:bodyPr>
            <a:normAutofit/>
          </a:bodyPr>
          <a:lstStyle>
            <a:lvl1pPr marL="0" indent="0">
              <a:buNone/>
              <a:defRPr sz="2401" b="0" i="0">
                <a:ln>
                  <a:noFill/>
                </a:ln>
                <a:solidFill>
                  <a:schemeClr val="tx2"/>
                </a:solidFill>
                <a:latin typeface="Nunito Light" charset="0"/>
                <a:ea typeface="Nunito Light" charset="0"/>
                <a:cs typeface="Nunito Light" charset="0"/>
              </a:defRPr>
            </a:lvl1pPr>
          </a:lstStyle>
          <a:p>
            <a:endParaRPr lang="en-US" dirty="0"/>
          </a:p>
        </p:txBody>
      </p:sp>
    </p:spTree>
    <p:extLst>
      <p:ext uri="{BB962C8B-B14F-4D97-AF65-F5344CB8AC3E}">
        <p14:creationId xmlns:p14="http://schemas.microsoft.com/office/powerpoint/2010/main" val="2386728759"/>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grpSp>
        <p:nvGrpSpPr>
          <p:cNvPr id="2" name="Group 1"/>
          <p:cNvGrpSpPr/>
          <p:nvPr userDrawn="1"/>
        </p:nvGrpSpPr>
        <p:grpSpPr>
          <a:xfrm rot="10800000">
            <a:off x="-23452" y="10974730"/>
            <a:ext cx="24541543" cy="4304369"/>
            <a:chOff x="0" y="-156114"/>
            <a:chExt cx="24535152" cy="4304369"/>
          </a:xfrm>
        </p:grpSpPr>
        <p:sp>
          <p:nvSpPr>
            <p:cNvPr id="3" name="Freeform 2"/>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9" b="0" i="0" dirty="0">
                <a:latin typeface="Nunito Light" charset="0"/>
              </a:endParaRPr>
            </a:p>
          </p:txBody>
        </p:sp>
        <p:sp>
          <p:nvSpPr>
            <p:cNvPr id="4" name="Freeform 3"/>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9" b="0" i="0" dirty="0">
                <a:latin typeface="Nunito Light" charset="0"/>
              </a:endParaRPr>
            </a:p>
          </p:txBody>
        </p:sp>
        <p:sp>
          <p:nvSpPr>
            <p:cNvPr id="5" name="Freeform 4"/>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9" b="0" i="0" dirty="0">
                <a:latin typeface="Nunito Light" charset="0"/>
              </a:endParaRPr>
            </a:p>
          </p:txBody>
        </p:sp>
        <p:sp>
          <p:nvSpPr>
            <p:cNvPr id="6" name="Freeform 5"/>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9" b="0" i="0" dirty="0">
                <a:latin typeface="Nunito Light" charset="0"/>
              </a:endParaRPr>
            </a:p>
          </p:txBody>
        </p:sp>
        <p:sp>
          <p:nvSpPr>
            <p:cNvPr id="7" name="Freeform 6"/>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9" b="0" i="0" dirty="0">
                <a:latin typeface="Nunito Light" charset="0"/>
              </a:endParaRPr>
            </a:p>
          </p:txBody>
        </p:sp>
        <p:sp>
          <p:nvSpPr>
            <p:cNvPr id="8" name="Freeform 7"/>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9" b="0" i="0" dirty="0">
                <a:latin typeface="Nunito Light" charset="0"/>
              </a:endParaRPr>
            </a:p>
          </p:txBody>
        </p:sp>
        <p:sp>
          <p:nvSpPr>
            <p:cNvPr id="9" name="Freeform 8"/>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9" b="0" i="0" dirty="0">
                <a:latin typeface="Nunito Light" charset="0"/>
              </a:endParaRPr>
            </a:p>
          </p:txBody>
        </p:sp>
        <p:sp>
          <p:nvSpPr>
            <p:cNvPr id="10" name="Freeform 9"/>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9" b="0" i="0" dirty="0">
                <a:latin typeface="Nunito Light" charset="0"/>
              </a:endParaRPr>
            </a:p>
          </p:txBody>
        </p:sp>
        <p:sp>
          <p:nvSpPr>
            <p:cNvPr id="11" name="Freeform 10"/>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9" b="0" i="0" dirty="0">
                <a:latin typeface="Nunito Light" charset="0"/>
              </a:endParaRPr>
            </a:p>
          </p:txBody>
        </p:sp>
        <p:sp>
          <p:nvSpPr>
            <p:cNvPr id="12" name="Freeform 11"/>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9" b="0" i="0" dirty="0">
                <a:latin typeface="Nunito Light" charset="0"/>
              </a:endParaRPr>
            </a:p>
          </p:txBody>
        </p:sp>
        <p:sp>
          <p:nvSpPr>
            <p:cNvPr id="13"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9" b="0" i="0" dirty="0">
                <a:latin typeface="Nunito Light" charset="0"/>
              </a:endParaRPr>
            </a:p>
          </p:txBody>
        </p:sp>
        <p:sp>
          <p:nvSpPr>
            <p:cNvPr id="14"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9" b="0" i="0" dirty="0">
                <a:latin typeface="Nunito Light" charset="0"/>
              </a:endParaRPr>
            </a:p>
          </p:txBody>
        </p:sp>
        <p:sp>
          <p:nvSpPr>
            <p:cNvPr id="15"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9" b="0" i="0" dirty="0">
                <a:latin typeface="Nunito Light" charset="0"/>
              </a:endParaRPr>
            </a:p>
          </p:txBody>
        </p:sp>
        <p:sp>
          <p:nvSpPr>
            <p:cNvPr id="16"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9" b="0" i="0" dirty="0">
                <a:latin typeface="Nunito Light" charset="0"/>
              </a:endParaRPr>
            </a:p>
          </p:txBody>
        </p:sp>
        <p:sp>
          <p:nvSpPr>
            <p:cNvPr id="17"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9" b="0" i="0" dirty="0">
                <a:latin typeface="Nunito Light" charset="0"/>
              </a:endParaRPr>
            </a:p>
          </p:txBody>
        </p:sp>
        <p:sp>
          <p:nvSpPr>
            <p:cNvPr id="18"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9" b="0" i="0" dirty="0">
                <a:latin typeface="Nunito Light" charset="0"/>
              </a:endParaRPr>
            </a:p>
          </p:txBody>
        </p:sp>
        <p:sp>
          <p:nvSpPr>
            <p:cNvPr id="19"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9" b="0" i="0" dirty="0">
                <a:latin typeface="Nunito Light" charset="0"/>
              </a:endParaRPr>
            </a:p>
          </p:txBody>
        </p:sp>
        <p:sp>
          <p:nvSpPr>
            <p:cNvPr id="20"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9" b="0" i="0" dirty="0">
                <a:latin typeface="Nunito Light" charset="0"/>
              </a:endParaRPr>
            </a:p>
          </p:txBody>
        </p:sp>
        <p:sp>
          <p:nvSpPr>
            <p:cNvPr id="21"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9" b="0" i="0" dirty="0">
                <a:latin typeface="Nunito Light" charset="0"/>
              </a:endParaRPr>
            </a:p>
          </p:txBody>
        </p:sp>
        <p:sp>
          <p:nvSpPr>
            <p:cNvPr id="22"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9" b="0" i="0" dirty="0">
                <a:latin typeface="Nunito Light" charset="0"/>
              </a:endParaRPr>
            </a:p>
          </p:txBody>
        </p:sp>
        <p:sp>
          <p:nvSpPr>
            <p:cNvPr id="23"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9" b="0" i="0" dirty="0">
                <a:latin typeface="Nunito Light" charset="0"/>
              </a:endParaRPr>
            </a:p>
          </p:txBody>
        </p:sp>
        <p:sp>
          <p:nvSpPr>
            <p:cNvPr id="24"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9" b="0" i="0" dirty="0">
                <a:latin typeface="Nunito Light" charset="0"/>
              </a:endParaRPr>
            </a:p>
          </p:txBody>
        </p:sp>
        <p:sp>
          <p:nvSpPr>
            <p:cNvPr id="25"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9" b="0" i="0" dirty="0">
                <a:latin typeface="Nunito Light" charset="0"/>
              </a:endParaRPr>
            </a:p>
          </p:txBody>
        </p:sp>
        <p:sp>
          <p:nvSpPr>
            <p:cNvPr id="26"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9" b="0" i="0" dirty="0">
                <a:latin typeface="Nunito Light" charset="0"/>
              </a:endParaRPr>
            </a:p>
          </p:txBody>
        </p:sp>
        <p:sp>
          <p:nvSpPr>
            <p:cNvPr id="27"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9" b="0" i="0" dirty="0">
                <a:latin typeface="Nunito Light" charset="0"/>
              </a:endParaRPr>
            </a:p>
          </p:txBody>
        </p:sp>
      </p:grpSp>
      <p:sp>
        <p:nvSpPr>
          <p:cNvPr id="30" name="Text Placeholder 29">
            <a:extLst>
              <a:ext uri="{FF2B5EF4-FFF2-40B4-BE49-F238E27FC236}">
                <a16:creationId xmlns:a16="http://schemas.microsoft.com/office/drawing/2014/main" id="{D20278F0-A7EE-4C0F-AE34-0F63E88B4D41}"/>
              </a:ext>
            </a:extLst>
          </p:cNvPr>
          <p:cNvSpPr>
            <a:spLocks noGrp="1"/>
          </p:cNvSpPr>
          <p:nvPr>
            <p:ph type="body" sz="quarter" idx="10"/>
          </p:nvPr>
        </p:nvSpPr>
        <p:spPr>
          <a:xfrm>
            <a:off x="1400501" y="4075380"/>
            <a:ext cx="6670825" cy="48768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29">
            <a:extLst>
              <a:ext uri="{FF2B5EF4-FFF2-40B4-BE49-F238E27FC236}">
                <a16:creationId xmlns:a16="http://schemas.microsoft.com/office/drawing/2014/main" id="{FA9BF0F8-15A7-4935-BB15-9992397DF44C}"/>
              </a:ext>
            </a:extLst>
          </p:cNvPr>
          <p:cNvSpPr>
            <a:spLocks noGrp="1"/>
          </p:cNvSpPr>
          <p:nvPr>
            <p:ph type="body" sz="quarter" idx="11"/>
          </p:nvPr>
        </p:nvSpPr>
        <p:spPr>
          <a:xfrm>
            <a:off x="16310364" y="4075380"/>
            <a:ext cx="6670825" cy="48768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29">
            <a:extLst>
              <a:ext uri="{FF2B5EF4-FFF2-40B4-BE49-F238E27FC236}">
                <a16:creationId xmlns:a16="http://schemas.microsoft.com/office/drawing/2014/main" id="{FBCC1BAF-5D04-4417-B1CD-ECAC8329000C}"/>
              </a:ext>
            </a:extLst>
          </p:cNvPr>
          <p:cNvSpPr>
            <a:spLocks noGrp="1"/>
          </p:cNvSpPr>
          <p:nvPr>
            <p:ph type="body" sz="quarter" idx="12"/>
          </p:nvPr>
        </p:nvSpPr>
        <p:spPr>
          <a:xfrm>
            <a:off x="8855432" y="4070350"/>
            <a:ext cx="6670825" cy="48768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itle 43">
            <a:extLst>
              <a:ext uri="{FF2B5EF4-FFF2-40B4-BE49-F238E27FC236}">
                <a16:creationId xmlns:a16="http://schemas.microsoft.com/office/drawing/2014/main" id="{BE037159-B21C-422F-8067-D747ABA80537}"/>
              </a:ext>
            </a:extLst>
          </p:cNvPr>
          <p:cNvSpPr>
            <a:spLocks noGrp="1"/>
          </p:cNvSpPr>
          <p:nvPr>
            <p:ph type="title"/>
          </p:nvPr>
        </p:nvSpPr>
        <p:spPr>
          <a:xfrm>
            <a:off x="1676837" y="730251"/>
            <a:ext cx="21030327" cy="1786232"/>
          </a:xfrm>
          <a:prstGeom prst="rect">
            <a:avLst/>
          </a:prstGeom>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564721325"/>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F6B2CF7-0E70-4B13-AF20-5E4E34F1911D}"/>
              </a:ext>
            </a:extLst>
          </p:cNvPr>
          <p:cNvGrpSpPr/>
          <p:nvPr userDrawn="1"/>
        </p:nvGrpSpPr>
        <p:grpSpPr>
          <a:xfrm>
            <a:off x="0" y="-1582768"/>
            <a:ext cx="24541543" cy="4304369"/>
            <a:chOff x="0" y="-156114"/>
            <a:chExt cx="24535152" cy="4304369"/>
          </a:xfrm>
        </p:grpSpPr>
        <p:sp>
          <p:nvSpPr>
            <p:cNvPr id="6" name="Freeform 130">
              <a:extLst>
                <a:ext uri="{FF2B5EF4-FFF2-40B4-BE49-F238E27FC236}">
                  <a16:creationId xmlns:a16="http://schemas.microsoft.com/office/drawing/2014/main" id="{B82AF1FE-44EB-4941-B4B4-ACE317CC5608}"/>
                </a:ext>
              </a:extLst>
            </p:cNvPr>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9" dirty="0">
                <a:latin typeface="Nunito Light" charset="0"/>
              </a:endParaRPr>
            </a:p>
          </p:txBody>
        </p:sp>
        <p:sp>
          <p:nvSpPr>
            <p:cNvPr id="7" name="Freeform 131">
              <a:extLst>
                <a:ext uri="{FF2B5EF4-FFF2-40B4-BE49-F238E27FC236}">
                  <a16:creationId xmlns:a16="http://schemas.microsoft.com/office/drawing/2014/main" id="{7125398F-1D77-4BF8-B489-530A4A7C2634}"/>
                </a:ext>
              </a:extLst>
            </p:cNvPr>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9" dirty="0">
                <a:latin typeface="Nunito Light" charset="0"/>
              </a:endParaRPr>
            </a:p>
          </p:txBody>
        </p:sp>
        <p:sp>
          <p:nvSpPr>
            <p:cNvPr id="8" name="Freeform 132">
              <a:extLst>
                <a:ext uri="{FF2B5EF4-FFF2-40B4-BE49-F238E27FC236}">
                  <a16:creationId xmlns:a16="http://schemas.microsoft.com/office/drawing/2014/main" id="{B2B1DB02-886D-4A0F-9CE1-8A4F7B2E5910}"/>
                </a:ext>
              </a:extLst>
            </p:cNvPr>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9" dirty="0">
                <a:latin typeface="Nunito Light" charset="0"/>
              </a:endParaRPr>
            </a:p>
          </p:txBody>
        </p:sp>
        <p:sp>
          <p:nvSpPr>
            <p:cNvPr id="9" name="Freeform 133">
              <a:extLst>
                <a:ext uri="{FF2B5EF4-FFF2-40B4-BE49-F238E27FC236}">
                  <a16:creationId xmlns:a16="http://schemas.microsoft.com/office/drawing/2014/main" id="{A8418F68-F582-4A55-9390-F6D4EBD8E16D}"/>
                </a:ext>
              </a:extLst>
            </p:cNvPr>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9" dirty="0">
                <a:latin typeface="Nunito Light" charset="0"/>
              </a:endParaRPr>
            </a:p>
          </p:txBody>
        </p:sp>
        <p:sp>
          <p:nvSpPr>
            <p:cNvPr id="10" name="Freeform 134">
              <a:extLst>
                <a:ext uri="{FF2B5EF4-FFF2-40B4-BE49-F238E27FC236}">
                  <a16:creationId xmlns:a16="http://schemas.microsoft.com/office/drawing/2014/main" id="{D0EFF7BC-F770-472B-B7F7-1D1C7DF6E7D1}"/>
                </a:ext>
              </a:extLst>
            </p:cNvPr>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9" dirty="0">
                <a:latin typeface="Nunito Light" charset="0"/>
              </a:endParaRPr>
            </a:p>
          </p:txBody>
        </p:sp>
        <p:sp>
          <p:nvSpPr>
            <p:cNvPr id="11" name="Freeform 135">
              <a:extLst>
                <a:ext uri="{FF2B5EF4-FFF2-40B4-BE49-F238E27FC236}">
                  <a16:creationId xmlns:a16="http://schemas.microsoft.com/office/drawing/2014/main" id="{BEAE1B10-43C6-41A7-8E03-D416B59472C4}"/>
                </a:ext>
              </a:extLst>
            </p:cNvPr>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9" dirty="0">
                <a:latin typeface="Nunito Light" charset="0"/>
              </a:endParaRPr>
            </a:p>
          </p:txBody>
        </p:sp>
        <p:sp>
          <p:nvSpPr>
            <p:cNvPr id="12" name="Freeform 136">
              <a:extLst>
                <a:ext uri="{FF2B5EF4-FFF2-40B4-BE49-F238E27FC236}">
                  <a16:creationId xmlns:a16="http://schemas.microsoft.com/office/drawing/2014/main" id="{2F7DB26C-3002-4265-B159-766D03E29959}"/>
                </a:ext>
              </a:extLst>
            </p:cNvPr>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9" dirty="0">
                <a:latin typeface="Nunito Light" charset="0"/>
              </a:endParaRPr>
            </a:p>
          </p:txBody>
        </p:sp>
        <p:sp>
          <p:nvSpPr>
            <p:cNvPr id="13" name="Freeform 137">
              <a:extLst>
                <a:ext uri="{FF2B5EF4-FFF2-40B4-BE49-F238E27FC236}">
                  <a16:creationId xmlns:a16="http://schemas.microsoft.com/office/drawing/2014/main" id="{9F179140-548A-4B8E-BDD5-3C117B06B8AD}"/>
                </a:ext>
              </a:extLst>
            </p:cNvPr>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9" dirty="0">
                <a:latin typeface="Nunito Light" charset="0"/>
              </a:endParaRPr>
            </a:p>
          </p:txBody>
        </p:sp>
        <p:sp>
          <p:nvSpPr>
            <p:cNvPr id="14" name="Freeform 138">
              <a:extLst>
                <a:ext uri="{FF2B5EF4-FFF2-40B4-BE49-F238E27FC236}">
                  <a16:creationId xmlns:a16="http://schemas.microsoft.com/office/drawing/2014/main" id="{DE75C889-A6BE-458E-9CAE-FE98EDAA2A32}"/>
                </a:ext>
              </a:extLst>
            </p:cNvPr>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9" dirty="0">
                <a:latin typeface="Nunito Light" charset="0"/>
              </a:endParaRPr>
            </a:p>
          </p:txBody>
        </p:sp>
        <p:sp>
          <p:nvSpPr>
            <p:cNvPr id="15" name="Freeform 139">
              <a:extLst>
                <a:ext uri="{FF2B5EF4-FFF2-40B4-BE49-F238E27FC236}">
                  <a16:creationId xmlns:a16="http://schemas.microsoft.com/office/drawing/2014/main" id="{A4210FCD-D640-4C61-9C9B-CBAA9468DD77}"/>
                </a:ext>
              </a:extLst>
            </p:cNvPr>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9" dirty="0">
                <a:latin typeface="Nunito Light" charset="0"/>
              </a:endParaRPr>
            </a:p>
          </p:txBody>
        </p:sp>
        <p:sp>
          <p:nvSpPr>
            <p:cNvPr id="16" name="Freeform 13">
              <a:extLst>
                <a:ext uri="{FF2B5EF4-FFF2-40B4-BE49-F238E27FC236}">
                  <a16:creationId xmlns:a16="http://schemas.microsoft.com/office/drawing/2014/main" id="{A0DCE87B-EA05-4FAD-91BF-68CEBFC00569}"/>
                </a:ext>
              </a:extLst>
            </p:cNvPr>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9" dirty="0">
                <a:latin typeface="Nunito Light" charset="0"/>
              </a:endParaRPr>
            </a:p>
          </p:txBody>
        </p:sp>
        <p:sp>
          <p:nvSpPr>
            <p:cNvPr id="17" name="Freeform 14">
              <a:extLst>
                <a:ext uri="{FF2B5EF4-FFF2-40B4-BE49-F238E27FC236}">
                  <a16:creationId xmlns:a16="http://schemas.microsoft.com/office/drawing/2014/main" id="{BA086AAC-9471-4D18-B12D-DE49D1927C25}"/>
                </a:ext>
              </a:extLst>
            </p:cNvPr>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9" dirty="0">
                <a:latin typeface="Nunito Light" charset="0"/>
              </a:endParaRPr>
            </a:p>
          </p:txBody>
        </p:sp>
        <p:sp>
          <p:nvSpPr>
            <p:cNvPr id="18" name="Freeform 15">
              <a:extLst>
                <a:ext uri="{FF2B5EF4-FFF2-40B4-BE49-F238E27FC236}">
                  <a16:creationId xmlns:a16="http://schemas.microsoft.com/office/drawing/2014/main" id="{F7BFB4B5-3E07-41D2-96FE-C839E3B0C0AC}"/>
                </a:ext>
              </a:extLst>
            </p:cNvPr>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9" dirty="0">
                <a:latin typeface="Nunito Light" charset="0"/>
              </a:endParaRPr>
            </a:p>
          </p:txBody>
        </p:sp>
        <p:sp>
          <p:nvSpPr>
            <p:cNvPr id="19" name="Freeform 16">
              <a:extLst>
                <a:ext uri="{FF2B5EF4-FFF2-40B4-BE49-F238E27FC236}">
                  <a16:creationId xmlns:a16="http://schemas.microsoft.com/office/drawing/2014/main" id="{AE48CFBA-CEA7-4458-B80C-8ADD0881DC4D}"/>
                </a:ext>
              </a:extLst>
            </p:cNvPr>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9" dirty="0">
                <a:latin typeface="Nunito Light" charset="0"/>
              </a:endParaRPr>
            </a:p>
          </p:txBody>
        </p:sp>
        <p:sp>
          <p:nvSpPr>
            <p:cNvPr id="20" name="Freeform 17">
              <a:extLst>
                <a:ext uri="{FF2B5EF4-FFF2-40B4-BE49-F238E27FC236}">
                  <a16:creationId xmlns:a16="http://schemas.microsoft.com/office/drawing/2014/main" id="{4DE53C89-C6CC-45BB-AE89-7E38A8796434}"/>
                </a:ext>
              </a:extLst>
            </p:cNvPr>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9" dirty="0">
                <a:latin typeface="Nunito Light" charset="0"/>
              </a:endParaRPr>
            </a:p>
          </p:txBody>
        </p:sp>
        <p:sp>
          <p:nvSpPr>
            <p:cNvPr id="21" name="Freeform 18">
              <a:extLst>
                <a:ext uri="{FF2B5EF4-FFF2-40B4-BE49-F238E27FC236}">
                  <a16:creationId xmlns:a16="http://schemas.microsoft.com/office/drawing/2014/main" id="{A8C17C56-B994-40CA-8E34-4C4BA2CE2328}"/>
                </a:ext>
              </a:extLst>
            </p:cNvPr>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9" dirty="0">
                <a:latin typeface="Nunito Light" charset="0"/>
              </a:endParaRPr>
            </a:p>
          </p:txBody>
        </p:sp>
        <p:sp>
          <p:nvSpPr>
            <p:cNvPr id="22" name="Freeform 19">
              <a:extLst>
                <a:ext uri="{FF2B5EF4-FFF2-40B4-BE49-F238E27FC236}">
                  <a16:creationId xmlns:a16="http://schemas.microsoft.com/office/drawing/2014/main" id="{D9F178E1-4E12-4131-8137-FA70CFD6149E}"/>
                </a:ext>
              </a:extLst>
            </p:cNvPr>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9" dirty="0">
                <a:latin typeface="Nunito Light" charset="0"/>
              </a:endParaRPr>
            </a:p>
          </p:txBody>
        </p:sp>
        <p:sp>
          <p:nvSpPr>
            <p:cNvPr id="23" name="Freeform 20">
              <a:extLst>
                <a:ext uri="{FF2B5EF4-FFF2-40B4-BE49-F238E27FC236}">
                  <a16:creationId xmlns:a16="http://schemas.microsoft.com/office/drawing/2014/main" id="{CF1A50DA-B598-4643-BC82-56DDBAF2B89E}"/>
                </a:ext>
              </a:extLst>
            </p:cNvPr>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9" dirty="0">
                <a:latin typeface="Nunito Light" charset="0"/>
              </a:endParaRPr>
            </a:p>
          </p:txBody>
        </p:sp>
        <p:sp>
          <p:nvSpPr>
            <p:cNvPr id="24" name="Freeform 21">
              <a:extLst>
                <a:ext uri="{FF2B5EF4-FFF2-40B4-BE49-F238E27FC236}">
                  <a16:creationId xmlns:a16="http://schemas.microsoft.com/office/drawing/2014/main" id="{FA88E0F4-4074-40A2-8693-121174ECF582}"/>
                </a:ext>
              </a:extLst>
            </p:cNvPr>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9" dirty="0">
                <a:latin typeface="Nunito Light" charset="0"/>
              </a:endParaRPr>
            </a:p>
          </p:txBody>
        </p:sp>
        <p:sp>
          <p:nvSpPr>
            <p:cNvPr id="25" name="Freeform 22">
              <a:extLst>
                <a:ext uri="{FF2B5EF4-FFF2-40B4-BE49-F238E27FC236}">
                  <a16:creationId xmlns:a16="http://schemas.microsoft.com/office/drawing/2014/main" id="{BBAD1DA1-0212-472A-9628-2D03BFE2F77D}"/>
                </a:ext>
              </a:extLst>
            </p:cNvPr>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9" dirty="0">
                <a:latin typeface="Nunito Light" charset="0"/>
              </a:endParaRPr>
            </a:p>
          </p:txBody>
        </p:sp>
        <p:sp>
          <p:nvSpPr>
            <p:cNvPr id="26" name="Freeform 23">
              <a:extLst>
                <a:ext uri="{FF2B5EF4-FFF2-40B4-BE49-F238E27FC236}">
                  <a16:creationId xmlns:a16="http://schemas.microsoft.com/office/drawing/2014/main" id="{1ABB5E29-FB15-4561-9CEF-662445AA3DA4}"/>
                </a:ext>
              </a:extLst>
            </p:cNvPr>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9" dirty="0">
                <a:latin typeface="Nunito Light" charset="0"/>
              </a:endParaRPr>
            </a:p>
          </p:txBody>
        </p:sp>
        <p:sp>
          <p:nvSpPr>
            <p:cNvPr id="27" name="Freeform 24">
              <a:extLst>
                <a:ext uri="{FF2B5EF4-FFF2-40B4-BE49-F238E27FC236}">
                  <a16:creationId xmlns:a16="http://schemas.microsoft.com/office/drawing/2014/main" id="{8AFBACE4-8F13-4A5A-8025-09011D0EBB8D}"/>
                </a:ext>
              </a:extLst>
            </p:cNvPr>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9" dirty="0">
                <a:latin typeface="Nunito Light" charset="0"/>
              </a:endParaRPr>
            </a:p>
          </p:txBody>
        </p:sp>
        <p:sp>
          <p:nvSpPr>
            <p:cNvPr id="28" name="Freeform 25">
              <a:extLst>
                <a:ext uri="{FF2B5EF4-FFF2-40B4-BE49-F238E27FC236}">
                  <a16:creationId xmlns:a16="http://schemas.microsoft.com/office/drawing/2014/main" id="{33E713D7-97F2-4482-B4F2-BD32A3419861}"/>
                </a:ext>
              </a:extLst>
            </p:cNvPr>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9" dirty="0">
                <a:latin typeface="Nunito Light" charset="0"/>
              </a:endParaRPr>
            </a:p>
          </p:txBody>
        </p:sp>
        <p:sp>
          <p:nvSpPr>
            <p:cNvPr id="29" name="Freeform 26">
              <a:extLst>
                <a:ext uri="{FF2B5EF4-FFF2-40B4-BE49-F238E27FC236}">
                  <a16:creationId xmlns:a16="http://schemas.microsoft.com/office/drawing/2014/main" id="{ECB4D932-3189-4141-9BEC-0A7906A85750}"/>
                </a:ext>
              </a:extLst>
            </p:cNvPr>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9" dirty="0">
                <a:latin typeface="Nunito Light" charset="0"/>
              </a:endParaRPr>
            </a:p>
          </p:txBody>
        </p:sp>
        <p:sp>
          <p:nvSpPr>
            <p:cNvPr id="30" name="Freeform 12">
              <a:extLst>
                <a:ext uri="{FF2B5EF4-FFF2-40B4-BE49-F238E27FC236}">
                  <a16:creationId xmlns:a16="http://schemas.microsoft.com/office/drawing/2014/main" id="{20CE6FFA-BB60-49C0-9697-CCC0C4323A7A}"/>
                </a:ext>
              </a:extLst>
            </p:cNvPr>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9" dirty="0">
                <a:latin typeface="Nunito Light" charset="0"/>
              </a:endParaRPr>
            </a:p>
          </p:txBody>
        </p:sp>
      </p:grpSp>
      <p:pic>
        <p:nvPicPr>
          <p:cNvPr id="31" name="Picture 30">
            <a:extLst>
              <a:ext uri="{FF2B5EF4-FFF2-40B4-BE49-F238E27FC236}">
                <a16:creationId xmlns:a16="http://schemas.microsoft.com/office/drawing/2014/main" id="{96C360B4-A474-4EF0-90E8-A21611A12F83}"/>
              </a:ext>
            </a:extLst>
          </p:cNvPr>
          <p:cNvPicPr>
            <a:picLocks noChangeAspect="1"/>
          </p:cNvPicPr>
          <p:nvPr userDrawn="1"/>
        </p:nvPicPr>
        <p:blipFill>
          <a:blip r:embed="rId2">
            <a:lum bright="70000" contrast="-70000"/>
          </a:blip>
          <a:stretch>
            <a:fillRect/>
          </a:stretch>
        </p:blipFill>
        <p:spPr>
          <a:xfrm>
            <a:off x="8242325" y="9347444"/>
            <a:ext cx="7899351" cy="2890514"/>
          </a:xfrm>
          <a:prstGeom prst="rect">
            <a:avLst/>
          </a:prstGeom>
        </p:spPr>
      </p:pic>
      <p:sp>
        <p:nvSpPr>
          <p:cNvPr id="32" name="Title 31">
            <a:extLst>
              <a:ext uri="{FF2B5EF4-FFF2-40B4-BE49-F238E27FC236}">
                <a16:creationId xmlns:a16="http://schemas.microsoft.com/office/drawing/2014/main" id="{CC6C8EDB-C95F-43D9-AFE6-0532D24074C0}"/>
              </a:ext>
            </a:extLst>
          </p:cNvPr>
          <p:cNvSpPr>
            <a:spLocks noGrp="1"/>
          </p:cNvSpPr>
          <p:nvPr>
            <p:ph type="title"/>
          </p:nvPr>
        </p:nvSpPr>
        <p:spPr>
          <a:xfrm>
            <a:off x="1571864" y="5705459"/>
            <a:ext cx="21030327" cy="1642810"/>
          </a:xfrm>
          <a:prstGeom prst="rect">
            <a:avLst/>
          </a:prstGeom>
        </p:spPr>
        <p:txBody>
          <a:bodyPr anchor="b"/>
          <a:lstStyle>
            <a:lvl1pPr algn="ctr">
              <a:defRPr sz="8803">
                <a:latin typeface="+mj-lt"/>
              </a:defRPr>
            </a:lvl1pPr>
          </a:lstStyle>
          <a:p>
            <a:endParaRPr lang="en-US" dirty="0"/>
          </a:p>
        </p:txBody>
      </p:sp>
      <p:sp>
        <p:nvSpPr>
          <p:cNvPr id="34" name="Text Placeholder 33">
            <a:extLst>
              <a:ext uri="{FF2B5EF4-FFF2-40B4-BE49-F238E27FC236}">
                <a16:creationId xmlns:a16="http://schemas.microsoft.com/office/drawing/2014/main" id="{42CB7C0B-9645-4344-A430-CB3F6622CB80}"/>
              </a:ext>
            </a:extLst>
          </p:cNvPr>
          <p:cNvSpPr>
            <a:spLocks noGrp="1"/>
          </p:cNvSpPr>
          <p:nvPr>
            <p:ph type="body" sz="quarter" idx="10"/>
          </p:nvPr>
        </p:nvSpPr>
        <p:spPr>
          <a:xfrm>
            <a:off x="8052310" y="7477126"/>
            <a:ext cx="7899869" cy="968375"/>
          </a:xfrm>
          <a:prstGeom prst="rect">
            <a:avLst/>
          </a:prstGeom>
        </p:spPr>
        <p:txBody>
          <a:bodyPr/>
          <a:lstStyle>
            <a:lvl1pPr marL="0" indent="0" algn="ctr">
              <a:buNone/>
              <a:defRPr sz="2801">
                <a:latin typeface="+mn-lt"/>
              </a:defRPr>
            </a:lvl1pPr>
            <a:lvl2pPr>
              <a:defRPr sz="3601">
                <a:latin typeface="+mn-lt"/>
              </a:defRPr>
            </a:lvl2pPr>
            <a:lvl3pPr>
              <a:defRPr sz="3201">
                <a:latin typeface="+mn-lt"/>
              </a:defRPr>
            </a:lvl3pPr>
            <a:lvl4pPr>
              <a:defRPr sz="2801">
                <a:latin typeface="+mn-lt"/>
              </a:defRPr>
            </a:lvl4pPr>
            <a:lvl5pPr>
              <a:defRPr sz="2801">
                <a:latin typeface="+mn-lt"/>
              </a:defRPr>
            </a:lvl5pPr>
          </a:lstStyle>
          <a:p>
            <a:pPr lvl="0"/>
            <a:endParaRPr lang="en-US" dirty="0"/>
          </a:p>
        </p:txBody>
      </p:sp>
    </p:spTree>
    <p:extLst>
      <p:ext uri="{BB962C8B-B14F-4D97-AF65-F5344CB8AC3E}">
        <p14:creationId xmlns:p14="http://schemas.microsoft.com/office/powerpoint/2010/main" val="1178321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pSp>
        <p:nvGrpSpPr>
          <p:cNvPr id="49" name="Group 48"/>
          <p:cNvGrpSpPr/>
          <p:nvPr userDrawn="1"/>
        </p:nvGrpSpPr>
        <p:grpSpPr>
          <a:xfrm rot="10800000">
            <a:off x="-24970" y="10969127"/>
            <a:ext cx="24541543" cy="4304369"/>
            <a:chOff x="0" y="-156114"/>
            <a:chExt cx="24535152" cy="4304369"/>
          </a:xfrm>
        </p:grpSpPr>
        <p:sp>
          <p:nvSpPr>
            <p:cNvPr id="50" name="Freeform 49"/>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9" b="0" i="0" dirty="0">
                <a:latin typeface="Nunito Light" charset="0"/>
              </a:endParaRPr>
            </a:p>
          </p:txBody>
        </p:sp>
        <p:sp>
          <p:nvSpPr>
            <p:cNvPr id="51" name="Freeform 50"/>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9" b="0" i="0" dirty="0">
                <a:latin typeface="Nunito Light" charset="0"/>
              </a:endParaRPr>
            </a:p>
          </p:txBody>
        </p:sp>
        <p:sp>
          <p:nvSpPr>
            <p:cNvPr id="52" name="Freeform 51"/>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9" b="0" i="0" dirty="0">
                <a:latin typeface="Nunito Light" charset="0"/>
              </a:endParaRPr>
            </a:p>
          </p:txBody>
        </p:sp>
        <p:sp>
          <p:nvSpPr>
            <p:cNvPr id="53" name="Freeform 52"/>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9" b="0" i="0" dirty="0">
                <a:latin typeface="Nunito Light" charset="0"/>
              </a:endParaRPr>
            </a:p>
          </p:txBody>
        </p:sp>
        <p:sp>
          <p:nvSpPr>
            <p:cNvPr id="54" name="Freeform 53"/>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9" b="0" i="0" dirty="0">
                <a:latin typeface="Nunito Light" charset="0"/>
              </a:endParaRPr>
            </a:p>
          </p:txBody>
        </p:sp>
        <p:sp>
          <p:nvSpPr>
            <p:cNvPr id="55" name="Freeform 54"/>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9" b="0" i="0" dirty="0">
                <a:latin typeface="Nunito Light" charset="0"/>
              </a:endParaRPr>
            </a:p>
          </p:txBody>
        </p:sp>
        <p:sp>
          <p:nvSpPr>
            <p:cNvPr id="56" name="Freeform 55"/>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9" b="0" i="0" dirty="0">
                <a:latin typeface="Nunito Light" charset="0"/>
              </a:endParaRPr>
            </a:p>
          </p:txBody>
        </p:sp>
        <p:sp>
          <p:nvSpPr>
            <p:cNvPr id="57" name="Freeform 56"/>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9" b="0" i="0" dirty="0">
                <a:latin typeface="Nunito Light" charset="0"/>
              </a:endParaRPr>
            </a:p>
          </p:txBody>
        </p:sp>
        <p:sp>
          <p:nvSpPr>
            <p:cNvPr id="58" name="Freeform 57"/>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9" b="0" i="0" dirty="0">
                <a:latin typeface="Nunito Light" charset="0"/>
              </a:endParaRPr>
            </a:p>
          </p:txBody>
        </p:sp>
        <p:sp>
          <p:nvSpPr>
            <p:cNvPr id="59" name="Freeform 58"/>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9" b="0" i="0" dirty="0">
                <a:latin typeface="Nunito Light" charset="0"/>
              </a:endParaRPr>
            </a:p>
          </p:txBody>
        </p:sp>
        <p:sp>
          <p:nvSpPr>
            <p:cNvPr id="60"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9" b="0" i="0" dirty="0">
                <a:latin typeface="Nunito Light" charset="0"/>
              </a:endParaRPr>
            </a:p>
          </p:txBody>
        </p:sp>
        <p:sp>
          <p:nvSpPr>
            <p:cNvPr id="61"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9" b="0" i="0" dirty="0">
                <a:latin typeface="Nunito Light" charset="0"/>
              </a:endParaRPr>
            </a:p>
          </p:txBody>
        </p:sp>
        <p:sp>
          <p:nvSpPr>
            <p:cNvPr id="62"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9" b="0" i="0" dirty="0">
                <a:latin typeface="Nunito Light" charset="0"/>
              </a:endParaRPr>
            </a:p>
          </p:txBody>
        </p:sp>
        <p:sp>
          <p:nvSpPr>
            <p:cNvPr id="63"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9" b="0" i="0" dirty="0">
                <a:latin typeface="Nunito Light" charset="0"/>
              </a:endParaRPr>
            </a:p>
          </p:txBody>
        </p:sp>
        <p:sp>
          <p:nvSpPr>
            <p:cNvPr id="64"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9" b="0" i="0" dirty="0">
                <a:latin typeface="Nunito Light" charset="0"/>
              </a:endParaRPr>
            </a:p>
          </p:txBody>
        </p:sp>
        <p:sp>
          <p:nvSpPr>
            <p:cNvPr id="65"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9" b="0" i="0" dirty="0">
                <a:latin typeface="Nunito Light" charset="0"/>
              </a:endParaRPr>
            </a:p>
          </p:txBody>
        </p:sp>
        <p:sp>
          <p:nvSpPr>
            <p:cNvPr id="66"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9" b="0" i="0" dirty="0">
                <a:latin typeface="Nunito Light" charset="0"/>
              </a:endParaRPr>
            </a:p>
          </p:txBody>
        </p:sp>
        <p:sp>
          <p:nvSpPr>
            <p:cNvPr id="67"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9" b="0" i="0" dirty="0">
                <a:latin typeface="Nunito Light" charset="0"/>
              </a:endParaRPr>
            </a:p>
          </p:txBody>
        </p:sp>
        <p:sp>
          <p:nvSpPr>
            <p:cNvPr id="68"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9" b="0" i="0" dirty="0">
                <a:latin typeface="Nunito Light" charset="0"/>
              </a:endParaRPr>
            </a:p>
          </p:txBody>
        </p:sp>
        <p:sp>
          <p:nvSpPr>
            <p:cNvPr id="69"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9" b="0" i="0" dirty="0">
                <a:latin typeface="Nunito Light" charset="0"/>
              </a:endParaRPr>
            </a:p>
          </p:txBody>
        </p:sp>
        <p:sp>
          <p:nvSpPr>
            <p:cNvPr id="70"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9" b="0" i="0" dirty="0">
                <a:latin typeface="Nunito Light" charset="0"/>
              </a:endParaRPr>
            </a:p>
          </p:txBody>
        </p:sp>
        <p:sp>
          <p:nvSpPr>
            <p:cNvPr id="71"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9" b="0" i="0" dirty="0">
                <a:latin typeface="Nunito Light" charset="0"/>
              </a:endParaRPr>
            </a:p>
          </p:txBody>
        </p:sp>
        <p:sp>
          <p:nvSpPr>
            <p:cNvPr id="72"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9" b="0" i="0" dirty="0">
                <a:latin typeface="Nunito Light" charset="0"/>
              </a:endParaRPr>
            </a:p>
          </p:txBody>
        </p:sp>
        <p:sp>
          <p:nvSpPr>
            <p:cNvPr id="73"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9" b="0" i="0" dirty="0">
                <a:latin typeface="Nunito Light" charset="0"/>
              </a:endParaRPr>
            </a:p>
          </p:txBody>
        </p:sp>
        <p:sp>
          <p:nvSpPr>
            <p:cNvPr id="74"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9" b="0" i="0" dirty="0">
                <a:latin typeface="Nunito Light" charset="0"/>
              </a:endParaRPr>
            </a:p>
          </p:txBody>
        </p:sp>
      </p:grpSp>
      <p:sp>
        <p:nvSpPr>
          <p:cNvPr id="2" name="Title 1">
            <a:extLst>
              <a:ext uri="{FF2B5EF4-FFF2-40B4-BE49-F238E27FC236}">
                <a16:creationId xmlns:a16="http://schemas.microsoft.com/office/drawing/2014/main" id="{51D3F431-7229-4586-9308-70494B9511EB}"/>
              </a:ext>
            </a:extLst>
          </p:cNvPr>
          <p:cNvSpPr>
            <a:spLocks noGrp="1"/>
          </p:cNvSpPr>
          <p:nvPr>
            <p:ph type="title"/>
          </p:nvPr>
        </p:nvSpPr>
        <p:spPr>
          <a:xfrm>
            <a:off x="1676837" y="730251"/>
            <a:ext cx="21030327" cy="1786232"/>
          </a:xfrm>
          <a:prstGeom prst="rect">
            <a:avLst/>
          </a:prstGeom>
        </p:spPr>
        <p:txBody>
          <a:bodyPr/>
          <a:lstStyle>
            <a:lvl1pPr>
              <a:defRPr>
                <a:latin typeface="+mj-lt"/>
              </a:defRPr>
            </a:lvl1pPr>
          </a:lstStyle>
          <a:p>
            <a:endParaRPr lang="en-US" dirty="0"/>
          </a:p>
        </p:txBody>
      </p:sp>
      <p:sp>
        <p:nvSpPr>
          <p:cNvPr id="5" name="Table Placeholder 4">
            <a:extLst>
              <a:ext uri="{FF2B5EF4-FFF2-40B4-BE49-F238E27FC236}">
                <a16:creationId xmlns:a16="http://schemas.microsoft.com/office/drawing/2014/main" id="{180232F5-694D-43EA-856D-7584B5349FC6}"/>
              </a:ext>
            </a:extLst>
          </p:cNvPr>
          <p:cNvSpPr>
            <a:spLocks noGrp="1"/>
          </p:cNvSpPr>
          <p:nvPr>
            <p:ph type="tbl" sz="quarter" idx="10"/>
          </p:nvPr>
        </p:nvSpPr>
        <p:spPr>
          <a:xfrm>
            <a:off x="3775126" y="3226552"/>
            <a:ext cx="14921623" cy="7640637"/>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1773077584"/>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DB8F-4897-4AFD-BF9A-A0F5AECC887F}"/>
              </a:ext>
            </a:extLst>
          </p:cNvPr>
          <p:cNvSpPr>
            <a:spLocks noGrp="1"/>
          </p:cNvSpPr>
          <p:nvPr>
            <p:ph type="title"/>
          </p:nvPr>
        </p:nvSpPr>
        <p:spPr>
          <a:xfrm>
            <a:off x="1371957" y="6485309"/>
            <a:ext cx="21030327" cy="2651125"/>
          </a:xfrm>
          <a:prstGeom prst="rect">
            <a:avLst/>
          </a:prstGeom>
          <a:solidFill>
            <a:schemeClr val="bg1"/>
          </a:solidFill>
        </p:spPr>
        <p:txBody>
          <a:bodyPr/>
          <a:lstStyle>
            <a:lvl1pPr>
              <a:defRPr sz="13304">
                <a:solidFill>
                  <a:schemeClr val="accent2"/>
                </a:solidFill>
                <a:latin typeface="+mj-lt"/>
              </a:defRPr>
            </a:lvl1pPr>
          </a:lstStyle>
          <a:p>
            <a:endParaRPr lang="en-US" dirty="0"/>
          </a:p>
        </p:txBody>
      </p:sp>
      <p:sp>
        <p:nvSpPr>
          <p:cNvPr id="5" name="Rectangle 4">
            <a:extLst>
              <a:ext uri="{FF2B5EF4-FFF2-40B4-BE49-F238E27FC236}">
                <a16:creationId xmlns:a16="http://schemas.microsoft.com/office/drawing/2014/main" id="{B8B650FF-5935-4954-A918-5C5E0839FE6A}"/>
              </a:ext>
            </a:extLst>
          </p:cNvPr>
          <p:cNvSpPr/>
          <p:nvPr userDrawn="1"/>
        </p:nvSpPr>
        <p:spPr>
          <a:xfrm>
            <a:off x="15839941" y="0"/>
            <a:ext cx="8544059" cy="137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dirty="0">
              <a:latin typeface="Nunito Light" charset="0"/>
            </a:endParaRPr>
          </a:p>
        </p:txBody>
      </p:sp>
      <p:pic>
        <p:nvPicPr>
          <p:cNvPr id="6" name="Picture 5">
            <a:extLst>
              <a:ext uri="{FF2B5EF4-FFF2-40B4-BE49-F238E27FC236}">
                <a16:creationId xmlns:a16="http://schemas.microsoft.com/office/drawing/2014/main" id="{986CE11C-4BF4-4113-A03B-E2BA9B6D4AE5}"/>
              </a:ext>
            </a:extLst>
          </p:cNvPr>
          <p:cNvPicPr>
            <a:picLocks noChangeAspect="1"/>
          </p:cNvPicPr>
          <p:nvPr userDrawn="1"/>
        </p:nvPicPr>
        <p:blipFill>
          <a:blip r:embed="rId2">
            <a:biLevel thresh="50000"/>
          </a:blip>
          <a:stretch>
            <a:fillRect/>
          </a:stretch>
        </p:blipFill>
        <p:spPr>
          <a:xfrm>
            <a:off x="16162295" y="5176395"/>
            <a:ext cx="7899351" cy="2890514"/>
          </a:xfrm>
          <a:prstGeom prst="rect">
            <a:avLst/>
          </a:prstGeom>
        </p:spPr>
      </p:pic>
      <p:sp>
        <p:nvSpPr>
          <p:cNvPr id="8" name="Text Placeholder 7">
            <a:extLst>
              <a:ext uri="{FF2B5EF4-FFF2-40B4-BE49-F238E27FC236}">
                <a16:creationId xmlns:a16="http://schemas.microsoft.com/office/drawing/2014/main" id="{56285A27-C160-468C-9A65-02D9EBA02373}"/>
              </a:ext>
            </a:extLst>
          </p:cNvPr>
          <p:cNvSpPr>
            <a:spLocks noGrp="1"/>
          </p:cNvSpPr>
          <p:nvPr>
            <p:ph type="body" sz="quarter" idx="10"/>
          </p:nvPr>
        </p:nvSpPr>
        <p:spPr>
          <a:xfrm>
            <a:off x="1371958" y="9556937"/>
            <a:ext cx="7388561" cy="1487488"/>
          </a:xfrm>
          <a:prstGeom prst="rect">
            <a:avLst/>
          </a:prstGeom>
        </p:spPr>
        <p:txBody>
          <a:bodyPr/>
          <a:lstStyle>
            <a:lvl1pPr marL="0" indent="0">
              <a:buNone/>
              <a:defRPr sz="3201">
                <a:latin typeface="+mn-lt"/>
              </a:defRPr>
            </a:lvl1pPr>
          </a:lstStyle>
          <a:p>
            <a:pPr lvl="0"/>
            <a:endParaRPr lang="en-US" dirty="0"/>
          </a:p>
        </p:txBody>
      </p:sp>
    </p:spTree>
    <p:extLst>
      <p:ext uri="{BB962C8B-B14F-4D97-AF65-F5344CB8AC3E}">
        <p14:creationId xmlns:p14="http://schemas.microsoft.com/office/powerpoint/2010/main" val="1749000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nd Body">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4771265" y="2436715"/>
            <a:ext cx="4291535" cy="7627435"/>
          </a:xfrm>
          <a:prstGeom prst="rect">
            <a:avLst/>
          </a:prstGeom>
          <a:solidFill>
            <a:schemeClr val="bg1">
              <a:lumMod val="95000"/>
            </a:schemeClr>
          </a:solidFill>
          <a:effectLst/>
        </p:spPr>
        <p:txBody>
          <a:bodyPr>
            <a:normAutofit/>
          </a:bodyPr>
          <a:lstStyle>
            <a:lvl1pPr marL="0" indent="0">
              <a:buNone/>
              <a:defRPr sz="2401" b="0" i="0">
                <a:ln>
                  <a:noFill/>
                </a:ln>
                <a:solidFill>
                  <a:schemeClr val="tx2"/>
                </a:solidFill>
                <a:latin typeface="Nunito Light" charset="0"/>
                <a:ea typeface="Nunito Light" charset="0"/>
                <a:cs typeface="Nunito Light" charset="0"/>
              </a:defRPr>
            </a:lvl1pPr>
          </a:lstStyle>
          <a:p>
            <a:endParaRPr lang="en-US" dirty="0"/>
          </a:p>
        </p:txBody>
      </p:sp>
      <p:grpSp>
        <p:nvGrpSpPr>
          <p:cNvPr id="3" name="Group 2"/>
          <p:cNvGrpSpPr/>
          <p:nvPr userDrawn="1"/>
        </p:nvGrpSpPr>
        <p:grpSpPr>
          <a:xfrm rot="10800000">
            <a:off x="-23452" y="10974730"/>
            <a:ext cx="24541543" cy="4304369"/>
            <a:chOff x="0" y="-156114"/>
            <a:chExt cx="24535152" cy="4304369"/>
          </a:xfrm>
        </p:grpSpPr>
        <p:sp>
          <p:nvSpPr>
            <p:cNvPr id="5" name="Freeform 4"/>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9" b="0" i="0" dirty="0">
                <a:latin typeface="Nunito Light" charset="0"/>
              </a:endParaRPr>
            </a:p>
          </p:txBody>
        </p:sp>
        <p:sp>
          <p:nvSpPr>
            <p:cNvPr id="6" name="Freeform 5"/>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9" b="0" i="0" dirty="0">
                <a:latin typeface="Nunito Light" charset="0"/>
              </a:endParaRPr>
            </a:p>
          </p:txBody>
        </p:sp>
        <p:sp>
          <p:nvSpPr>
            <p:cNvPr id="7" name="Freeform 6"/>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9" b="0" i="0" dirty="0">
                <a:latin typeface="Nunito Light" charset="0"/>
              </a:endParaRPr>
            </a:p>
          </p:txBody>
        </p:sp>
        <p:sp>
          <p:nvSpPr>
            <p:cNvPr id="8" name="Freeform 7"/>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9" b="0" i="0" dirty="0">
                <a:latin typeface="Nunito Light" charset="0"/>
              </a:endParaRPr>
            </a:p>
          </p:txBody>
        </p:sp>
        <p:sp>
          <p:nvSpPr>
            <p:cNvPr id="9" name="Freeform 8"/>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9" b="0" i="0" dirty="0">
                <a:latin typeface="Nunito Light" charset="0"/>
              </a:endParaRPr>
            </a:p>
          </p:txBody>
        </p:sp>
        <p:sp>
          <p:nvSpPr>
            <p:cNvPr id="10" name="Freeform 9"/>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9" b="0" i="0" dirty="0">
                <a:latin typeface="Nunito Light" charset="0"/>
              </a:endParaRPr>
            </a:p>
          </p:txBody>
        </p:sp>
        <p:sp>
          <p:nvSpPr>
            <p:cNvPr id="11" name="Freeform 10"/>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9" b="0" i="0" dirty="0">
                <a:latin typeface="Nunito Light" charset="0"/>
              </a:endParaRPr>
            </a:p>
          </p:txBody>
        </p:sp>
        <p:sp>
          <p:nvSpPr>
            <p:cNvPr id="12" name="Freeform 11"/>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9" b="0" i="0" dirty="0">
                <a:latin typeface="Nunito Light" charset="0"/>
              </a:endParaRPr>
            </a:p>
          </p:txBody>
        </p:sp>
        <p:sp>
          <p:nvSpPr>
            <p:cNvPr id="13" name="Freeform 12"/>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9" b="0" i="0" dirty="0">
                <a:latin typeface="Nunito Light" charset="0"/>
              </a:endParaRPr>
            </a:p>
          </p:txBody>
        </p:sp>
        <p:sp>
          <p:nvSpPr>
            <p:cNvPr id="14" name="Freeform 13"/>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9" b="0" i="0" dirty="0">
                <a:latin typeface="Nunito Light" charset="0"/>
              </a:endParaRPr>
            </a:p>
          </p:txBody>
        </p:sp>
        <p:sp>
          <p:nvSpPr>
            <p:cNvPr id="15"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9" b="0" i="0" dirty="0">
                <a:latin typeface="Nunito Light" charset="0"/>
              </a:endParaRPr>
            </a:p>
          </p:txBody>
        </p:sp>
        <p:sp>
          <p:nvSpPr>
            <p:cNvPr id="16"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9" b="0" i="0" dirty="0">
                <a:latin typeface="Nunito Light" charset="0"/>
              </a:endParaRPr>
            </a:p>
          </p:txBody>
        </p:sp>
        <p:sp>
          <p:nvSpPr>
            <p:cNvPr id="17"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9" b="0" i="0" dirty="0">
                <a:latin typeface="Nunito Light" charset="0"/>
              </a:endParaRPr>
            </a:p>
          </p:txBody>
        </p:sp>
        <p:sp>
          <p:nvSpPr>
            <p:cNvPr id="18"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9" b="0" i="0" dirty="0">
                <a:latin typeface="Nunito Light" charset="0"/>
              </a:endParaRPr>
            </a:p>
          </p:txBody>
        </p:sp>
        <p:sp>
          <p:nvSpPr>
            <p:cNvPr id="19"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9" b="0" i="0" dirty="0">
                <a:latin typeface="Nunito Light" charset="0"/>
              </a:endParaRPr>
            </a:p>
          </p:txBody>
        </p:sp>
        <p:sp>
          <p:nvSpPr>
            <p:cNvPr id="20"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9" b="0" i="0" dirty="0">
                <a:latin typeface="Nunito Light" charset="0"/>
              </a:endParaRPr>
            </a:p>
          </p:txBody>
        </p:sp>
        <p:sp>
          <p:nvSpPr>
            <p:cNvPr id="21"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9" b="0" i="0" dirty="0">
                <a:latin typeface="Nunito Light" charset="0"/>
              </a:endParaRPr>
            </a:p>
          </p:txBody>
        </p:sp>
        <p:sp>
          <p:nvSpPr>
            <p:cNvPr id="22"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9" b="0" i="0" dirty="0">
                <a:latin typeface="Nunito Light" charset="0"/>
              </a:endParaRPr>
            </a:p>
          </p:txBody>
        </p:sp>
        <p:sp>
          <p:nvSpPr>
            <p:cNvPr id="23"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9" b="0" i="0" dirty="0">
                <a:latin typeface="Nunito Light" charset="0"/>
              </a:endParaRPr>
            </a:p>
          </p:txBody>
        </p:sp>
        <p:sp>
          <p:nvSpPr>
            <p:cNvPr id="24"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9" b="0" i="0" dirty="0">
                <a:latin typeface="Nunito Light" charset="0"/>
              </a:endParaRPr>
            </a:p>
          </p:txBody>
        </p:sp>
        <p:sp>
          <p:nvSpPr>
            <p:cNvPr id="25"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9" b="0" i="0" dirty="0">
                <a:latin typeface="Nunito Light" charset="0"/>
              </a:endParaRPr>
            </a:p>
          </p:txBody>
        </p:sp>
        <p:sp>
          <p:nvSpPr>
            <p:cNvPr id="26"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9" b="0" i="0" dirty="0">
                <a:latin typeface="Nunito Light" charset="0"/>
              </a:endParaRPr>
            </a:p>
          </p:txBody>
        </p:sp>
        <p:sp>
          <p:nvSpPr>
            <p:cNvPr id="27"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9" b="0" i="0" dirty="0">
                <a:latin typeface="Nunito Light" charset="0"/>
              </a:endParaRPr>
            </a:p>
          </p:txBody>
        </p:sp>
        <p:sp>
          <p:nvSpPr>
            <p:cNvPr id="28"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9" b="0" i="0" dirty="0">
                <a:latin typeface="Nunito Light" charset="0"/>
              </a:endParaRPr>
            </a:p>
          </p:txBody>
        </p:sp>
        <p:sp>
          <p:nvSpPr>
            <p:cNvPr id="29"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9" b="0" i="0" dirty="0">
                <a:latin typeface="Nunito Light" charset="0"/>
              </a:endParaRPr>
            </a:p>
          </p:txBody>
        </p:sp>
      </p:grpSp>
      <p:sp>
        <p:nvSpPr>
          <p:cNvPr id="30" name="Text Placeholder 29">
            <a:extLst>
              <a:ext uri="{FF2B5EF4-FFF2-40B4-BE49-F238E27FC236}">
                <a16:creationId xmlns:a16="http://schemas.microsoft.com/office/drawing/2014/main" id="{0C7626E8-95E4-411C-9A38-5F30A1C66D95}"/>
              </a:ext>
            </a:extLst>
          </p:cNvPr>
          <p:cNvSpPr>
            <a:spLocks noGrp="1"/>
          </p:cNvSpPr>
          <p:nvPr>
            <p:ph type="body" sz="quarter" idx="15"/>
          </p:nvPr>
        </p:nvSpPr>
        <p:spPr>
          <a:xfrm>
            <a:off x="11548896" y="2654300"/>
            <a:ext cx="10491344" cy="76263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7461797"/>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Slide">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37002" y="10325100"/>
            <a:ext cx="7543800" cy="1562100"/>
          </a:xfrm>
          <a:prstGeom prst="rect">
            <a:avLst/>
          </a:prstGeom>
        </p:spPr>
      </p:pic>
      <p:sp>
        <p:nvSpPr>
          <p:cNvPr id="7" name="Rectangle 6"/>
          <p:cNvSpPr/>
          <p:nvPr/>
        </p:nvSpPr>
        <p:spPr bwMode="white">
          <a:xfrm>
            <a:off x="0" y="11942064"/>
            <a:ext cx="24384000" cy="177393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3600" dirty="0">
              <a:solidFill>
                <a:prstClr val="white"/>
              </a:solidFill>
            </a:endParaRPr>
          </a:p>
        </p:txBody>
      </p:sp>
      <p:sp>
        <p:nvSpPr>
          <p:cNvPr id="10" name="Rectangle 9"/>
          <p:cNvSpPr/>
          <p:nvPr/>
        </p:nvSpPr>
        <p:spPr>
          <a:xfrm>
            <a:off x="178306" y="12088368"/>
            <a:ext cx="5998464" cy="142646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4000" dirty="0">
              <a:solidFill>
                <a:prstClr val="white"/>
              </a:solidFill>
            </a:endParaRPr>
          </a:p>
        </p:txBody>
      </p:sp>
      <p:sp>
        <p:nvSpPr>
          <p:cNvPr id="11" name="Rectangle 10"/>
          <p:cNvSpPr/>
          <p:nvPr/>
        </p:nvSpPr>
        <p:spPr>
          <a:xfrm>
            <a:off x="6291072" y="12088368"/>
            <a:ext cx="18092928" cy="142646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3600" dirty="0">
              <a:solidFill>
                <a:prstClr val="white"/>
              </a:solidFill>
            </a:endParaRPr>
          </a:p>
        </p:txBody>
      </p:sp>
      <p:sp>
        <p:nvSpPr>
          <p:cNvPr id="8" name="Title 7"/>
          <p:cNvSpPr>
            <a:spLocks noGrp="1"/>
          </p:cNvSpPr>
          <p:nvPr>
            <p:ph type="ctrTitle" hasCustomPrompt="1"/>
          </p:nvPr>
        </p:nvSpPr>
        <p:spPr>
          <a:xfrm>
            <a:off x="3655376" y="3352800"/>
            <a:ext cx="17272000" cy="3657600"/>
          </a:xfrm>
        </p:spPr>
        <p:txBody>
          <a:bodyPr anchor="ctr"/>
          <a:lstStyle>
            <a:lvl1pPr algn="ctr">
              <a:defRPr cap="none" baseline="0"/>
            </a:lvl1pPr>
          </a:lstStyle>
          <a:p>
            <a:r>
              <a:rPr kumimoji="0" lang="en-US" dirty="0"/>
              <a:t>Click To Add Title</a:t>
            </a:r>
          </a:p>
        </p:txBody>
      </p:sp>
      <p:sp>
        <p:nvSpPr>
          <p:cNvPr id="9" name="Subtitle 8"/>
          <p:cNvSpPr>
            <a:spLocks noGrp="1"/>
          </p:cNvSpPr>
          <p:nvPr>
            <p:ph type="subTitle" idx="1" hasCustomPrompt="1"/>
          </p:nvPr>
        </p:nvSpPr>
        <p:spPr>
          <a:xfrm>
            <a:off x="6299200" y="12100074"/>
            <a:ext cx="17881600" cy="1371600"/>
          </a:xfrm>
        </p:spPr>
        <p:txBody>
          <a:bodyPr anchor="ctr">
            <a:normAutofit/>
          </a:bodyPr>
          <a:lstStyle>
            <a:lvl1pPr marL="0" indent="0" algn="l">
              <a:buNone/>
              <a:defRPr sz="5200" baseline="0">
                <a:solidFill>
                  <a:schemeClr val="tx1"/>
                </a:solidFill>
              </a:defRPr>
            </a:lvl1pPr>
            <a:lvl2pPr marL="914400" indent="0" algn="ctr">
              <a:buNone/>
            </a:lvl2pPr>
            <a:lvl3pPr marL="1828800" indent="0" algn="ctr">
              <a:buNone/>
            </a:lvl3pPr>
            <a:lvl4pPr marL="2743200" indent="0" algn="ctr">
              <a:buNone/>
            </a:lvl4pPr>
            <a:lvl5pPr marL="3657600" indent="0" algn="ctr">
              <a:buNone/>
            </a:lvl5pPr>
            <a:lvl6pPr marL="4572000" indent="0" algn="ctr">
              <a:buNone/>
            </a:lvl6pPr>
            <a:lvl7pPr marL="5486400" indent="0" algn="ctr">
              <a:buNone/>
            </a:lvl7pPr>
            <a:lvl8pPr marL="6400800" indent="0" algn="ctr">
              <a:buNone/>
            </a:lvl8pPr>
            <a:lvl9pPr marL="7315200" indent="0" algn="ctr">
              <a:buNone/>
            </a:lvl9pPr>
          </a:lstStyle>
          <a:p>
            <a:r>
              <a:rPr kumimoji="0" lang="en-US" dirty="0"/>
              <a:t>Click to add speaker name &amp; title</a:t>
            </a:r>
          </a:p>
        </p:txBody>
      </p:sp>
      <p:sp>
        <p:nvSpPr>
          <p:cNvPr id="3" name="Text Placeholder 2"/>
          <p:cNvSpPr>
            <a:spLocks noGrp="1"/>
          </p:cNvSpPr>
          <p:nvPr>
            <p:ph type="body" sz="quarter" idx="10" hasCustomPrompt="1"/>
          </p:nvPr>
        </p:nvSpPr>
        <p:spPr>
          <a:xfrm>
            <a:off x="178306" y="12087231"/>
            <a:ext cx="5998464" cy="1428750"/>
          </a:xfrm>
        </p:spPr>
        <p:txBody>
          <a:bodyPr anchor="ctr">
            <a:normAutofit/>
          </a:bodyPr>
          <a:lstStyle>
            <a:lvl1pPr>
              <a:defRPr sz="4000">
                <a:solidFill>
                  <a:schemeClr val="tx1"/>
                </a:solidFill>
              </a:defRPr>
            </a:lvl1pPr>
          </a:lstStyle>
          <a:p>
            <a:pPr lvl="0"/>
            <a:r>
              <a:rPr lang="en-US" dirty="0"/>
              <a:t>Click to add date</a:t>
            </a:r>
          </a:p>
        </p:txBody>
      </p:sp>
    </p:spTree>
    <p:extLst>
      <p:ext uri="{BB962C8B-B14F-4D97-AF65-F5344CB8AC3E}">
        <p14:creationId xmlns:p14="http://schemas.microsoft.com/office/powerpoint/2010/main" val="1891798874"/>
      </p:ext>
    </p:extLst>
  </p:cSld>
  <p:clrMapOvr>
    <a:overrideClrMapping bg1="dk1" tx1="lt1" bg2="dk2" tx2="lt2" accent1="accent1" accent2="accent2" accent3="accent3" accent4="accent4" accent5="accent5" accent6="accent6" hlink="hlink" folHlink="folHlink"/>
  </p:clrMapOvr>
  <p:transition spd="med">
    <p:fade/>
  </p:transition>
  <p:extLst>
    <p:ext uri="{DCECCB84-F9BA-43D5-87BE-67443E8EF086}">
      <p15:sldGuideLst xmlns:p15="http://schemas.microsoft.com/office/powerpoint/2012/main">
        <p15:guide id="1" orient="horz" pos="3744">
          <p15:clr>
            <a:srgbClr val="FBAE40"/>
          </p15:clr>
        </p15:guide>
        <p15:guide id="2" pos="550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5217217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5258263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8295892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0703445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3031112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507591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4749080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3496532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764DE79-268F-4C1A-8933-263129D2AF90}" type="datetimeFigureOut">
              <a:rPr lang="en-US" dirty="0"/>
              <a:t>3/25/2022</a:t>
            </a:fld>
            <a:endParaRPr lang="en-US" dirty="0"/>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555241521"/>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3" r:id="rId10"/>
    <p:sldLayoutId id="2147483968" r:id="rId11"/>
    <p:sldLayoutId id="2147483966" r:id="rId12"/>
    <p:sldLayoutId id="2147483970" r:id="rId13"/>
    <p:sldLayoutId id="2147483969" r:id="rId14"/>
    <p:sldLayoutId id="2147483959" r:id="rId15"/>
    <p:sldLayoutId id="2147483989" r:id="rId16"/>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dca.ga.gov/community-economic-development/funding-programs/community-development-block-grants-cdbg/annual-cdb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0.png"/><Relationship Id="rId7" Type="http://schemas.openxmlformats.org/officeDocument/2006/relationships/image" Target="../media/image26.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hyperlink" Target="mailto:glenn.misner@dca.ga.gov"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extBox 311"/>
          <p:cNvSpPr txBox="1"/>
          <p:nvPr/>
        </p:nvSpPr>
        <p:spPr>
          <a:xfrm>
            <a:off x="8165536" y="5677799"/>
            <a:ext cx="8097595" cy="2247354"/>
          </a:xfrm>
          <a:prstGeom prst="rect">
            <a:avLst/>
          </a:prstGeom>
          <a:noFill/>
        </p:spPr>
        <p:txBody>
          <a:bodyPr wrap="none" rtlCol="0">
            <a:spAutoFit/>
          </a:bodyPr>
          <a:lstStyle/>
          <a:p>
            <a:pPr algn="ctr"/>
            <a:r>
              <a:rPr lang="en-US" sz="14004" b="1" spc="300" dirty="0">
                <a:latin typeface="+mj-lt"/>
                <a:ea typeface="Nunito" charset="0"/>
                <a:cs typeface="Nunito" charset="0"/>
              </a:rPr>
              <a:t>GA DCA</a:t>
            </a:r>
          </a:p>
        </p:txBody>
      </p:sp>
      <p:grpSp>
        <p:nvGrpSpPr>
          <p:cNvPr id="130" name="Group 129"/>
          <p:cNvGrpSpPr/>
          <p:nvPr/>
        </p:nvGrpSpPr>
        <p:grpSpPr>
          <a:xfrm>
            <a:off x="0" y="-1584966"/>
            <a:ext cx="24541543" cy="4305490"/>
            <a:chOff x="0" y="-156114"/>
            <a:chExt cx="24535152" cy="4304369"/>
          </a:xfrm>
        </p:grpSpPr>
        <p:sp>
          <p:nvSpPr>
            <p:cNvPr id="131" name="Freeform 130"/>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9" dirty="0">
                <a:latin typeface="Nunito Light" charset="0"/>
              </a:endParaRPr>
            </a:p>
          </p:txBody>
        </p:sp>
        <p:sp>
          <p:nvSpPr>
            <p:cNvPr id="132" name="Freeform 131"/>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9" dirty="0">
                <a:latin typeface="Nunito Light" charset="0"/>
              </a:endParaRPr>
            </a:p>
          </p:txBody>
        </p:sp>
        <p:sp>
          <p:nvSpPr>
            <p:cNvPr id="133" name="Freeform 132"/>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9" dirty="0">
                <a:latin typeface="Nunito Light" charset="0"/>
              </a:endParaRPr>
            </a:p>
          </p:txBody>
        </p:sp>
        <p:sp>
          <p:nvSpPr>
            <p:cNvPr id="134" name="Freeform 133"/>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9" dirty="0">
                <a:latin typeface="Nunito Light" charset="0"/>
              </a:endParaRPr>
            </a:p>
          </p:txBody>
        </p:sp>
        <p:sp>
          <p:nvSpPr>
            <p:cNvPr id="135" name="Freeform 134"/>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9" dirty="0">
                <a:latin typeface="Nunito Light" charset="0"/>
              </a:endParaRPr>
            </a:p>
          </p:txBody>
        </p:sp>
        <p:sp>
          <p:nvSpPr>
            <p:cNvPr id="136" name="Freeform 135"/>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9" dirty="0">
                <a:latin typeface="Nunito Light" charset="0"/>
              </a:endParaRPr>
            </a:p>
          </p:txBody>
        </p:sp>
        <p:sp>
          <p:nvSpPr>
            <p:cNvPr id="137" name="Freeform 136"/>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9" dirty="0">
                <a:latin typeface="Nunito Light" charset="0"/>
              </a:endParaRPr>
            </a:p>
          </p:txBody>
        </p:sp>
        <p:sp>
          <p:nvSpPr>
            <p:cNvPr id="138" name="Freeform 137"/>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9" dirty="0">
                <a:latin typeface="Nunito Light" charset="0"/>
              </a:endParaRPr>
            </a:p>
          </p:txBody>
        </p:sp>
        <p:sp>
          <p:nvSpPr>
            <p:cNvPr id="139" name="Freeform 138"/>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9" dirty="0">
                <a:latin typeface="Nunito Light" charset="0"/>
              </a:endParaRPr>
            </a:p>
          </p:txBody>
        </p:sp>
        <p:sp>
          <p:nvSpPr>
            <p:cNvPr id="140" name="Freeform 139"/>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9" dirty="0">
                <a:latin typeface="Nunito Light" charset="0"/>
              </a:endParaRPr>
            </a:p>
          </p:txBody>
        </p:sp>
        <p:sp>
          <p:nvSpPr>
            <p:cNvPr id="141"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9" dirty="0">
                <a:latin typeface="Nunito Light" charset="0"/>
              </a:endParaRPr>
            </a:p>
          </p:txBody>
        </p:sp>
        <p:sp>
          <p:nvSpPr>
            <p:cNvPr id="142"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9" dirty="0">
                <a:latin typeface="Nunito Light" charset="0"/>
              </a:endParaRPr>
            </a:p>
          </p:txBody>
        </p:sp>
        <p:sp>
          <p:nvSpPr>
            <p:cNvPr id="143"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9" dirty="0">
                <a:latin typeface="Nunito Light" charset="0"/>
              </a:endParaRPr>
            </a:p>
          </p:txBody>
        </p:sp>
        <p:sp>
          <p:nvSpPr>
            <p:cNvPr id="144"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9" dirty="0">
                <a:latin typeface="Nunito Light" charset="0"/>
              </a:endParaRPr>
            </a:p>
          </p:txBody>
        </p:sp>
        <p:sp>
          <p:nvSpPr>
            <p:cNvPr id="145"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9" dirty="0">
                <a:latin typeface="Nunito Light" charset="0"/>
              </a:endParaRPr>
            </a:p>
          </p:txBody>
        </p:sp>
        <p:sp>
          <p:nvSpPr>
            <p:cNvPr id="146"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9" dirty="0">
                <a:latin typeface="Nunito Light" charset="0"/>
              </a:endParaRPr>
            </a:p>
          </p:txBody>
        </p:sp>
        <p:sp>
          <p:nvSpPr>
            <p:cNvPr id="147"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9" dirty="0">
                <a:latin typeface="Nunito Light" charset="0"/>
              </a:endParaRPr>
            </a:p>
          </p:txBody>
        </p:sp>
        <p:sp>
          <p:nvSpPr>
            <p:cNvPr id="148"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9" dirty="0">
                <a:latin typeface="Nunito Light" charset="0"/>
              </a:endParaRPr>
            </a:p>
          </p:txBody>
        </p:sp>
        <p:sp>
          <p:nvSpPr>
            <p:cNvPr id="149"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9" dirty="0">
                <a:latin typeface="Nunito Light" charset="0"/>
              </a:endParaRPr>
            </a:p>
          </p:txBody>
        </p:sp>
        <p:sp>
          <p:nvSpPr>
            <p:cNvPr id="150"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9" dirty="0">
                <a:latin typeface="Nunito Light" charset="0"/>
              </a:endParaRPr>
            </a:p>
          </p:txBody>
        </p:sp>
        <p:sp>
          <p:nvSpPr>
            <p:cNvPr id="151"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9" dirty="0">
                <a:latin typeface="Nunito Light" charset="0"/>
              </a:endParaRPr>
            </a:p>
          </p:txBody>
        </p:sp>
        <p:sp>
          <p:nvSpPr>
            <p:cNvPr id="152"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9" dirty="0">
                <a:latin typeface="Nunito Light" charset="0"/>
              </a:endParaRPr>
            </a:p>
          </p:txBody>
        </p:sp>
        <p:sp>
          <p:nvSpPr>
            <p:cNvPr id="153"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9" dirty="0">
                <a:latin typeface="Nunito Light" charset="0"/>
              </a:endParaRPr>
            </a:p>
          </p:txBody>
        </p:sp>
        <p:sp>
          <p:nvSpPr>
            <p:cNvPr id="154"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9" dirty="0">
                <a:latin typeface="Nunito Light" charset="0"/>
              </a:endParaRPr>
            </a:p>
          </p:txBody>
        </p:sp>
        <p:sp>
          <p:nvSpPr>
            <p:cNvPr id="155"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9" dirty="0">
                <a:latin typeface="Nunito Light" charset="0"/>
              </a:endParaRPr>
            </a:p>
          </p:txBody>
        </p:sp>
      </p:grpSp>
      <p:pic>
        <p:nvPicPr>
          <p:cNvPr id="2" name="Picture 1">
            <a:extLst>
              <a:ext uri="{FF2B5EF4-FFF2-40B4-BE49-F238E27FC236}">
                <a16:creationId xmlns:a16="http://schemas.microsoft.com/office/drawing/2014/main" id="{1CA25E6E-3FB5-439A-89FC-80A1FD1CA412}"/>
              </a:ext>
            </a:extLst>
          </p:cNvPr>
          <p:cNvPicPr>
            <a:picLocks noChangeAspect="1"/>
          </p:cNvPicPr>
          <p:nvPr/>
        </p:nvPicPr>
        <p:blipFill>
          <a:blip r:embed="rId3">
            <a:lum bright="70000" contrast="-70000"/>
          </a:blip>
          <a:stretch>
            <a:fillRect/>
          </a:stretch>
        </p:blipFill>
        <p:spPr>
          <a:xfrm>
            <a:off x="8242325" y="9348092"/>
            <a:ext cx="7899351" cy="2891267"/>
          </a:xfrm>
          <a:prstGeom prst="rect">
            <a:avLst/>
          </a:prstGeom>
        </p:spPr>
      </p:pic>
    </p:spTree>
    <p:extLst>
      <p:ext uri="{BB962C8B-B14F-4D97-AF65-F5344CB8AC3E}">
        <p14:creationId xmlns:p14="http://schemas.microsoft.com/office/powerpoint/2010/main" val="15227966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stretch>
            <a:fillRect/>
          </a:stretch>
        </p:blipFill>
        <p:spPr>
          <a:xfrm>
            <a:off x="6248400" y="502524"/>
            <a:ext cx="11271336" cy="13213476"/>
          </a:xfrm>
          <a:prstGeom prst="rect">
            <a:avLst/>
          </a:prstGeom>
        </p:spPr>
      </p:pic>
    </p:spTree>
    <p:extLst>
      <p:ext uri="{BB962C8B-B14F-4D97-AF65-F5344CB8AC3E}">
        <p14:creationId xmlns:p14="http://schemas.microsoft.com/office/powerpoint/2010/main" val="2732499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4273296" y="829550"/>
            <a:ext cx="17062704" cy="12850960"/>
          </a:xfrm>
          <a:prstGeom prst="rect">
            <a:avLst/>
          </a:prstGeom>
        </p:spPr>
      </p:pic>
    </p:spTree>
    <p:extLst>
      <p:ext uri="{BB962C8B-B14F-4D97-AF65-F5344CB8AC3E}">
        <p14:creationId xmlns:p14="http://schemas.microsoft.com/office/powerpoint/2010/main" val="2822326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4273296" y="607596"/>
            <a:ext cx="17006336" cy="13047864"/>
          </a:xfrm>
          <a:prstGeom prst="rect">
            <a:avLst/>
          </a:prstGeom>
        </p:spPr>
      </p:pic>
    </p:spTree>
    <p:extLst>
      <p:ext uri="{BB962C8B-B14F-4D97-AF65-F5344CB8AC3E}">
        <p14:creationId xmlns:p14="http://schemas.microsoft.com/office/powerpoint/2010/main" val="3892005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3357064" y="457200"/>
            <a:ext cx="17978936" cy="12728532"/>
          </a:xfrm>
          <a:prstGeom prst="rect">
            <a:avLst/>
          </a:prstGeom>
        </p:spPr>
      </p:pic>
    </p:spTree>
    <p:extLst>
      <p:ext uri="{BB962C8B-B14F-4D97-AF65-F5344CB8AC3E}">
        <p14:creationId xmlns:p14="http://schemas.microsoft.com/office/powerpoint/2010/main" val="2216711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605591" y="457200"/>
            <a:ext cx="17642214" cy="13231660"/>
          </a:xfrm>
        </p:spPr>
      </p:pic>
    </p:spTree>
    <p:extLst>
      <p:ext uri="{BB962C8B-B14F-4D97-AF65-F5344CB8AC3E}">
        <p14:creationId xmlns:p14="http://schemas.microsoft.com/office/powerpoint/2010/main" val="822960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a:xfrm>
            <a:off x="1603248" y="4700120"/>
            <a:ext cx="21031200" cy="8702676"/>
          </a:xfrm>
        </p:spPr>
        <p:txBody>
          <a:bodyPr>
            <a:normAutofit/>
          </a:bodyPr>
          <a:lstStyle/>
          <a:p>
            <a:pPr>
              <a:buFont typeface="Wingdings" panose="05000000000000000000" pitchFamily="2" charset="2"/>
              <a:buChar char="q"/>
            </a:pPr>
            <a:r>
              <a:rPr lang="en-US" altLang="en-US" dirty="0">
                <a:solidFill>
                  <a:srgbClr val="854006"/>
                </a:solidFill>
              </a:rPr>
              <a:t>Community Development Block Grant (CDBG) enacted by Congress as Title I of Housing and Community Development Act of 1974</a:t>
            </a:r>
          </a:p>
          <a:p>
            <a:pPr marL="0" indent="0">
              <a:buNone/>
            </a:pPr>
            <a:endParaRPr lang="en-US" altLang="en-US" dirty="0">
              <a:solidFill>
                <a:srgbClr val="854006"/>
              </a:solidFill>
            </a:endParaRPr>
          </a:p>
          <a:p>
            <a:pPr>
              <a:buFont typeface="Wingdings" panose="05000000000000000000" pitchFamily="2" charset="2"/>
              <a:buChar char="q"/>
            </a:pPr>
            <a:r>
              <a:rPr lang="en-US" altLang="en-US" dirty="0">
                <a:solidFill>
                  <a:srgbClr val="854006"/>
                </a:solidFill>
              </a:rPr>
              <a:t>The primary objective of CDBG is “the development of viable communities through improvement of living conditions, housing and the expansion of economic opportunities in cities and counties, principally for persons of low-and moderate income.”</a:t>
            </a:r>
          </a:p>
          <a:p>
            <a:endParaRPr lang="en-US" altLang="en-US" sz="4200" dirty="0">
              <a:solidFill>
                <a:srgbClr val="FF3300"/>
              </a:solidFill>
            </a:endParaRPr>
          </a:p>
        </p:txBody>
      </p:sp>
      <p:sp>
        <p:nvSpPr>
          <p:cNvPr id="70663" name="Rectangle 7"/>
          <p:cNvSpPr>
            <a:spLocks noGrp="1" noRot="1" noChangeArrowheads="1"/>
          </p:cNvSpPr>
          <p:nvPr>
            <p:ph type="title"/>
          </p:nvPr>
        </p:nvSpPr>
        <p:spPr>
          <a:xfrm>
            <a:off x="3415552" y="1613647"/>
            <a:ext cx="16922496" cy="17145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pPr algn="ctr"/>
            <a:r>
              <a:rPr lang="en-US" altLang="en-US" dirty="0"/>
              <a:t>One tool that can help…….CDBG</a:t>
            </a:r>
          </a:p>
        </p:txBody>
      </p:sp>
    </p:spTree>
    <p:extLst>
      <p:ext uri="{BB962C8B-B14F-4D97-AF65-F5344CB8AC3E}">
        <p14:creationId xmlns:p14="http://schemas.microsoft.com/office/powerpoint/2010/main" val="2545855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body" idx="1"/>
          </p:nvPr>
        </p:nvSpPr>
        <p:spPr>
          <a:xfrm>
            <a:off x="3001108" y="3188678"/>
            <a:ext cx="17578988" cy="9753600"/>
          </a:xfrm>
        </p:spPr>
        <p:txBody>
          <a:bodyPr>
            <a:normAutofit fontScale="92500" lnSpcReduction="20000"/>
          </a:bodyPr>
          <a:lstStyle/>
          <a:p>
            <a:pPr>
              <a:lnSpc>
                <a:spcPct val="90000"/>
              </a:lnSpc>
              <a:buFont typeface="Wingdings" panose="05000000000000000000" pitchFamily="2" charset="2"/>
              <a:buChar char="q"/>
            </a:pPr>
            <a:r>
              <a:rPr lang="en-US" altLang="en-US" dirty="0">
                <a:solidFill>
                  <a:srgbClr val="854006"/>
                </a:solidFill>
              </a:rPr>
              <a:t>Any NON-ENTITLEMENT local government (in good standing) may apply for funding through the state program</a:t>
            </a:r>
          </a:p>
          <a:p>
            <a:pPr marL="0" indent="0">
              <a:lnSpc>
                <a:spcPct val="90000"/>
              </a:lnSpc>
              <a:buNone/>
            </a:pPr>
            <a:endParaRPr lang="en-US" altLang="en-US" dirty="0">
              <a:solidFill>
                <a:srgbClr val="854006"/>
              </a:solidFill>
            </a:endParaRPr>
          </a:p>
          <a:p>
            <a:pPr>
              <a:lnSpc>
                <a:spcPct val="90000"/>
              </a:lnSpc>
              <a:buFont typeface="Wingdings" panose="05000000000000000000" pitchFamily="2" charset="2"/>
              <a:buChar char="q"/>
            </a:pPr>
            <a:r>
              <a:rPr lang="en-US" altLang="en-US" dirty="0">
                <a:solidFill>
                  <a:srgbClr val="854006"/>
                </a:solidFill>
              </a:rPr>
              <a:t>Local governments can implement a broad range of activities as long as they further the National Objectives of the Act</a:t>
            </a:r>
          </a:p>
          <a:p>
            <a:pPr>
              <a:lnSpc>
                <a:spcPct val="90000"/>
              </a:lnSpc>
              <a:buFont typeface="Wingdings" panose="05000000000000000000" pitchFamily="2" charset="2"/>
              <a:buChar char="q"/>
            </a:pPr>
            <a:endParaRPr lang="en-US" altLang="en-US" dirty="0">
              <a:solidFill>
                <a:srgbClr val="854006"/>
              </a:solidFill>
            </a:endParaRPr>
          </a:p>
          <a:p>
            <a:pPr>
              <a:lnSpc>
                <a:spcPct val="90000"/>
              </a:lnSpc>
              <a:buFont typeface="Wingdings" panose="05000000000000000000" pitchFamily="2" charset="2"/>
              <a:buChar char="q"/>
            </a:pPr>
            <a:r>
              <a:rPr lang="en-US" altLang="en-US" dirty="0">
                <a:solidFill>
                  <a:srgbClr val="854006"/>
                </a:solidFill>
              </a:rPr>
              <a:t>National Objectives are:</a:t>
            </a:r>
          </a:p>
          <a:p>
            <a:pPr lvl="1">
              <a:lnSpc>
                <a:spcPct val="90000"/>
              </a:lnSpc>
            </a:pPr>
            <a:r>
              <a:rPr lang="en-US" altLang="en-US" sz="5600" dirty="0">
                <a:solidFill>
                  <a:srgbClr val="854006"/>
                </a:solidFill>
              </a:rPr>
              <a:t>Majority benefit to low and moderate income persons through services and job creation </a:t>
            </a:r>
          </a:p>
          <a:p>
            <a:pPr lvl="1">
              <a:lnSpc>
                <a:spcPct val="90000"/>
              </a:lnSpc>
            </a:pPr>
            <a:r>
              <a:rPr lang="en-US" altLang="en-US" sz="5600" dirty="0">
                <a:solidFill>
                  <a:srgbClr val="854006"/>
                </a:solidFill>
              </a:rPr>
              <a:t>Prevention or elimination of slums and blight</a:t>
            </a:r>
          </a:p>
          <a:p>
            <a:pPr lvl="1">
              <a:lnSpc>
                <a:spcPct val="90000"/>
              </a:lnSpc>
            </a:pPr>
            <a:r>
              <a:rPr lang="en-US" altLang="en-US" sz="5600" dirty="0">
                <a:solidFill>
                  <a:srgbClr val="854006"/>
                </a:solidFill>
              </a:rPr>
              <a:t>Meeting urgent needs that pose a threat to the health and welfare of the community</a:t>
            </a:r>
          </a:p>
          <a:p>
            <a:pPr>
              <a:lnSpc>
                <a:spcPct val="90000"/>
              </a:lnSpc>
            </a:pPr>
            <a:endParaRPr lang="en-US" altLang="en-US" sz="4200" dirty="0"/>
          </a:p>
        </p:txBody>
      </p:sp>
      <p:sp>
        <p:nvSpPr>
          <p:cNvPr id="71684" name="Rectangle 4"/>
          <p:cNvSpPr>
            <a:spLocks noGrp="1" noRot="1" noChangeArrowheads="1"/>
          </p:cNvSpPr>
          <p:nvPr>
            <p:ph type="title"/>
          </p:nvPr>
        </p:nvSpPr>
        <p:spPr>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dirty="0"/>
              <a:t>State CDBG Program</a:t>
            </a:r>
          </a:p>
        </p:txBody>
      </p:sp>
    </p:spTree>
    <p:extLst>
      <p:ext uri="{BB962C8B-B14F-4D97-AF65-F5344CB8AC3E}">
        <p14:creationId xmlns:p14="http://schemas.microsoft.com/office/powerpoint/2010/main" val="2505253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810000" y="2628762"/>
            <a:ext cx="17678400" cy="10058400"/>
          </a:xfrm>
        </p:spPr>
        <p:txBody>
          <a:bodyPr>
            <a:normAutofit/>
          </a:bodyPr>
          <a:lstStyle/>
          <a:p>
            <a:pPr marL="0" indent="0">
              <a:buNone/>
            </a:pPr>
            <a:r>
              <a:rPr lang="en-US" sz="8000" dirty="0">
                <a:solidFill>
                  <a:srgbClr val="854006"/>
                </a:solidFill>
              </a:rPr>
              <a:t>Funding Limits</a:t>
            </a:r>
            <a:r>
              <a:rPr lang="en-US" dirty="0">
                <a:solidFill>
                  <a:srgbClr val="854006"/>
                </a:solidFill>
              </a:rPr>
              <a:t>	</a:t>
            </a:r>
          </a:p>
          <a:p>
            <a:pPr marL="0" indent="0">
              <a:buNone/>
            </a:pPr>
            <a:endParaRPr lang="en-US" sz="3200" dirty="0">
              <a:solidFill>
                <a:srgbClr val="854006"/>
              </a:solidFill>
            </a:endParaRPr>
          </a:p>
          <a:p>
            <a:pPr marL="0" indent="0">
              <a:buNone/>
            </a:pPr>
            <a:r>
              <a:rPr lang="en-US" sz="4800" dirty="0">
                <a:solidFill>
                  <a:srgbClr val="854006"/>
                </a:solidFill>
              </a:rPr>
              <a:t>Single Activity CDBG (Annual Competition)             $1,000,000</a:t>
            </a:r>
          </a:p>
          <a:p>
            <a:pPr marL="0" indent="0">
              <a:buNone/>
            </a:pPr>
            <a:r>
              <a:rPr lang="en-US" sz="4800" dirty="0">
                <a:solidFill>
                  <a:srgbClr val="854006"/>
                </a:solidFill>
              </a:rPr>
              <a:t>Employment Incentive Program					</a:t>
            </a:r>
          </a:p>
          <a:p>
            <a:pPr marL="0" indent="0">
              <a:buNone/>
            </a:pPr>
            <a:r>
              <a:rPr lang="en-US" sz="4800" dirty="0">
                <a:solidFill>
                  <a:srgbClr val="854006"/>
                </a:solidFill>
              </a:rPr>
              <a:t>Redevelopment Fund Program                                  $750,000</a:t>
            </a:r>
          </a:p>
          <a:p>
            <a:pPr marL="0" indent="0">
              <a:buNone/>
            </a:pPr>
            <a:endParaRPr lang="en-US" sz="3600" dirty="0">
              <a:solidFill>
                <a:srgbClr val="854006"/>
              </a:solidFill>
            </a:endParaRPr>
          </a:p>
          <a:p>
            <a:pPr marL="0" indent="0">
              <a:buNone/>
            </a:pPr>
            <a:r>
              <a:rPr lang="en-US" sz="4800" dirty="0">
                <a:solidFill>
                  <a:srgbClr val="854006"/>
                </a:solidFill>
              </a:rPr>
              <a:t>Multi-Activity ------------------------------------	$1,250,000</a:t>
            </a:r>
          </a:p>
          <a:p>
            <a:pPr marL="0" indent="0">
              <a:buNone/>
            </a:pPr>
            <a:endParaRPr lang="en-US" sz="3200" dirty="0">
              <a:solidFill>
                <a:srgbClr val="854006"/>
              </a:solidFill>
            </a:endParaRPr>
          </a:p>
          <a:p>
            <a:pPr marL="0" indent="0">
              <a:buNone/>
            </a:pPr>
            <a:r>
              <a:rPr lang="en-US" sz="4800" dirty="0">
                <a:solidFill>
                  <a:srgbClr val="854006"/>
                </a:solidFill>
              </a:rPr>
              <a:t>Regional Cooperation Projects ------------ $2,000,000</a:t>
            </a:r>
          </a:p>
          <a:p>
            <a:pPr marL="0" indent="0">
              <a:buNone/>
            </a:pPr>
            <a:endParaRPr lang="en-US" sz="3600" dirty="0">
              <a:solidFill>
                <a:srgbClr val="854006"/>
              </a:solidFill>
            </a:endParaRPr>
          </a:p>
          <a:p>
            <a:pPr marL="0" indent="0">
              <a:buNone/>
            </a:pPr>
            <a:r>
              <a:rPr lang="en-US" sz="4800" dirty="0">
                <a:solidFill>
                  <a:srgbClr val="854006"/>
                </a:solidFill>
              </a:rPr>
              <a:t>Innovative Projects ---------------------------- $2,000,000</a:t>
            </a:r>
          </a:p>
        </p:txBody>
      </p:sp>
      <p:sp>
        <p:nvSpPr>
          <p:cNvPr id="2" name="Title 1"/>
          <p:cNvSpPr>
            <a:spLocks noGrp="1"/>
          </p:cNvSpPr>
          <p:nvPr>
            <p:ph type="title" idx="4294967295"/>
          </p:nvPr>
        </p:nvSpPr>
        <p:spPr>
          <a:xfrm>
            <a:off x="3810000" y="589898"/>
            <a:ext cx="16306800" cy="1981200"/>
          </a:xfrm>
        </p:spPr>
        <p:txBody>
          <a:bodyPr/>
          <a:lstStyle/>
          <a:p>
            <a:pPr algn="ctr"/>
            <a:r>
              <a:rPr lang="en-US" dirty="0"/>
              <a:t>CDBG Annual Competition</a:t>
            </a:r>
          </a:p>
        </p:txBody>
      </p:sp>
      <p:cxnSp>
        <p:nvCxnSpPr>
          <p:cNvPr id="5" name="Straight Connector 4"/>
          <p:cNvCxnSpPr>
            <a:cxnSpLocks/>
          </p:cNvCxnSpPr>
          <p:nvPr/>
        </p:nvCxnSpPr>
        <p:spPr>
          <a:xfrm>
            <a:off x="15803217" y="5923722"/>
            <a:ext cx="1550505" cy="876614"/>
          </a:xfrm>
          <a:prstGeom prst="line">
            <a:avLst/>
          </a:prstGeom>
          <a:ln>
            <a:solidFill>
              <a:srgbClr val="854006"/>
            </a:solidFill>
          </a:ln>
        </p:spPr>
        <p:style>
          <a:lnRef idx="2">
            <a:schemeClr val="dk1"/>
          </a:lnRef>
          <a:fillRef idx="0">
            <a:schemeClr val="dk1"/>
          </a:fillRef>
          <a:effectRef idx="1">
            <a:schemeClr val="dk1"/>
          </a:effectRef>
          <a:fontRef idx="minor">
            <a:schemeClr val="tx1"/>
          </a:fontRef>
        </p:style>
      </p:cxnSp>
      <p:cxnSp>
        <p:nvCxnSpPr>
          <p:cNvPr id="7" name="Straight Connector 6"/>
          <p:cNvCxnSpPr>
            <a:cxnSpLocks/>
          </p:cNvCxnSpPr>
          <p:nvPr/>
        </p:nvCxnSpPr>
        <p:spPr>
          <a:xfrm flipH="1">
            <a:off x="15982122" y="6800336"/>
            <a:ext cx="1371602" cy="415473"/>
          </a:xfrm>
          <a:prstGeom prst="line">
            <a:avLst/>
          </a:prstGeom>
          <a:ln>
            <a:solidFill>
              <a:srgbClr val="854006"/>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84794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p:cNvSpPr>
            <a:spLocks noGrp="1" noRot="1" noChangeArrowheads="1"/>
          </p:cNvSpPr>
          <p:nvPr>
            <p:ph type="title"/>
          </p:nvPr>
        </p:nvSpPr>
        <p:spPr>
          <a:xfrm>
            <a:off x="3810000" y="609600"/>
            <a:ext cx="15544800" cy="22860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en-US" altLang="en-US" dirty="0">
                <a:solidFill>
                  <a:schemeClr val="tx1"/>
                </a:solidFill>
              </a:rPr>
              <a:t>CDBG</a:t>
            </a:r>
          </a:p>
        </p:txBody>
      </p:sp>
      <p:sp>
        <p:nvSpPr>
          <p:cNvPr id="72709" name="Rectangle 5"/>
          <p:cNvSpPr>
            <a:spLocks noGrp="1" noChangeArrowheads="1"/>
          </p:cNvSpPr>
          <p:nvPr>
            <p:ph type="body" idx="1"/>
          </p:nvPr>
        </p:nvSpPr>
        <p:spPr>
          <a:xfrm>
            <a:off x="1633728" y="3200399"/>
            <a:ext cx="21742400" cy="10219386"/>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lnSpcReduction="10000"/>
          </a:bodyPr>
          <a:lstStyle/>
          <a:p>
            <a:pPr>
              <a:lnSpc>
                <a:spcPct val="80000"/>
              </a:lnSpc>
            </a:pPr>
            <a:r>
              <a:rPr lang="en-US" altLang="en-US" sz="6400" dirty="0">
                <a:solidFill>
                  <a:schemeClr val="accent4">
                    <a:lumMod val="50000"/>
                  </a:schemeClr>
                </a:solidFill>
              </a:rPr>
              <a:t>Types of Grants – Annual Competition</a:t>
            </a:r>
          </a:p>
          <a:p>
            <a:pPr lvl="1">
              <a:lnSpc>
                <a:spcPct val="80000"/>
              </a:lnSpc>
            </a:pPr>
            <a:r>
              <a:rPr lang="en-US" altLang="en-US" sz="6400" dirty="0">
                <a:solidFill>
                  <a:schemeClr val="accent4">
                    <a:lumMod val="50000"/>
                  </a:schemeClr>
                </a:solidFill>
              </a:rPr>
              <a:t>Single Activity: up to $1,000,000</a:t>
            </a:r>
          </a:p>
          <a:p>
            <a:pPr lvl="2">
              <a:lnSpc>
                <a:spcPct val="80000"/>
              </a:lnSpc>
            </a:pPr>
            <a:r>
              <a:rPr lang="en-US" altLang="en-US" sz="6400" dirty="0">
                <a:solidFill>
                  <a:schemeClr val="accent4">
                    <a:lumMod val="50000"/>
                  </a:schemeClr>
                </a:solidFill>
              </a:rPr>
              <a:t>Neighborhood Revitalization</a:t>
            </a:r>
          </a:p>
          <a:p>
            <a:pPr lvl="3">
              <a:lnSpc>
                <a:spcPct val="80000"/>
              </a:lnSpc>
              <a:buFont typeface="Wingdings" panose="05000000000000000000" pitchFamily="2" charset="2"/>
              <a:buChar char="Ø"/>
            </a:pPr>
            <a:r>
              <a:rPr lang="en-US" altLang="en-US" sz="5600" dirty="0">
                <a:solidFill>
                  <a:schemeClr val="accent4">
                    <a:lumMod val="50000"/>
                  </a:schemeClr>
                </a:solidFill>
              </a:rPr>
              <a:t>Rehabilitation</a:t>
            </a:r>
          </a:p>
          <a:p>
            <a:pPr lvl="3">
              <a:lnSpc>
                <a:spcPct val="80000"/>
              </a:lnSpc>
              <a:buFont typeface="Wingdings" panose="05000000000000000000" pitchFamily="2" charset="2"/>
              <a:buChar char="Ø"/>
            </a:pPr>
            <a:r>
              <a:rPr lang="en-US" altLang="en-US" sz="5600" dirty="0">
                <a:solidFill>
                  <a:schemeClr val="accent4">
                    <a:lumMod val="50000"/>
                  </a:schemeClr>
                </a:solidFill>
              </a:rPr>
              <a:t>Reconstruction</a:t>
            </a:r>
          </a:p>
          <a:p>
            <a:pPr lvl="3">
              <a:lnSpc>
                <a:spcPct val="80000"/>
              </a:lnSpc>
              <a:buFont typeface="Wingdings" panose="05000000000000000000" pitchFamily="2" charset="2"/>
              <a:buChar char="Ø"/>
            </a:pPr>
            <a:r>
              <a:rPr lang="en-US" altLang="en-US" sz="5600" dirty="0">
                <a:solidFill>
                  <a:schemeClr val="accent4">
                    <a:lumMod val="50000"/>
                  </a:schemeClr>
                </a:solidFill>
              </a:rPr>
              <a:t>Acquisition</a:t>
            </a:r>
          </a:p>
          <a:p>
            <a:pPr lvl="3">
              <a:lnSpc>
                <a:spcPct val="80000"/>
              </a:lnSpc>
              <a:buFont typeface="Wingdings" panose="05000000000000000000" pitchFamily="2" charset="2"/>
              <a:buChar char="Ø"/>
            </a:pPr>
            <a:r>
              <a:rPr lang="en-US" altLang="en-US" sz="5600" dirty="0">
                <a:solidFill>
                  <a:schemeClr val="accent4">
                    <a:lumMod val="50000"/>
                  </a:schemeClr>
                </a:solidFill>
              </a:rPr>
              <a:t>Relocation	</a:t>
            </a:r>
          </a:p>
          <a:p>
            <a:pPr lvl="3">
              <a:lnSpc>
                <a:spcPct val="80000"/>
              </a:lnSpc>
              <a:buFont typeface="Wingdings" panose="05000000000000000000" pitchFamily="2" charset="2"/>
              <a:buChar char="Ø"/>
            </a:pPr>
            <a:r>
              <a:rPr lang="en-US" altLang="en-US" sz="5600" dirty="0">
                <a:solidFill>
                  <a:schemeClr val="accent4">
                    <a:lumMod val="50000"/>
                  </a:schemeClr>
                </a:solidFill>
              </a:rPr>
              <a:t>Demolition</a:t>
            </a:r>
          </a:p>
          <a:p>
            <a:pPr marL="2286000" lvl="3" indent="0">
              <a:lnSpc>
                <a:spcPct val="80000"/>
              </a:lnSpc>
              <a:buNone/>
            </a:pPr>
            <a:endParaRPr lang="en-US" altLang="en-US" sz="2000" dirty="0">
              <a:solidFill>
                <a:schemeClr val="accent4">
                  <a:lumMod val="50000"/>
                </a:schemeClr>
              </a:solidFill>
            </a:endParaRPr>
          </a:p>
          <a:p>
            <a:pPr lvl="2">
              <a:lnSpc>
                <a:spcPct val="80000"/>
              </a:lnSpc>
            </a:pPr>
            <a:r>
              <a:rPr lang="en-US" altLang="en-US" sz="6400" dirty="0">
                <a:solidFill>
                  <a:schemeClr val="accent4">
                    <a:lumMod val="50000"/>
                  </a:schemeClr>
                </a:solidFill>
              </a:rPr>
              <a:t>Infrastructure Improvements</a:t>
            </a:r>
          </a:p>
          <a:p>
            <a:pPr lvl="3">
              <a:lnSpc>
                <a:spcPct val="80000"/>
              </a:lnSpc>
              <a:buFont typeface="Wingdings" panose="05000000000000000000" pitchFamily="2" charset="2"/>
              <a:buChar char="Ø"/>
            </a:pPr>
            <a:r>
              <a:rPr lang="en-US" altLang="en-US" sz="5600" dirty="0">
                <a:solidFill>
                  <a:schemeClr val="accent4">
                    <a:lumMod val="50000"/>
                  </a:schemeClr>
                </a:solidFill>
              </a:rPr>
              <a:t>Sewer</a:t>
            </a:r>
          </a:p>
          <a:p>
            <a:pPr lvl="3">
              <a:lnSpc>
                <a:spcPct val="80000"/>
              </a:lnSpc>
              <a:buFont typeface="Wingdings" panose="05000000000000000000" pitchFamily="2" charset="2"/>
              <a:buChar char="Ø"/>
            </a:pPr>
            <a:r>
              <a:rPr lang="en-US" altLang="en-US" sz="5600" dirty="0">
                <a:solidFill>
                  <a:schemeClr val="accent4">
                    <a:lumMod val="50000"/>
                  </a:schemeClr>
                </a:solidFill>
              </a:rPr>
              <a:t>Water</a:t>
            </a:r>
          </a:p>
          <a:p>
            <a:pPr lvl="3">
              <a:lnSpc>
                <a:spcPct val="80000"/>
              </a:lnSpc>
              <a:buFont typeface="Wingdings" panose="05000000000000000000" pitchFamily="2" charset="2"/>
              <a:buChar char="Ø"/>
            </a:pPr>
            <a:r>
              <a:rPr lang="en-US" altLang="en-US" sz="5600" dirty="0">
                <a:solidFill>
                  <a:schemeClr val="accent4">
                    <a:lumMod val="50000"/>
                  </a:schemeClr>
                </a:solidFill>
              </a:rPr>
              <a:t>Streets</a:t>
            </a:r>
          </a:p>
          <a:p>
            <a:pPr lvl="3">
              <a:lnSpc>
                <a:spcPct val="80000"/>
              </a:lnSpc>
              <a:buFont typeface="Wingdings" panose="05000000000000000000" pitchFamily="2" charset="2"/>
              <a:buChar char="Ø"/>
            </a:pPr>
            <a:r>
              <a:rPr lang="en-US" altLang="en-US" sz="5600" dirty="0">
                <a:solidFill>
                  <a:schemeClr val="accent4">
                    <a:lumMod val="50000"/>
                  </a:schemeClr>
                </a:solidFill>
              </a:rPr>
              <a:t>Drainage</a:t>
            </a:r>
          </a:p>
        </p:txBody>
      </p:sp>
    </p:spTree>
    <p:extLst>
      <p:ext uri="{BB962C8B-B14F-4D97-AF65-F5344CB8AC3E}">
        <p14:creationId xmlns:p14="http://schemas.microsoft.com/office/powerpoint/2010/main" val="329021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rrowheads="1"/>
          </p:cNvSpPr>
          <p:nvPr>
            <p:ph type="title"/>
          </p:nvPr>
        </p:nvSpPr>
        <p:spPr>
          <a:xfrm>
            <a:off x="3810000" y="609600"/>
            <a:ext cx="15544800" cy="22860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en-US" altLang="en-US" dirty="0">
                <a:solidFill>
                  <a:schemeClr val="tx1"/>
                </a:solidFill>
              </a:rPr>
              <a:t>CDBG</a:t>
            </a:r>
          </a:p>
        </p:txBody>
      </p:sp>
      <p:sp>
        <p:nvSpPr>
          <p:cNvPr id="81923" name="Rectangle 3"/>
          <p:cNvSpPr>
            <a:spLocks noGrp="1" noChangeArrowheads="1"/>
          </p:cNvSpPr>
          <p:nvPr>
            <p:ph type="body" idx="1"/>
          </p:nvPr>
        </p:nvSpPr>
        <p:spPr>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lnSpcReduction="10000"/>
          </a:bodyPr>
          <a:lstStyle/>
          <a:p>
            <a:pPr>
              <a:lnSpc>
                <a:spcPct val="80000"/>
              </a:lnSpc>
            </a:pPr>
            <a:r>
              <a:rPr lang="en-US" altLang="en-US" dirty="0">
                <a:solidFill>
                  <a:schemeClr val="accent4">
                    <a:lumMod val="50000"/>
                  </a:schemeClr>
                </a:solidFill>
              </a:rPr>
              <a:t>Types of Grants – Annual Competition</a:t>
            </a:r>
          </a:p>
          <a:p>
            <a:pPr lvl="1">
              <a:lnSpc>
                <a:spcPct val="80000"/>
              </a:lnSpc>
            </a:pPr>
            <a:r>
              <a:rPr lang="en-US" altLang="en-US" sz="7200" dirty="0">
                <a:solidFill>
                  <a:schemeClr val="accent4">
                    <a:lumMod val="50000"/>
                  </a:schemeClr>
                </a:solidFill>
              </a:rPr>
              <a:t>Single Activity: up to $1,000,000</a:t>
            </a:r>
          </a:p>
          <a:p>
            <a:pPr lvl="2">
              <a:lnSpc>
                <a:spcPct val="80000"/>
              </a:lnSpc>
            </a:pPr>
            <a:r>
              <a:rPr lang="en-US" altLang="en-US" sz="6400" dirty="0">
                <a:solidFill>
                  <a:schemeClr val="accent4">
                    <a:lumMod val="50000"/>
                  </a:schemeClr>
                </a:solidFill>
              </a:rPr>
              <a:t>Public Buildings</a:t>
            </a:r>
          </a:p>
          <a:p>
            <a:pPr lvl="3">
              <a:lnSpc>
                <a:spcPct val="80000"/>
              </a:lnSpc>
              <a:buFont typeface="Wingdings" panose="05000000000000000000" pitchFamily="2" charset="2"/>
              <a:buChar char="Ø"/>
            </a:pPr>
            <a:r>
              <a:rPr lang="en-US" altLang="en-US" sz="5600" dirty="0">
                <a:solidFill>
                  <a:schemeClr val="accent4">
                    <a:lumMod val="50000"/>
                  </a:schemeClr>
                </a:solidFill>
              </a:rPr>
              <a:t>Health Departments</a:t>
            </a:r>
          </a:p>
          <a:p>
            <a:pPr lvl="3">
              <a:lnSpc>
                <a:spcPct val="80000"/>
              </a:lnSpc>
              <a:buFont typeface="Wingdings" panose="05000000000000000000" pitchFamily="2" charset="2"/>
              <a:buChar char="Ø"/>
            </a:pPr>
            <a:r>
              <a:rPr lang="en-US" altLang="en-US" sz="5600" dirty="0">
                <a:solidFill>
                  <a:schemeClr val="accent4">
                    <a:lumMod val="50000"/>
                  </a:schemeClr>
                </a:solidFill>
              </a:rPr>
              <a:t>Senior Centers</a:t>
            </a:r>
          </a:p>
          <a:p>
            <a:pPr lvl="3">
              <a:lnSpc>
                <a:spcPct val="80000"/>
              </a:lnSpc>
              <a:buFont typeface="Wingdings" panose="05000000000000000000" pitchFamily="2" charset="2"/>
              <a:buChar char="Ø"/>
            </a:pPr>
            <a:r>
              <a:rPr lang="en-US" altLang="en-US" sz="5600" dirty="0">
                <a:solidFill>
                  <a:schemeClr val="accent4">
                    <a:lumMod val="50000"/>
                  </a:schemeClr>
                </a:solidFill>
              </a:rPr>
              <a:t>Community Centers</a:t>
            </a:r>
          </a:p>
          <a:p>
            <a:pPr lvl="3">
              <a:lnSpc>
                <a:spcPct val="80000"/>
              </a:lnSpc>
              <a:buFont typeface="Wingdings" panose="05000000000000000000" pitchFamily="2" charset="2"/>
              <a:buChar char="Ø"/>
            </a:pPr>
            <a:r>
              <a:rPr lang="en-US" altLang="en-US" sz="5600" dirty="0">
                <a:solidFill>
                  <a:schemeClr val="accent4">
                    <a:lumMod val="50000"/>
                  </a:schemeClr>
                </a:solidFill>
              </a:rPr>
              <a:t>Head start</a:t>
            </a:r>
          </a:p>
          <a:p>
            <a:pPr lvl="3">
              <a:lnSpc>
                <a:spcPct val="80000"/>
              </a:lnSpc>
              <a:buFont typeface="Wingdings" panose="05000000000000000000" pitchFamily="2" charset="2"/>
              <a:buNone/>
            </a:pPr>
            <a:endParaRPr lang="en-US" altLang="en-US" dirty="0">
              <a:solidFill>
                <a:schemeClr val="accent4">
                  <a:lumMod val="50000"/>
                </a:schemeClr>
              </a:solidFill>
            </a:endParaRPr>
          </a:p>
          <a:p>
            <a:pPr lvl="1">
              <a:lnSpc>
                <a:spcPct val="80000"/>
              </a:lnSpc>
            </a:pPr>
            <a:r>
              <a:rPr lang="en-US" altLang="en-US" sz="7200" dirty="0">
                <a:solidFill>
                  <a:schemeClr val="accent4">
                    <a:lumMod val="50000"/>
                  </a:schemeClr>
                </a:solidFill>
              </a:rPr>
              <a:t>Multi-Activity: up to $1,250,000</a:t>
            </a:r>
          </a:p>
          <a:p>
            <a:pPr lvl="2">
              <a:lnSpc>
                <a:spcPct val="80000"/>
              </a:lnSpc>
            </a:pPr>
            <a:r>
              <a:rPr lang="en-US" altLang="en-US" sz="5600" dirty="0">
                <a:solidFill>
                  <a:schemeClr val="accent4">
                    <a:lumMod val="50000"/>
                  </a:schemeClr>
                </a:solidFill>
              </a:rPr>
              <a:t>Neighborhood Revitalization PLUS Infrastructure/Building Activities</a:t>
            </a:r>
          </a:p>
          <a:p>
            <a:pPr lvl="2">
              <a:lnSpc>
                <a:spcPct val="80000"/>
              </a:lnSpc>
              <a:buFont typeface="Monotype Sorts" pitchFamily="2" charset="2"/>
              <a:buNone/>
            </a:pPr>
            <a:endParaRPr lang="en-US" altLang="en-US" dirty="0">
              <a:solidFill>
                <a:schemeClr val="accent4">
                  <a:lumMod val="50000"/>
                </a:schemeClr>
              </a:solidFill>
            </a:endParaRPr>
          </a:p>
        </p:txBody>
      </p:sp>
    </p:spTree>
    <p:extLst>
      <p:ext uri="{BB962C8B-B14F-4D97-AF65-F5344CB8AC3E}">
        <p14:creationId xmlns:p14="http://schemas.microsoft.com/office/powerpoint/2010/main" val="55559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179889" y="5212078"/>
            <a:ext cx="16911994" cy="3656648"/>
          </a:xfrm>
        </p:spPr>
        <p:txBody>
          <a:bodyPr>
            <a:normAutofit fontScale="90000"/>
          </a:bodyPr>
          <a:lstStyle/>
          <a:p>
            <a:r>
              <a:rPr lang="en-US" dirty="0"/>
              <a:t>The</a:t>
            </a:r>
            <a:br>
              <a:rPr lang="en-US" u="sng" dirty="0"/>
            </a:br>
            <a:r>
              <a:rPr lang="en-US" dirty="0">
                <a:solidFill>
                  <a:schemeClr val="accent2">
                    <a:lumMod val="60000"/>
                    <a:lumOff val="40000"/>
                  </a:schemeClr>
                </a:solidFill>
              </a:rPr>
              <a:t>C</a:t>
            </a:r>
            <a:r>
              <a:rPr lang="en-US" dirty="0"/>
              <a:t>ommunity </a:t>
            </a:r>
            <a:r>
              <a:rPr lang="en-US" dirty="0">
                <a:solidFill>
                  <a:schemeClr val="accent2">
                    <a:lumMod val="60000"/>
                    <a:lumOff val="40000"/>
                  </a:schemeClr>
                </a:solidFill>
              </a:rPr>
              <a:t>D</a:t>
            </a:r>
            <a:r>
              <a:rPr lang="en-US" dirty="0"/>
              <a:t>evelopment </a:t>
            </a:r>
            <a:r>
              <a:rPr lang="en-US" dirty="0">
                <a:solidFill>
                  <a:schemeClr val="accent2">
                    <a:lumMod val="60000"/>
                    <a:lumOff val="40000"/>
                  </a:schemeClr>
                </a:solidFill>
              </a:rPr>
              <a:t>B</a:t>
            </a:r>
            <a:r>
              <a:rPr lang="en-US" dirty="0"/>
              <a:t>lock </a:t>
            </a:r>
            <a:r>
              <a:rPr lang="en-US" dirty="0">
                <a:solidFill>
                  <a:schemeClr val="accent2">
                    <a:lumMod val="60000"/>
                    <a:lumOff val="40000"/>
                  </a:schemeClr>
                </a:solidFill>
              </a:rPr>
              <a:t>G</a:t>
            </a:r>
            <a:r>
              <a:rPr lang="en-US" dirty="0"/>
              <a:t>rant Program</a:t>
            </a:r>
          </a:p>
        </p:txBody>
      </p:sp>
      <p:sp>
        <p:nvSpPr>
          <p:cNvPr id="5" name="Subtitle 4"/>
          <p:cNvSpPr>
            <a:spLocks noGrp="1"/>
          </p:cNvSpPr>
          <p:nvPr>
            <p:ph type="subTitle" idx="1"/>
          </p:nvPr>
        </p:nvSpPr>
        <p:spPr/>
        <p:txBody>
          <a:bodyPr/>
          <a:lstStyle/>
          <a:p>
            <a:r>
              <a:rPr lang="en-US" dirty="0"/>
              <a:t>Glenn Misner</a:t>
            </a:r>
          </a:p>
        </p:txBody>
      </p:sp>
      <p:sp>
        <p:nvSpPr>
          <p:cNvPr id="6" name="Text Placeholder 5"/>
          <p:cNvSpPr>
            <a:spLocks noGrp="1"/>
          </p:cNvSpPr>
          <p:nvPr>
            <p:ph type="body" sz="quarter" idx="10"/>
          </p:nvPr>
        </p:nvSpPr>
        <p:spPr/>
        <p:txBody>
          <a:bodyPr/>
          <a:lstStyle/>
          <a:p>
            <a:r>
              <a:rPr lang="en-US" dirty="0"/>
              <a:t>March 29, 2022</a:t>
            </a:r>
          </a:p>
        </p:txBody>
      </p:sp>
      <p:pic>
        <p:nvPicPr>
          <p:cNvPr id="2" name="Picture 1"/>
          <p:cNvPicPr>
            <a:picLocks noChangeAspect="1"/>
          </p:cNvPicPr>
          <p:nvPr/>
        </p:nvPicPr>
        <p:blipFill>
          <a:blip r:embed="rId2"/>
          <a:stretch>
            <a:fillRect/>
          </a:stretch>
        </p:blipFill>
        <p:spPr>
          <a:xfrm>
            <a:off x="8245856" y="629464"/>
            <a:ext cx="6993352" cy="4113736"/>
          </a:xfrm>
          <a:prstGeom prst="rect">
            <a:avLst/>
          </a:prstGeom>
        </p:spPr>
      </p:pic>
    </p:spTree>
    <p:extLst>
      <p:ext uri="{BB962C8B-B14F-4D97-AF65-F5344CB8AC3E}">
        <p14:creationId xmlns:p14="http://schemas.microsoft.com/office/powerpoint/2010/main" val="1722775867"/>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3810000" y="609600"/>
            <a:ext cx="15544800" cy="22860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en-US" altLang="en-US" dirty="0">
                <a:solidFill>
                  <a:schemeClr val="tx1"/>
                </a:solidFill>
              </a:rPr>
              <a:t>CDBG</a:t>
            </a:r>
          </a:p>
        </p:txBody>
      </p:sp>
      <p:sp>
        <p:nvSpPr>
          <p:cNvPr id="73731" name="Rectangle 3"/>
          <p:cNvSpPr>
            <a:spLocks noGrp="1" noChangeArrowheads="1"/>
          </p:cNvSpPr>
          <p:nvPr>
            <p:ph type="body" idx="1"/>
          </p:nvPr>
        </p:nvSpPr>
        <p:spPr>
          <a:xfrm>
            <a:off x="2052034" y="2955742"/>
            <a:ext cx="19518428" cy="9081216"/>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lvl="2">
              <a:lnSpc>
                <a:spcPct val="90000"/>
              </a:lnSpc>
              <a:buFont typeface="Wingdings" panose="05000000000000000000" pitchFamily="2" charset="2"/>
              <a:buChar char="q"/>
            </a:pPr>
            <a:r>
              <a:rPr lang="en-US" altLang="en-US" sz="5600" dirty="0">
                <a:solidFill>
                  <a:schemeClr val="accent4">
                    <a:lumMod val="50000"/>
                  </a:schemeClr>
                </a:solidFill>
              </a:rPr>
              <a:t>   Apply for Annual Competition </a:t>
            </a:r>
          </a:p>
          <a:p>
            <a:pPr lvl="2">
              <a:lnSpc>
                <a:spcPct val="90000"/>
              </a:lnSpc>
              <a:buFont typeface="Monotype Sorts" pitchFamily="2" charset="2"/>
              <a:buNone/>
            </a:pPr>
            <a:r>
              <a:rPr lang="en-US" altLang="en-US" sz="5600" dirty="0">
                <a:solidFill>
                  <a:schemeClr val="accent4">
                    <a:lumMod val="50000"/>
                  </a:schemeClr>
                </a:solidFill>
              </a:rPr>
              <a:t>	   – Applications due June 3, 2022</a:t>
            </a:r>
          </a:p>
          <a:p>
            <a:pPr lvl="2">
              <a:lnSpc>
                <a:spcPct val="90000"/>
              </a:lnSpc>
              <a:buFont typeface="Wingdings" panose="05000000000000000000" pitchFamily="2" charset="2"/>
              <a:buChar char="q"/>
            </a:pPr>
            <a:r>
              <a:rPr lang="en-US" altLang="en-US" sz="5600" dirty="0">
                <a:solidFill>
                  <a:schemeClr val="accent4">
                    <a:lumMod val="50000"/>
                  </a:schemeClr>
                </a:solidFill>
              </a:rPr>
              <a:t>   Set–aside programs accept applications year-round</a:t>
            </a:r>
          </a:p>
          <a:p>
            <a:pPr lvl="2">
              <a:lnSpc>
                <a:spcPct val="90000"/>
              </a:lnSpc>
              <a:buFont typeface="Wingdings" panose="05000000000000000000" pitchFamily="2" charset="2"/>
              <a:buChar char="q"/>
            </a:pPr>
            <a:r>
              <a:rPr lang="en-US" altLang="en-US" sz="5600" dirty="0">
                <a:solidFill>
                  <a:schemeClr val="accent4">
                    <a:lumMod val="50000"/>
                  </a:schemeClr>
                </a:solidFill>
              </a:rPr>
              <a:t>  Applicant </a:t>
            </a:r>
            <a:r>
              <a:rPr lang="en-US" altLang="en-US" sz="5600" b="1" dirty="0">
                <a:solidFill>
                  <a:schemeClr val="accent4">
                    <a:lumMod val="50000"/>
                  </a:schemeClr>
                </a:solidFill>
              </a:rPr>
              <a:t>must</a:t>
            </a:r>
            <a:r>
              <a:rPr lang="en-US" altLang="en-US" sz="5600" dirty="0">
                <a:solidFill>
                  <a:schemeClr val="accent4">
                    <a:lumMod val="50000"/>
                  </a:schemeClr>
                </a:solidFill>
              </a:rPr>
              <a:t> be Local Government</a:t>
            </a:r>
          </a:p>
          <a:p>
            <a:pPr lvl="3">
              <a:lnSpc>
                <a:spcPct val="90000"/>
              </a:lnSpc>
              <a:buFont typeface="Wingdings" panose="05000000000000000000" pitchFamily="2" charset="2"/>
              <a:buChar char="q"/>
            </a:pPr>
            <a:r>
              <a:rPr lang="en-US" altLang="en-US" sz="5000" dirty="0">
                <a:solidFill>
                  <a:schemeClr val="accent4">
                    <a:lumMod val="50000"/>
                  </a:schemeClr>
                </a:solidFill>
              </a:rPr>
              <a:t> Grant application writing/Administration</a:t>
            </a:r>
          </a:p>
          <a:p>
            <a:pPr lvl="3">
              <a:lnSpc>
                <a:spcPct val="90000"/>
              </a:lnSpc>
              <a:buFont typeface="Wingdings" panose="05000000000000000000" pitchFamily="2" charset="2"/>
              <a:buChar char="q"/>
            </a:pPr>
            <a:r>
              <a:rPr lang="en-US" altLang="en-US" sz="5000" dirty="0">
                <a:solidFill>
                  <a:schemeClr val="accent4">
                    <a:lumMod val="50000"/>
                  </a:schemeClr>
                </a:solidFill>
              </a:rPr>
              <a:t>	- Local Government</a:t>
            </a:r>
          </a:p>
          <a:p>
            <a:pPr lvl="3">
              <a:lnSpc>
                <a:spcPct val="90000"/>
              </a:lnSpc>
              <a:buFont typeface="Wingdings" panose="05000000000000000000" pitchFamily="2" charset="2"/>
              <a:buChar char="q"/>
            </a:pPr>
            <a:r>
              <a:rPr lang="en-US" altLang="en-US" sz="5000" dirty="0">
                <a:solidFill>
                  <a:schemeClr val="accent4">
                    <a:lumMod val="50000"/>
                  </a:schemeClr>
                </a:solidFill>
              </a:rPr>
              <a:t>	- RC’s</a:t>
            </a:r>
          </a:p>
          <a:p>
            <a:pPr lvl="3">
              <a:lnSpc>
                <a:spcPct val="90000"/>
              </a:lnSpc>
              <a:buFont typeface="Wingdings" panose="05000000000000000000" pitchFamily="2" charset="2"/>
              <a:buChar char="q"/>
            </a:pPr>
            <a:r>
              <a:rPr lang="en-US" altLang="en-US" sz="5000" dirty="0">
                <a:solidFill>
                  <a:schemeClr val="accent4">
                    <a:lumMod val="50000"/>
                  </a:schemeClr>
                </a:solidFill>
              </a:rPr>
              <a:t>	- Private Administrators</a:t>
            </a:r>
          </a:p>
          <a:p>
            <a:pPr lvl="2">
              <a:lnSpc>
                <a:spcPct val="90000"/>
              </a:lnSpc>
              <a:buFont typeface="Monotype Sorts" pitchFamily="2" charset="2"/>
              <a:buNone/>
            </a:pPr>
            <a:endParaRPr lang="en-US" altLang="en-US" sz="3600" dirty="0">
              <a:solidFill>
                <a:schemeClr val="accent4">
                  <a:lumMod val="50000"/>
                </a:schemeClr>
              </a:solidFill>
            </a:endParaRPr>
          </a:p>
          <a:p>
            <a:pPr lvl="2">
              <a:lnSpc>
                <a:spcPct val="90000"/>
              </a:lnSpc>
              <a:buFont typeface="Monotype Sorts" pitchFamily="2" charset="2"/>
              <a:buNone/>
            </a:pPr>
            <a:r>
              <a:rPr lang="en-US" altLang="en-US" dirty="0">
                <a:solidFill>
                  <a:schemeClr val="accent4">
                    <a:lumMod val="50000"/>
                  </a:schemeClr>
                </a:solidFill>
              </a:rPr>
              <a:t>Funds </a:t>
            </a:r>
            <a:r>
              <a:rPr lang="en-US" altLang="en-US" u="sng" dirty="0">
                <a:solidFill>
                  <a:schemeClr val="accent4">
                    <a:lumMod val="50000"/>
                  </a:schemeClr>
                </a:solidFill>
              </a:rPr>
              <a:t>may</a:t>
            </a:r>
            <a:r>
              <a:rPr lang="en-US" altLang="en-US" dirty="0">
                <a:solidFill>
                  <a:schemeClr val="accent4">
                    <a:lumMod val="50000"/>
                  </a:schemeClr>
                </a:solidFill>
              </a:rPr>
              <a:t> be channeled through Development Authorities, Non-Profits or other CBO’s</a:t>
            </a:r>
          </a:p>
        </p:txBody>
      </p:sp>
    </p:spTree>
    <p:extLst>
      <p:ext uri="{BB962C8B-B14F-4D97-AF65-F5344CB8AC3E}">
        <p14:creationId xmlns:p14="http://schemas.microsoft.com/office/powerpoint/2010/main" val="3394071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3146612" y="349623"/>
            <a:ext cx="16817788" cy="3352800"/>
          </a:xfrm>
        </p:spPr>
        <p:txBody>
          <a:bodyPr>
            <a:normAutofit fontScale="90000"/>
          </a:bodyPr>
          <a:lstStyle/>
          <a:p>
            <a:r>
              <a:rPr lang="en-US" sz="5600" u="sng" dirty="0">
                <a:solidFill>
                  <a:srgbClr val="FF0000"/>
                </a:solidFill>
              </a:rPr>
              <a:t>Eligible Activities</a:t>
            </a:r>
            <a:br>
              <a:rPr lang="en-US" sz="5600" u="sng" dirty="0"/>
            </a:br>
            <a:r>
              <a:rPr lang="en-US" sz="5600" dirty="0">
                <a:solidFill>
                  <a:schemeClr val="accent4">
                    <a:lumMod val="50000"/>
                  </a:schemeClr>
                </a:solidFill>
              </a:rPr>
              <a:t>Single Activity Neighborhood Revitalization</a:t>
            </a:r>
            <a:br>
              <a:rPr lang="en-US" sz="5600" dirty="0">
                <a:solidFill>
                  <a:schemeClr val="accent4">
                    <a:lumMod val="50000"/>
                  </a:schemeClr>
                </a:solidFill>
              </a:rPr>
            </a:br>
            <a:r>
              <a:rPr lang="en-US" sz="4000" dirty="0">
                <a:solidFill>
                  <a:schemeClr val="accent4">
                    <a:lumMod val="50000"/>
                  </a:schemeClr>
                </a:solidFill>
              </a:rPr>
              <a:t>Maximum $1,000,000.</a:t>
            </a:r>
            <a:br>
              <a:rPr lang="en-US" sz="4800" dirty="0"/>
            </a:br>
            <a:endParaRPr lang="en-US" sz="4800" dirty="0"/>
          </a:p>
        </p:txBody>
      </p:sp>
      <p:sp>
        <p:nvSpPr>
          <p:cNvPr id="122883" name="Rectangle 3"/>
          <p:cNvSpPr>
            <a:spLocks noGrp="1" noChangeArrowheads="1"/>
          </p:cNvSpPr>
          <p:nvPr>
            <p:ph sz="quarter" idx="1"/>
          </p:nvPr>
        </p:nvSpPr>
        <p:spPr>
          <a:xfrm>
            <a:off x="2846672" y="3137647"/>
            <a:ext cx="18538256" cy="10045566"/>
          </a:xfrm>
        </p:spPr>
        <p:txBody>
          <a:bodyPr>
            <a:noAutofit/>
          </a:bodyPr>
          <a:lstStyle/>
          <a:p>
            <a:r>
              <a:rPr lang="en-US" b="1" u="sng" dirty="0">
                <a:solidFill>
                  <a:schemeClr val="accent4">
                    <a:lumMod val="50000"/>
                  </a:schemeClr>
                </a:solidFill>
              </a:rPr>
              <a:t>Rehabilitation </a:t>
            </a:r>
            <a:r>
              <a:rPr lang="en-US" b="1" dirty="0">
                <a:solidFill>
                  <a:schemeClr val="accent4">
                    <a:lumMod val="50000"/>
                  </a:schemeClr>
                </a:solidFill>
              </a:rPr>
              <a:t>– To repair and/or bring to Code existing substandard housing unit – Owner or Renter*</a:t>
            </a:r>
          </a:p>
          <a:p>
            <a:pPr marL="731520" lvl="1" indent="0">
              <a:buNone/>
            </a:pPr>
            <a:r>
              <a:rPr lang="en-US" sz="5000" b="1" dirty="0">
                <a:solidFill>
                  <a:schemeClr val="accent4">
                    <a:lumMod val="50000"/>
                  </a:schemeClr>
                </a:solidFill>
              </a:rPr>
              <a:t>   *Requires 50/50 match from landlord &amp; rental agreement</a:t>
            </a:r>
          </a:p>
          <a:p>
            <a:r>
              <a:rPr lang="en-US" b="1" u="sng" dirty="0">
                <a:solidFill>
                  <a:schemeClr val="accent4">
                    <a:lumMod val="50000"/>
                  </a:schemeClr>
                </a:solidFill>
              </a:rPr>
              <a:t>Reconstruction</a:t>
            </a:r>
            <a:r>
              <a:rPr lang="en-US" b="1" dirty="0">
                <a:solidFill>
                  <a:schemeClr val="accent4">
                    <a:lumMod val="50000"/>
                  </a:schemeClr>
                </a:solidFill>
              </a:rPr>
              <a:t> – Where unfeasible to Rehab, Demolish and construct new unit on same site – </a:t>
            </a:r>
            <a:r>
              <a:rPr lang="en-US" b="1" i="1" dirty="0">
                <a:solidFill>
                  <a:schemeClr val="accent4">
                    <a:lumMod val="50000"/>
                  </a:schemeClr>
                </a:solidFill>
              </a:rPr>
              <a:t>Owner Occupied ONLY</a:t>
            </a:r>
            <a:r>
              <a:rPr lang="en-US" b="1" dirty="0">
                <a:solidFill>
                  <a:schemeClr val="accent4">
                    <a:lumMod val="50000"/>
                  </a:schemeClr>
                </a:solidFill>
              </a:rPr>
              <a:t>.</a:t>
            </a:r>
          </a:p>
          <a:p>
            <a:r>
              <a:rPr lang="en-US" b="1" u="sng" dirty="0">
                <a:solidFill>
                  <a:schemeClr val="accent4">
                    <a:lumMod val="50000"/>
                  </a:schemeClr>
                </a:solidFill>
              </a:rPr>
              <a:t>Acquisition</a:t>
            </a:r>
            <a:r>
              <a:rPr lang="en-US" b="1" dirty="0">
                <a:solidFill>
                  <a:schemeClr val="accent4">
                    <a:lumMod val="50000"/>
                  </a:schemeClr>
                </a:solidFill>
              </a:rPr>
              <a:t> - of Real Property</a:t>
            </a:r>
          </a:p>
          <a:p>
            <a:r>
              <a:rPr lang="en-US" b="1" u="sng" dirty="0">
                <a:solidFill>
                  <a:schemeClr val="accent4">
                    <a:lumMod val="50000"/>
                  </a:schemeClr>
                </a:solidFill>
              </a:rPr>
              <a:t>Disposition</a:t>
            </a:r>
            <a:r>
              <a:rPr lang="en-US" b="1" dirty="0">
                <a:solidFill>
                  <a:schemeClr val="accent4">
                    <a:lumMod val="50000"/>
                  </a:schemeClr>
                </a:solidFill>
              </a:rPr>
              <a:t> – Costs Incidental to Disposing of Property Acquired with CDBG Funds</a:t>
            </a:r>
          </a:p>
          <a:p>
            <a:r>
              <a:rPr lang="en-US" b="1" u="sng" dirty="0">
                <a:solidFill>
                  <a:schemeClr val="accent4">
                    <a:lumMod val="50000"/>
                  </a:schemeClr>
                </a:solidFill>
              </a:rPr>
              <a:t>Code Enforcement – but…</a:t>
            </a:r>
          </a:p>
          <a:p>
            <a:endParaRPr lang="en-US" sz="6400" b="1" dirty="0"/>
          </a:p>
        </p:txBody>
      </p:sp>
    </p:spTree>
    <p:extLst>
      <p:ext uri="{BB962C8B-B14F-4D97-AF65-F5344CB8AC3E}">
        <p14:creationId xmlns:p14="http://schemas.microsoft.com/office/powerpoint/2010/main" val="3322714969"/>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3245223" y="708660"/>
            <a:ext cx="18431435" cy="2811780"/>
          </a:xfrm>
        </p:spPr>
        <p:txBody>
          <a:bodyPr>
            <a:normAutofit/>
          </a:bodyPr>
          <a:lstStyle/>
          <a:p>
            <a:r>
              <a:rPr lang="en-US" sz="5600" u="sng" dirty="0">
                <a:solidFill>
                  <a:srgbClr val="FF0000"/>
                </a:solidFill>
              </a:rPr>
              <a:t>Eligible Activities</a:t>
            </a:r>
            <a:br>
              <a:rPr lang="en-US" u="sng" dirty="0"/>
            </a:br>
            <a:r>
              <a:rPr lang="en-US" sz="5600" dirty="0">
                <a:solidFill>
                  <a:schemeClr val="accent4">
                    <a:lumMod val="50000"/>
                  </a:schemeClr>
                </a:solidFill>
              </a:rPr>
              <a:t>Single Activity Neighborhood Revitalization</a:t>
            </a:r>
            <a:br>
              <a:rPr lang="en-US" sz="5600" dirty="0">
                <a:solidFill>
                  <a:schemeClr val="accent4">
                    <a:lumMod val="50000"/>
                  </a:schemeClr>
                </a:solidFill>
              </a:rPr>
            </a:br>
            <a:r>
              <a:rPr lang="en-US" sz="4000" dirty="0">
                <a:solidFill>
                  <a:schemeClr val="accent4">
                    <a:lumMod val="50000"/>
                  </a:schemeClr>
                </a:solidFill>
              </a:rPr>
              <a:t>Maximum $1,000,000</a:t>
            </a:r>
            <a:endParaRPr lang="en-US" sz="4000" dirty="0"/>
          </a:p>
        </p:txBody>
      </p:sp>
      <p:sp>
        <p:nvSpPr>
          <p:cNvPr id="173059" name="Rectangle 3"/>
          <p:cNvSpPr>
            <a:spLocks noGrp="1" noChangeArrowheads="1"/>
          </p:cNvSpPr>
          <p:nvPr>
            <p:ph sz="quarter" idx="1"/>
          </p:nvPr>
        </p:nvSpPr>
        <p:spPr>
          <a:xfrm>
            <a:off x="3245223" y="4174587"/>
            <a:ext cx="16002000" cy="8604151"/>
          </a:xfrm>
        </p:spPr>
        <p:txBody>
          <a:bodyPr>
            <a:normAutofit lnSpcReduction="10000"/>
          </a:bodyPr>
          <a:lstStyle/>
          <a:p>
            <a:pPr>
              <a:lnSpc>
                <a:spcPct val="90000"/>
              </a:lnSpc>
            </a:pPr>
            <a:r>
              <a:rPr lang="en-US" sz="5400" b="1" u="sng" dirty="0">
                <a:solidFill>
                  <a:schemeClr val="accent4">
                    <a:lumMod val="50000"/>
                  </a:schemeClr>
                </a:solidFill>
              </a:rPr>
              <a:t>Clearance </a:t>
            </a:r>
            <a:r>
              <a:rPr lang="en-US" sz="5400" b="1" dirty="0">
                <a:solidFill>
                  <a:schemeClr val="accent4">
                    <a:lumMod val="50000"/>
                  </a:schemeClr>
                </a:solidFill>
              </a:rPr>
              <a:t>– Of Dilapidated Structures, out-buildings, etc.</a:t>
            </a:r>
          </a:p>
          <a:p>
            <a:pPr>
              <a:lnSpc>
                <a:spcPct val="90000"/>
              </a:lnSpc>
            </a:pPr>
            <a:r>
              <a:rPr lang="en-US" sz="5400" b="1" u="sng" dirty="0">
                <a:solidFill>
                  <a:schemeClr val="accent4">
                    <a:lumMod val="50000"/>
                  </a:schemeClr>
                </a:solidFill>
              </a:rPr>
              <a:t>Interim Assistance</a:t>
            </a:r>
            <a:r>
              <a:rPr lang="en-US" sz="5400" b="1" dirty="0">
                <a:solidFill>
                  <a:schemeClr val="accent4">
                    <a:lumMod val="50000"/>
                  </a:schemeClr>
                </a:solidFill>
              </a:rPr>
              <a:t> </a:t>
            </a:r>
          </a:p>
          <a:p>
            <a:pPr>
              <a:lnSpc>
                <a:spcPct val="90000"/>
              </a:lnSpc>
            </a:pPr>
            <a:r>
              <a:rPr lang="en-US" sz="5400" b="1" u="sng" dirty="0">
                <a:solidFill>
                  <a:schemeClr val="accent4">
                    <a:lumMod val="50000"/>
                  </a:schemeClr>
                </a:solidFill>
              </a:rPr>
              <a:t>Relocation</a:t>
            </a:r>
            <a:r>
              <a:rPr lang="en-US" sz="5400" b="1" dirty="0">
                <a:solidFill>
                  <a:schemeClr val="accent4">
                    <a:lumMod val="50000"/>
                  </a:schemeClr>
                </a:solidFill>
              </a:rPr>
              <a:t> – Temporary or Permanent</a:t>
            </a:r>
          </a:p>
          <a:p>
            <a:pPr lvl="1">
              <a:lnSpc>
                <a:spcPct val="90000"/>
              </a:lnSpc>
            </a:pPr>
            <a:r>
              <a:rPr lang="en-US" sz="5400" b="1" dirty="0">
                <a:solidFill>
                  <a:schemeClr val="accent4">
                    <a:lumMod val="50000"/>
                  </a:schemeClr>
                </a:solidFill>
              </a:rPr>
              <a:t>Temp Relocation is NOT mandatory for Owner occupied units</a:t>
            </a:r>
          </a:p>
          <a:p>
            <a:pPr>
              <a:lnSpc>
                <a:spcPct val="90000"/>
              </a:lnSpc>
            </a:pPr>
            <a:r>
              <a:rPr lang="en-US" sz="5400" b="1" u="sng" dirty="0">
                <a:solidFill>
                  <a:schemeClr val="accent4">
                    <a:lumMod val="50000"/>
                  </a:schemeClr>
                </a:solidFill>
              </a:rPr>
              <a:t>Removal of Architectural Barriers</a:t>
            </a:r>
          </a:p>
          <a:p>
            <a:pPr>
              <a:lnSpc>
                <a:spcPct val="110000"/>
              </a:lnSpc>
            </a:pPr>
            <a:r>
              <a:rPr lang="en-US" sz="5400" b="1" u="sng" dirty="0">
                <a:solidFill>
                  <a:schemeClr val="accent4">
                    <a:lumMod val="50000"/>
                  </a:schemeClr>
                </a:solidFill>
              </a:rPr>
              <a:t>New construction generally is NOT Eligible unless undertaken by an approved Community Based Development Organization (CBDO)</a:t>
            </a:r>
          </a:p>
          <a:p>
            <a:pPr>
              <a:lnSpc>
                <a:spcPct val="90000"/>
              </a:lnSpc>
            </a:pPr>
            <a:endParaRPr lang="en-US" b="1" u="sng" dirty="0"/>
          </a:p>
        </p:txBody>
      </p:sp>
      <p:sp>
        <p:nvSpPr>
          <p:cNvPr id="173060" name="Line 4"/>
          <p:cNvSpPr>
            <a:spLocks noChangeShapeType="1"/>
          </p:cNvSpPr>
          <p:nvPr/>
        </p:nvSpPr>
        <p:spPr bwMode="auto">
          <a:xfrm>
            <a:off x="3245222" y="3506958"/>
            <a:ext cx="16254357" cy="13482"/>
          </a:xfrm>
          <a:prstGeom prst="line">
            <a:avLst/>
          </a:prstGeom>
          <a:noFill/>
          <a:ln w="9525">
            <a:solidFill>
              <a:schemeClr val="accent1"/>
            </a:solidFill>
            <a:round/>
            <a:headEnd/>
            <a:tailEnd/>
          </a:ln>
          <a:effectLst/>
        </p:spPr>
        <p:txBody>
          <a:bodyPr/>
          <a:lstStyle/>
          <a:p>
            <a:endParaRPr lang="en-US" sz="3600"/>
          </a:p>
        </p:txBody>
      </p:sp>
    </p:spTree>
    <p:extLst>
      <p:ext uri="{BB962C8B-B14F-4D97-AF65-F5344CB8AC3E}">
        <p14:creationId xmlns:p14="http://schemas.microsoft.com/office/powerpoint/2010/main" val="4235534405"/>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3716215" y="820613"/>
            <a:ext cx="16002000" cy="3772549"/>
          </a:xfrm>
        </p:spPr>
        <p:txBody>
          <a:bodyPr>
            <a:normAutofit/>
          </a:bodyPr>
          <a:lstStyle/>
          <a:p>
            <a:r>
              <a:rPr lang="en-US" sz="5600" u="sng" dirty="0">
                <a:solidFill>
                  <a:srgbClr val="FF0000"/>
                </a:solidFill>
              </a:rPr>
              <a:t>Eligible Activities</a:t>
            </a:r>
            <a:br>
              <a:rPr lang="en-US" u="sng" dirty="0"/>
            </a:br>
            <a:r>
              <a:rPr lang="en-US" sz="5600" dirty="0">
                <a:solidFill>
                  <a:schemeClr val="accent4">
                    <a:lumMod val="50000"/>
                  </a:schemeClr>
                </a:solidFill>
              </a:rPr>
              <a:t>Single Activity Neighborhood Revitalization</a:t>
            </a:r>
            <a:br>
              <a:rPr lang="en-US" sz="5600" dirty="0">
                <a:solidFill>
                  <a:schemeClr val="accent4">
                    <a:lumMod val="50000"/>
                  </a:schemeClr>
                </a:solidFill>
              </a:rPr>
            </a:br>
            <a:r>
              <a:rPr lang="en-US" sz="4000" dirty="0">
                <a:solidFill>
                  <a:schemeClr val="accent4">
                    <a:lumMod val="50000"/>
                  </a:schemeClr>
                </a:solidFill>
              </a:rPr>
              <a:t>Maximum $1,000,000.</a:t>
            </a:r>
            <a:br>
              <a:rPr lang="en-US" sz="4000" dirty="0"/>
            </a:br>
            <a:endParaRPr lang="en-US" sz="4000" dirty="0"/>
          </a:p>
        </p:txBody>
      </p:sp>
      <p:sp>
        <p:nvSpPr>
          <p:cNvPr id="173059" name="Rectangle 3"/>
          <p:cNvSpPr>
            <a:spLocks noGrp="1" noChangeArrowheads="1"/>
          </p:cNvSpPr>
          <p:nvPr>
            <p:ph sz="quarter" idx="1"/>
          </p:nvPr>
        </p:nvSpPr>
        <p:spPr>
          <a:xfrm>
            <a:off x="3505200" y="4593162"/>
            <a:ext cx="16002000" cy="8184992"/>
          </a:xfrm>
        </p:spPr>
        <p:txBody>
          <a:bodyPr>
            <a:normAutofit/>
          </a:bodyPr>
          <a:lstStyle/>
          <a:p>
            <a:pPr>
              <a:lnSpc>
                <a:spcPct val="90000"/>
              </a:lnSpc>
            </a:pPr>
            <a:r>
              <a:rPr lang="en-US" sz="6400" b="1" u="sng" dirty="0">
                <a:solidFill>
                  <a:schemeClr val="accent4">
                    <a:lumMod val="50000"/>
                  </a:schemeClr>
                </a:solidFill>
              </a:rPr>
              <a:t>Home Buyer Assistance</a:t>
            </a:r>
          </a:p>
          <a:p>
            <a:pPr lvl="1">
              <a:lnSpc>
                <a:spcPct val="90000"/>
              </a:lnSpc>
            </a:pPr>
            <a:r>
              <a:rPr lang="en-US" sz="6400" dirty="0">
                <a:solidFill>
                  <a:schemeClr val="accent4">
                    <a:lumMod val="50000"/>
                  </a:schemeClr>
                </a:solidFill>
              </a:rPr>
              <a:t>Down Payment</a:t>
            </a:r>
          </a:p>
          <a:p>
            <a:pPr lvl="1">
              <a:lnSpc>
                <a:spcPct val="90000"/>
              </a:lnSpc>
            </a:pPr>
            <a:r>
              <a:rPr lang="en-US" sz="6400" dirty="0">
                <a:solidFill>
                  <a:schemeClr val="accent4">
                    <a:lumMod val="50000"/>
                  </a:schemeClr>
                </a:solidFill>
              </a:rPr>
              <a:t>Closing costs</a:t>
            </a:r>
          </a:p>
          <a:p>
            <a:pPr lvl="1">
              <a:lnSpc>
                <a:spcPct val="90000"/>
              </a:lnSpc>
            </a:pPr>
            <a:r>
              <a:rPr lang="en-US" sz="6400" dirty="0">
                <a:solidFill>
                  <a:schemeClr val="accent4">
                    <a:lumMod val="50000"/>
                  </a:schemeClr>
                </a:solidFill>
              </a:rPr>
              <a:t>Principle Reduction Payment</a:t>
            </a:r>
          </a:p>
          <a:p>
            <a:pPr lvl="1">
              <a:lnSpc>
                <a:spcPct val="90000"/>
              </a:lnSpc>
            </a:pPr>
            <a:r>
              <a:rPr lang="en-US" sz="6400" dirty="0">
                <a:solidFill>
                  <a:schemeClr val="accent4">
                    <a:lumMod val="50000"/>
                  </a:schemeClr>
                </a:solidFill>
              </a:rPr>
              <a:t>Interest buy-down</a:t>
            </a:r>
          </a:p>
          <a:p>
            <a:pPr lvl="1">
              <a:lnSpc>
                <a:spcPct val="90000"/>
              </a:lnSpc>
              <a:buFont typeface="Arial" charset="0"/>
              <a:buNone/>
            </a:pPr>
            <a:endParaRPr lang="en-US" b="1" dirty="0">
              <a:solidFill>
                <a:schemeClr val="accent4">
                  <a:lumMod val="50000"/>
                </a:schemeClr>
              </a:solidFill>
            </a:endParaRPr>
          </a:p>
          <a:p>
            <a:pPr lvl="1">
              <a:lnSpc>
                <a:spcPct val="90000"/>
              </a:lnSpc>
              <a:buFont typeface="Arial" charset="0"/>
              <a:buNone/>
            </a:pPr>
            <a:r>
              <a:rPr lang="en-US" b="1" dirty="0">
                <a:solidFill>
                  <a:schemeClr val="accent4">
                    <a:lumMod val="50000"/>
                  </a:schemeClr>
                </a:solidFill>
              </a:rPr>
              <a:t>NOTE: </a:t>
            </a:r>
            <a:r>
              <a:rPr lang="en-US" i="1" dirty="0">
                <a:solidFill>
                  <a:schemeClr val="accent4">
                    <a:lumMod val="50000"/>
                  </a:schemeClr>
                </a:solidFill>
              </a:rPr>
              <a:t>DCA policy mandates use of </a:t>
            </a:r>
            <a:r>
              <a:rPr lang="en-US" b="1" i="1" dirty="0">
                <a:solidFill>
                  <a:schemeClr val="accent4">
                    <a:lumMod val="50000"/>
                  </a:schemeClr>
                </a:solidFill>
              </a:rPr>
              <a:t>fixed rate mortgages </a:t>
            </a:r>
            <a:r>
              <a:rPr lang="en-US" i="1" dirty="0">
                <a:solidFill>
                  <a:schemeClr val="accent4">
                    <a:lumMod val="50000"/>
                  </a:schemeClr>
                </a:solidFill>
              </a:rPr>
              <a:t>on all CDBG funded projects</a:t>
            </a:r>
          </a:p>
          <a:p>
            <a:pPr>
              <a:lnSpc>
                <a:spcPct val="90000"/>
              </a:lnSpc>
            </a:pPr>
            <a:endParaRPr lang="en-US" b="1" u="sng" dirty="0"/>
          </a:p>
        </p:txBody>
      </p:sp>
      <p:sp>
        <p:nvSpPr>
          <p:cNvPr id="173060" name="Line 4"/>
          <p:cNvSpPr>
            <a:spLocks noChangeShapeType="1"/>
          </p:cNvSpPr>
          <p:nvPr/>
        </p:nvSpPr>
        <p:spPr bwMode="auto">
          <a:xfrm>
            <a:off x="3716215" y="3868615"/>
            <a:ext cx="14782800" cy="0"/>
          </a:xfrm>
          <a:prstGeom prst="line">
            <a:avLst/>
          </a:prstGeom>
          <a:noFill/>
          <a:ln w="9525">
            <a:solidFill>
              <a:schemeClr val="accent1"/>
            </a:solidFill>
            <a:round/>
            <a:headEnd/>
            <a:tailEnd/>
          </a:ln>
          <a:effectLst/>
        </p:spPr>
        <p:txBody>
          <a:bodyPr/>
          <a:lstStyle/>
          <a:p>
            <a:endParaRPr lang="en-US" sz="3600"/>
          </a:p>
        </p:txBody>
      </p:sp>
    </p:spTree>
    <p:extLst>
      <p:ext uri="{BB962C8B-B14F-4D97-AF65-F5344CB8AC3E}">
        <p14:creationId xmlns:p14="http://schemas.microsoft.com/office/powerpoint/2010/main" val="2640570812"/>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322064" y="762000"/>
            <a:ext cx="14478000" cy="1066800"/>
          </a:xfrm>
        </p:spPr>
        <p:txBody>
          <a:bodyPr>
            <a:normAutofit fontScale="90000"/>
          </a:bodyPr>
          <a:lstStyle/>
          <a:p>
            <a:br>
              <a:rPr lang="en-US" sz="5600" dirty="0"/>
            </a:br>
            <a:r>
              <a:rPr lang="en-US" sz="7200" dirty="0">
                <a:solidFill>
                  <a:schemeClr val="accent4">
                    <a:lumMod val="50000"/>
                  </a:schemeClr>
                </a:solidFill>
              </a:rPr>
              <a:t>Multi-Activity</a:t>
            </a:r>
            <a:br>
              <a:rPr lang="en-US" sz="5600" dirty="0">
                <a:solidFill>
                  <a:schemeClr val="accent4">
                    <a:lumMod val="50000"/>
                  </a:schemeClr>
                </a:solidFill>
              </a:rPr>
            </a:br>
            <a:r>
              <a:rPr lang="en-US" sz="4000" dirty="0">
                <a:solidFill>
                  <a:schemeClr val="accent4">
                    <a:lumMod val="50000"/>
                  </a:schemeClr>
                </a:solidFill>
              </a:rPr>
              <a:t>Maximum </a:t>
            </a:r>
            <a:r>
              <a:rPr lang="en-US" sz="4000" b="1" dirty="0">
                <a:solidFill>
                  <a:schemeClr val="accent4">
                    <a:lumMod val="50000"/>
                  </a:schemeClr>
                </a:solidFill>
              </a:rPr>
              <a:t>$1,250,000</a:t>
            </a:r>
            <a:r>
              <a:rPr lang="en-US" sz="4000" dirty="0">
                <a:solidFill>
                  <a:schemeClr val="accent4">
                    <a:lumMod val="50000"/>
                  </a:schemeClr>
                </a:solidFill>
              </a:rPr>
              <a:t>.</a:t>
            </a:r>
          </a:p>
        </p:txBody>
      </p:sp>
      <p:sp>
        <p:nvSpPr>
          <p:cNvPr id="177156" name="Rectangle 4"/>
          <p:cNvSpPr>
            <a:spLocks noGrp="1" noChangeArrowheads="1"/>
          </p:cNvSpPr>
          <p:nvPr>
            <p:ph sz="quarter" idx="1"/>
          </p:nvPr>
        </p:nvSpPr>
        <p:spPr>
          <a:xfrm>
            <a:off x="3886200" y="2670904"/>
            <a:ext cx="16611600" cy="8480112"/>
          </a:xfrm>
        </p:spPr>
        <p:txBody>
          <a:bodyPr>
            <a:normAutofit fontScale="92500" lnSpcReduction="10000"/>
          </a:bodyPr>
          <a:lstStyle/>
          <a:p>
            <a:pPr marL="1219200" indent="-1219200">
              <a:buNone/>
            </a:pPr>
            <a:endParaRPr lang="en-US" sz="2600" dirty="0"/>
          </a:p>
          <a:p>
            <a:pPr algn="ctr">
              <a:lnSpc>
                <a:spcPct val="90000"/>
              </a:lnSpc>
              <a:buFont typeface="Monotype Sorts" pitchFamily="2" charset="2"/>
              <a:buNone/>
            </a:pPr>
            <a:r>
              <a:rPr lang="en-US" altLang="en-US" sz="6400" b="1" dirty="0">
                <a:solidFill>
                  <a:schemeClr val="accent4">
                    <a:lumMod val="50000"/>
                  </a:schemeClr>
                </a:solidFill>
              </a:rPr>
              <a:t>Multi-Activity</a:t>
            </a:r>
          </a:p>
          <a:p>
            <a:pPr algn="ctr">
              <a:lnSpc>
                <a:spcPct val="90000"/>
              </a:lnSpc>
              <a:buFont typeface="Monotype Sorts" pitchFamily="2" charset="2"/>
              <a:buNone/>
            </a:pPr>
            <a:r>
              <a:rPr lang="en-US" altLang="en-US" sz="6400" b="1" dirty="0">
                <a:solidFill>
                  <a:schemeClr val="accent4">
                    <a:lumMod val="50000"/>
                  </a:schemeClr>
                </a:solidFill>
              </a:rPr>
              <a:t>“Comprehensive Neighborhood Revitalization”</a:t>
            </a:r>
          </a:p>
          <a:p>
            <a:pPr>
              <a:lnSpc>
                <a:spcPct val="90000"/>
              </a:lnSpc>
              <a:buClr>
                <a:srgbClr val="92D050"/>
              </a:buClr>
              <a:buFont typeface="Wingdings" panose="05000000000000000000" pitchFamily="2" charset="2"/>
              <a:buChar char="q"/>
            </a:pPr>
            <a:r>
              <a:rPr lang="en-US" altLang="en-US" dirty="0">
                <a:solidFill>
                  <a:schemeClr val="accent4">
                    <a:lumMod val="50000"/>
                  </a:schemeClr>
                </a:solidFill>
              </a:rPr>
              <a:t>Includes Housing AND Public Facilities Activities</a:t>
            </a:r>
          </a:p>
          <a:p>
            <a:pPr>
              <a:lnSpc>
                <a:spcPct val="90000"/>
              </a:lnSpc>
              <a:buClr>
                <a:srgbClr val="92D050"/>
              </a:buClr>
              <a:buFont typeface="Wingdings" panose="05000000000000000000" pitchFamily="2" charset="2"/>
              <a:buChar char="q"/>
            </a:pPr>
            <a:r>
              <a:rPr lang="en-US" altLang="en-US" dirty="0">
                <a:solidFill>
                  <a:schemeClr val="accent4">
                    <a:lumMod val="50000"/>
                  </a:schemeClr>
                </a:solidFill>
              </a:rPr>
              <a:t>Limit of $1,250,000</a:t>
            </a:r>
          </a:p>
          <a:p>
            <a:pPr>
              <a:lnSpc>
                <a:spcPct val="90000"/>
              </a:lnSpc>
              <a:buClr>
                <a:srgbClr val="92D050"/>
              </a:buClr>
              <a:buFont typeface="Wingdings" panose="05000000000000000000" pitchFamily="2" charset="2"/>
              <a:buChar char="q"/>
            </a:pPr>
            <a:r>
              <a:rPr lang="en-US" altLang="en-US" dirty="0">
                <a:solidFill>
                  <a:schemeClr val="accent4">
                    <a:lumMod val="50000"/>
                  </a:schemeClr>
                </a:solidFill>
              </a:rPr>
              <a:t>Inter-related Activities</a:t>
            </a:r>
          </a:p>
          <a:p>
            <a:pPr>
              <a:lnSpc>
                <a:spcPct val="90000"/>
              </a:lnSpc>
              <a:buClr>
                <a:srgbClr val="92D050"/>
              </a:buClr>
              <a:buFont typeface="Wingdings" panose="05000000000000000000" pitchFamily="2" charset="2"/>
              <a:buChar char="q"/>
            </a:pPr>
            <a:r>
              <a:rPr lang="en-US" altLang="en-US" dirty="0">
                <a:solidFill>
                  <a:schemeClr val="accent4">
                    <a:lumMod val="50000"/>
                  </a:schemeClr>
                </a:solidFill>
              </a:rPr>
              <a:t>Same Target Area</a:t>
            </a:r>
          </a:p>
          <a:p>
            <a:pPr>
              <a:lnSpc>
                <a:spcPct val="90000"/>
              </a:lnSpc>
              <a:buClr>
                <a:srgbClr val="92D050"/>
              </a:buClr>
              <a:buFont typeface="Wingdings" panose="05000000000000000000" pitchFamily="2" charset="2"/>
              <a:buChar char="q"/>
            </a:pPr>
            <a:r>
              <a:rPr lang="en-US" altLang="en-US" dirty="0">
                <a:solidFill>
                  <a:schemeClr val="accent4">
                    <a:lumMod val="50000"/>
                  </a:schemeClr>
                </a:solidFill>
              </a:rPr>
              <a:t>Comprehensive (Meets all/most of the Needs in the Target Area)</a:t>
            </a:r>
          </a:p>
          <a:p>
            <a:pPr marL="3429182" lvl="3" indent="-914400"/>
            <a:endParaRPr lang="en-US" sz="5150" b="1" dirty="0"/>
          </a:p>
          <a:p>
            <a:pPr marL="2743200" lvl="2" indent="-914400"/>
            <a:endParaRPr lang="en-US" sz="5600" dirty="0"/>
          </a:p>
        </p:txBody>
      </p:sp>
      <p:sp>
        <p:nvSpPr>
          <p:cNvPr id="177157" name="Line 5"/>
          <p:cNvSpPr>
            <a:spLocks noChangeShapeType="1"/>
          </p:cNvSpPr>
          <p:nvPr/>
        </p:nvSpPr>
        <p:spPr bwMode="auto">
          <a:xfrm>
            <a:off x="4322064" y="2659380"/>
            <a:ext cx="14782800" cy="0"/>
          </a:xfrm>
          <a:prstGeom prst="line">
            <a:avLst/>
          </a:prstGeom>
          <a:noFill/>
          <a:ln w="9525">
            <a:solidFill>
              <a:schemeClr val="accent1"/>
            </a:solidFill>
            <a:round/>
            <a:headEnd/>
            <a:tailEnd/>
          </a:ln>
          <a:effectLst/>
        </p:spPr>
        <p:txBody>
          <a:bodyPr/>
          <a:lstStyle/>
          <a:p>
            <a:endParaRPr lang="en-US" sz="3600"/>
          </a:p>
        </p:txBody>
      </p:sp>
    </p:spTree>
    <p:extLst>
      <p:ext uri="{BB962C8B-B14F-4D97-AF65-F5344CB8AC3E}">
        <p14:creationId xmlns:p14="http://schemas.microsoft.com/office/powerpoint/2010/main" val="3945890508"/>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sz="quarter" idx="1"/>
          </p:nvPr>
        </p:nvSpPr>
        <p:spPr>
          <a:xfrm>
            <a:off x="697950" y="1995130"/>
            <a:ext cx="22009649" cy="10358998"/>
          </a:xfrm>
        </p:spPr>
        <p:txBody>
          <a:bodyPr>
            <a:normAutofit/>
          </a:bodyPr>
          <a:lstStyle/>
          <a:p>
            <a:pPr marL="1371600" lvl="2" indent="0" algn="ctr">
              <a:buClr>
                <a:srgbClr val="DD8047"/>
              </a:buClr>
              <a:buNone/>
            </a:pPr>
            <a:endParaRPr lang="en-US" altLang="en-US" sz="5600" b="1" dirty="0">
              <a:solidFill>
                <a:prstClr val="black"/>
              </a:solidFill>
            </a:endParaRPr>
          </a:p>
          <a:p>
            <a:pPr marL="1371600" lvl="2" indent="0" algn="ctr">
              <a:buClr>
                <a:srgbClr val="DD8047"/>
              </a:buClr>
              <a:buNone/>
            </a:pPr>
            <a:endParaRPr lang="en-US" altLang="en-US" sz="5600" b="1" dirty="0">
              <a:solidFill>
                <a:prstClr val="black"/>
              </a:solidFill>
            </a:endParaRPr>
          </a:p>
          <a:p>
            <a:pPr marL="1371600" lvl="2" indent="0" algn="ctr">
              <a:buClr>
                <a:srgbClr val="DD8047"/>
              </a:buClr>
              <a:buNone/>
            </a:pPr>
            <a:r>
              <a:rPr lang="en-US" altLang="en-US" sz="13200" b="1" dirty="0">
                <a:solidFill>
                  <a:srgbClr val="854006"/>
                </a:solidFill>
              </a:rPr>
              <a:t>View CDBG Applicants’ Workshop Presentations: </a:t>
            </a:r>
          </a:p>
          <a:p>
            <a:pPr marL="1371600" lvl="2" indent="0" algn="ctr">
              <a:buClr>
                <a:srgbClr val="DD8047"/>
              </a:buClr>
              <a:buNone/>
            </a:pPr>
            <a:r>
              <a:rPr lang="en-US" altLang="en-US" sz="13200" b="1" dirty="0" err="1">
                <a:solidFill>
                  <a:srgbClr val="854006"/>
                </a:solidFill>
                <a:hlinkClick r:id="rId2"/>
              </a:rPr>
              <a:t>DCA.GA.Gov</a:t>
            </a:r>
            <a:endParaRPr lang="en-US" altLang="en-US" sz="13200" b="1" dirty="0">
              <a:solidFill>
                <a:srgbClr val="854006"/>
              </a:solidFill>
            </a:endParaRPr>
          </a:p>
        </p:txBody>
      </p:sp>
    </p:spTree>
    <p:extLst>
      <p:ext uri="{BB962C8B-B14F-4D97-AF65-F5344CB8AC3E}">
        <p14:creationId xmlns:p14="http://schemas.microsoft.com/office/powerpoint/2010/main" val="2111239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51988" y="937846"/>
            <a:ext cx="18974412" cy="4196862"/>
          </a:xfrm>
        </p:spPr>
        <p:txBody>
          <a:bodyPr>
            <a:normAutofit fontScale="90000"/>
          </a:bodyPr>
          <a:lstStyle/>
          <a:p>
            <a:r>
              <a:rPr lang="en-US" sz="9800" u="sng" dirty="0">
                <a:solidFill>
                  <a:schemeClr val="accent4">
                    <a:lumMod val="50000"/>
                  </a:schemeClr>
                </a:solidFill>
              </a:rPr>
              <a:t>R</a:t>
            </a:r>
            <a:r>
              <a:rPr lang="en-US" sz="9800" dirty="0">
                <a:solidFill>
                  <a:schemeClr val="accent4">
                    <a:lumMod val="50000"/>
                  </a:schemeClr>
                </a:solidFill>
              </a:rPr>
              <a:t>evitalization </a:t>
            </a:r>
            <a:r>
              <a:rPr lang="en-US" sz="9800" u="sng" dirty="0">
                <a:solidFill>
                  <a:schemeClr val="accent4">
                    <a:lumMod val="50000"/>
                  </a:schemeClr>
                </a:solidFill>
              </a:rPr>
              <a:t>A</a:t>
            </a:r>
            <a:r>
              <a:rPr lang="en-US" sz="9800" dirty="0">
                <a:solidFill>
                  <a:schemeClr val="accent4">
                    <a:lumMod val="50000"/>
                  </a:schemeClr>
                </a:solidFill>
              </a:rPr>
              <a:t>rea </a:t>
            </a:r>
            <a:r>
              <a:rPr lang="en-US" sz="9800" u="sng" dirty="0">
                <a:solidFill>
                  <a:schemeClr val="accent4">
                    <a:lumMod val="50000"/>
                  </a:schemeClr>
                </a:solidFill>
              </a:rPr>
              <a:t>S</a:t>
            </a:r>
            <a:r>
              <a:rPr lang="en-US" sz="9800" dirty="0">
                <a:solidFill>
                  <a:schemeClr val="accent4">
                    <a:lumMod val="50000"/>
                  </a:schemeClr>
                </a:solidFill>
              </a:rPr>
              <a:t>trategies</a:t>
            </a:r>
            <a:br>
              <a:rPr lang="en-US" sz="9800" dirty="0">
                <a:solidFill>
                  <a:schemeClr val="accent4">
                    <a:lumMod val="50000"/>
                  </a:schemeClr>
                </a:solidFill>
              </a:rPr>
            </a:br>
            <a:br>
              <a:rPr lang="en-US" sz="4000" dirty="0">
                <a:solidFill>
                  <a:schemeClr val="accent4">
                    <a:lumMod val="50000"/>
                  </a:schemeClr>
                </a:solidFill>
              </a:rPr>
            </a:br>
            <a:r>
              <a:rPr lang="en-US" dirty="0">
                <a:solidFill>
                  <a:schemeClr val="accent4">
                    <a:lumMod val="50000"/>
                  </a:schemeClr>
                </a:solidFill>
              </a:rPr>
              <a:t>DCA designation that rewards efforts demonstrating:</a:t>
            </a:r>
          </a:p>
        </p:txBody>
      </p:sp>
      <p:sp>
        <p:nvSpPr>
          <p:cNvPr id="4099" name="Rectangle 3"/>
          <p:cNvSpPr>
            <a:spLocks noGrp="1" noChangeArrowheads="1"/>
          </p:cNvSpPr>
          <p:nvPr>
            <p:ph idx="1"/>
          </p:nvPr>
        </p:nvSpPr>
        <p:spPr>
          <a:xfrm>
            <a:off x="8941648" y="5334000"/>
            <a:ext cx="14017148" cy="7467600"/>
          </a:xfrm>
        </p:spPr>
        <p:txBody>
          <a:bodyPr/>
          <a:lstStyle/>
          <a:p>
            <a:pPr>
              <a:lnSpc>
                <a:spcPct val="90000"/>
              </a:lnSpc>
            </a:pPr>
            <a:r>
              <a:rPr lang="en-US" b="0" dirty="0">
                <a:solidFill>
                  <a:schemeClr val="accent4">
                    <a:lumMod val="50000"/>
                  </a:schemeClr>
                </a:solidFill>
              </a:rPr>
              <a:t>Long-term vision for the area</a:t>
            </a:r>
          </a:p>
          <a:p>
            <a:pPr>
              <a:lnSpc>
                <a:spcPct val="90000"/>
              </a:lnSpc>
            </a:pPr>
            <a:r>
              <a:rPr lang="en-US" b="0" dirty="0">
                <a:solidFill>
                  <a:schemeClr val="accent4">
                    <a:lumMod val="50000"/>
                  </a:schemeClr>
                </a:solidFill>
              </a:rPr>
              <a:t>Well-defined area that included comprehensive activities</a:t>
            </a:r>
          </a:p>
          <a:p>
            <a:pPr>
              <a:lnSpc>
                <a:spcPct val="90000"/>
              </a:lnSpc>
            </a:pPr>
            <a:r>
              <a:rPr lang="en-US" b="0" dirty="0">
                <a:solidFill>
                  <a:schemeClr val="accent4">
                    <a:lumMod val="50000"/>
                  </a:schemeClr>
                </a:solidFill>
              </a:rPr>
              <a:t>Grassroots involvement from area residents</a:t>
            </a:r>
          </a:p>
          <a:p>
            <a:pPr>
              <a:lnSpc>
                <a:spcPct val="90000"/>
              </a:lnSpc>
            </a:pPr>
            <a:r>
              <a:rPr lang="en-US" b="0" dirty="0">
                <a:solidFill>
                  <a:schemeClr val="accent4">
                    <a:lumMod val="50000"/>
                  </a:schemeClr>
                </a:solidFill>
              </a:rPr>
              <a:t>Commitment from other funding partners</a:t>
            </a:r>
          </a:p>
          <a:p>
            <a:pPr>
              <a:lnSpc>
                <a:spcPct val="90000"/>
              </a:lnSpc>
            </a:pPr>
            <a:r>
              <a:rPr lang="en-US" b="0" dirty="0">
                <a:solidFill>
                  <a:schemeClr val="accent4">
                    <a:lumMod val="50000"/>
                  </a:schemeClr>
                </a:solidFill>
              </a:rPr>
              <a:t>Documented commitment from funders and stakeholders</a:t>
            </a:r>
          </a:p>
          <a:p>
            <a:pPr>
              <a:lnSpc>
                <a:spcPct val="90000"/>
              </a:lnSpc>
            </a:pPr>
            <a:endParaRPr lang="en-US" b="0" dirty="0"/>
          </a:p>
        </p:txBody>
      </p:sp>
      <p:pic>
        <p:nvPicPr>
          <p:cNvPr id="4100" name="Picture 5" descr="C:\Documents and Settings\maryalice.applegate\Local Settings\Temporary Internet Files\Content.IE5\1BFE5XUR\MC900237242[1].WMF"/>
          <p:cNvPicPr>
            <a:picLocks noChangeAspect="1" noChangeArrowheads="1"/>
          </p:cNvPicPr>
          <p:nvPr/>
        </p:nvPicPr>
        <p:blipFill>
          <a:blip r:embed="rId3" cstate="print"/>
          <a:srcRect/>
          <a:stretch>
            <a:fillRect/>
          </a:stretch>
        </p:blipFill>
        <p:spPr bwMode="auto">
          <a:xfrm>
            <a:off x="815765" y="5645425"/>
            <a:ext cx="7352626" cy="7308574"/>
          </a:xfrm>
          <a:prstGeom prst="rect">
            <a:avLst/>
          </a:prstGeom>
          <a:noFill/>
          <a:ln w="9525">
            <a:noFill/>
            <a:miter lim="800000"/>
            <a:headEnd/>
            <a:tailEnd/>
          </a:ln>
        </p:spPr>
      </p:pic>
    </p:spTree>
    <p:extLst>
      <p:ext uri="{BB962C8B-B14F-4D97-AF65-F5344CB8AC3E}">
        <p14:creationId xmlns:p14="http://schemas.microsoft.com/office/powerpoint/2010/main" val="1861690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51988" y="1423080"/>
            <a:ext cx="17673796" cy="1529162"/>
          </a:xfrm>
        </p:spPr>
        <p:txBody>
          <a:bodyPr>
            <a:normAutofit fontScale="90000"/>
          </a:bodyPr>
          <a:lstStyle/>
          <a:p>
            <a:br>
              <a:rPr lang="en-US" sz="9800" u="sng" dirty="0"/>
            </a:br>
            <a:r>
              <a:rPr lang="en-US" sz="9800" u="sng" dirty="0">
                <a:solidFill>
                  <a:schemeClr val="accent4">
                    <a:lumMod val="50000"/>
                  </a:schemeClr>
                </a:solidFill>
              </a:rPr>
              <a:t>R</a:t>
            </a:r>
            <a:r>
              <a:rPr lang="en-US" sz="9800" dirty="0">
                <a:solidFill>
                  <a:schemeClr val="accent4">
                    <a:lumMod val="50000"/>
                  </a:schemeClr>
                </a:solidFill>
              </a:rPr>
              <a:t>evitalization </a:t>
            </a:r>
            <a:r>
              <a:rPr lang="en-US" sz="9800" u="sng" dirty="0">
                <a:solidFill>
                  <a:schemeClr val="accent4">
                    <a:lumMod val="50000"/>
                  </a:schemeClr>
                </a:solidFill>
              </a:rPr>
              <a:t>A</a:t>
            </a:r>
            <a:r>
              <a:rPr lang="en-US" sz="9800" dirty="0">
                <a:solidFill>
                  <a:schemeClr val="accent4">
                    <a:lumMod val="50000"/>
                  </a:schemeClr>
                </a:solidFill>
              </a:rPr>
              <a:t>rea </a:t>
            </a:r>
            <a:r>
              <a:rPr lang="en-US" sz="9800" u="sng" dirty="0">
                <a:solidFill>
                  <a:schemeClr val="accent4">
                    <a:lumMod val="50000"/>
                  </a:schemeClr>
                </a:solidFill>
              </a:rPr>
              <a:t>S</a:t>
            </a:r>
            <a:r>
              <a:rPr lang="en-US" sz="9800" dirty="0">
                <a:solidFill>
                  <a:schemeClr val="accent4">
                    <a:lumMod val="50000"/>
                  </a:schemeClr>
                </a:solidFill>
              </a:rPr>
              <a:t>trategies</a:t>
            </a:r>
            <a:br>
              <a:rPr lang="en-US" dirty="0"/>
            </a:br>
            <a:r>
              <a:rPr lang="en-US" dirty="0"/>
              <a:t> </a:t>
            </a:r>
            <a:br>
              <a:rPr lang="en-US" dirty="0"/>
            </a:br>
            <a:endParaRPr lang="en-US" dirty="0"/>
          </a:p>
        </p:txBody>
      </p:sp>
      <p:sp>
        <p:nvSpPr>
          <p:cNvPr id="4099" name="Rectangle 3"/>
          <p:cNvSpPr>
            <a:spLocks noGrp="1" noChangeArrowheads="1"/>
          </p:cNvSpPr>
          <p:nvPr>
            <p:ph idx="1"/>
          </p:nvPr>
        </p:nvSpPr>
        <p:spPr>
          <a:xfrm>
            <a:off x="847023" y="3659204"/>
            <a:ext cx="21291082" cy="9046144"/>
          </a:xfrm>
        </p:spPr>
        <p:txBody>
          <a:bodyPr>
            <a:normAutofit lnSpcReduction="10000"/>
          </a:bodyPr>
          <a:lstStyle/>
          <a:p>
            <a:pPr marL="2743200" lvl="2" indent="-914400">
              <a:buFont typeface="Wingdings" panose="05000000000000000000" pitchFamily="2" charset="2"/>
              <a:buChar char="q"/>
            </a:pPr>
            <a:r>
              <a:rPr lang="en-US" sz="5600" b="1" dirty="0">
                <a:solidFill>
                  <a:schemeClr val="accent4">
                    <a:lumMod val="50000"/>
                  </a:schemeClr>
                </a:solidFill>
              </a:rPr>
              <a:t>Officially adopt a local Redevelopment Plan in accordance with the Urban Redevelopment Act O.C.G.A. 36-61 </a:t>
            </a:r>
          </a:p>
          <a:p>
            <a:pPr marL="2743200" lvl="2" indent="-914400">
              <a:buFont typeface="Wingdings" panose="05000000000000000000" pitchFamily="2" charset="2"/>
              <a:buChar char="q"/>
            </a:pPr>
            <a:r>
              <a:rPr lang="en-US" sz="5600" b="1" dirty="0">
                <a:solidFill>
                  <a:schemeClr val="accent4">
                    <a:lumMod val="50000"/>
                  </a:schemeClr>
                </a:solidFill>
              </a:rPr>
              <a:t>Eligible area of Census Block Group(s) of 20% or greater poverty level.</a:t>
            </a:r>
          </a:p>
          <a:p>
            <a:pPr marL="2743200" lvl="2" indent="-914400">
              <a:buFont typeface="Wingdings" panose="05000000000000000000" pitchFamily="2" charset="2"/>
              <a:buChar char="q"/>
            </a:pPr>
            <a:r>
              <a:rPr lang="en-US" sz="5600" b="1" dirty="0">
                <a:solidFill>
                  <a:schemeClr val="accent4">
                    <a:lumMod val="50000"/>
                  </a:schemeClr>
                </a:solidFill>
              </a:rPr>
              <a:t>Develop strong local partnerships focusing local resources within the Revitalization Area.</a:t>
            </a:r>
          </a:p>
          <a:p>
            <a:pPr marL="2743200" lvl="2" indent="-914400">
              <a:buFont typeface="Wingdings" panose="05000000000000000000" pitchFamily="2" charset="2"/>
              <a:buChar char="q"/>
            </a:pPr>
            <a:r>
              <a:rPr lang="en-US" sz="5600" b="1" dirty="0">
                <a:solidFill>
                  <a:schemeClr val="accent4">
                    <a:lumMod val="50000"/>
                  </a:schemeClr>
                </a:solidFill>
              </a:rPr>
              <a:t>CDBG Public Participation process</a:t>
            </a:r>
          </a:p>
          <a:p>
            <a:pPr marL="2743200" lvl="2" indent="-914400">
              <a:buFont typeface="Wingdings" panose="05000000000000000000" pitchFamily="2" charset="2"/>
              <a:buChar char="q"/>
            </a:pPr>
            <a:r>
              <a:rPr lang="en-US" sz="5600" b="1" dirty="0">
                <a:solidFill>
                  <a:schemeClr val="accent4">
                    <a:lumMod val="50000"/>
                  </a:schemeClr>
                </a:solidFill>
              </a:rPr>
              <a:t>Submit application for designation to DCA.</a:t>
            </a:r>
          </a:p>
          <a:p>
            <a:pPr marL="2743200" lvl="2" indent="-914400">
              <a:buFont typeface="Wingdings" panose="05000000000000000000" pitchFamily="2" charset="2"/>
              <a:buChar char="q"/>
            </a:pPr>
            <a:r>
              <a:rPr lang="en-US" sz="5600" b="1" dirty="0">
                <a:solidFill>
                  <a:schemeClr val="accent4">
                    <a:lumMod val="50000"/>
                  </a:schemeClr>
                </a:solidFill>
              </a:rPr>
              <a:t>Must be designated by DCA through application </a:t>
            </a:r>
          </a:p>
          <a:p>
            <a:pPr marL="3657600" lvl="3" indent="-914400">
              <a:buClr>
                <a:srgbClr val="854006"/>
              </a:buClr>
              <a:buFont typeface="Wingdings" panose="05000000000000000000" pitchFamily="2" charset="2"/>
              <a:buChar char="q"/>
            </a:pPr>
            <a:r>
              <a:rPr lang="en-US" sz="5600" b="1" dirty="0">
                <a:solidFill>
                  <a:schemeClr val="accent4">
                    <a:lumMod val="50000"/>
                  </a:schemeClr>
                </a:solidFill>
              </a:rPr>
              <a:t>Due at same time as CDBG Annual Competition</a:t>
            </a:r>
          </a:p>
          <a:p>
            <a:pPr>
              <a:lnSpc>
                <a:spcPct val="90000"/>
              </a:lnSpc>
            </a:pPr>
            <a:endParaRPr lang="en-US" b="0" dirty="0"/>
          </a:p>
        </p:txBody>
      </p:sp>
    </p:spTree>
    <p:extLst>
      <p:ext uri="{BB962C8B-B14F-4D97-AF65-F5344CB8AC3E}">
        <p14:creationId xmlns:p14="http://schemas.microsoft.com/office/powerpoint/2010/main" val="888174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31500" y="1219200"/>
            <a:ext cx="17673796" cy="1219200"/>
          </a:xfrm>
        </p:spPr>
        <p:txBody>
          <a:bodyPr>
            <a:normAutofit fontScale="90000"/>
          </a:bodyPr>
          <a:lstStyle/>
          <a:p>
            <a:r>
              <a:rPr lang="en-US" dirty="0">
                <a:solidFill>
                  <a:schemeClr val="accent4">
                    <a:lumMod val="50000"/>
                  </a:schemeClr>
                </a:solidFill>
              </a:rPr>
              <a:t>RAS Rewards:</a:t>
            </a:r>
          </a:p>
        </p:txBody>
      </p:sp>
      <p:sp>
        <p:nvSpPr>
          <p:cNvPr id="5123" name="Rectangle 3"/>
          <p:cNvSpPr>
            <a:spLocks noGrp="1" noChangeArrowheads="1"/>
          </p:cNvSpPr>
          <p:nvPr>
            <p:ph idx="1"/>
          </p:nvPr>
        </p:nvSpPr>
        <p:spPr>
          <a:xfrm>
            <a:off x="1094470" y="2941320"/>
            <a:ext cx="15694347" cy="8077200"/>
          </a:xfrm>
        </p:spPr>
        <p:txBody>
          <a:bodyPr/>
          <a:lstStyle/>
          <a:p>
            <a:r>
              <a:rPr lang="en-US" dirty="0">
                <a:solidFill>
                  <a:schemeClr val="accent4">
                    <a:lumMod val="50000"/>
                  </a:schemeClr>
                </a:solidFill>
              </a:rPr>
              <a:t>Can apply for CDBG every year, provided that current CDBG project meets timeliness criteria</a:t>
            </a:r>
          </a:p>
          <a:p>
            <a:pPr lvl="1"/>
            <a:r>
              <a:rPr lang="en-US" sz="5600" dirty="0">
                <a:solidFill>
                  <a:schemeClr val="accent4">
                    <a:lumMod val="50000"/>
                  </a:schemeClr>
                </a:solidFill>
              </a:rPr>
              <a:t>GICH PARTICIPANTS (Active or Certified Alumni) also qualify for this exemption if the project has a housing component</a:t>
            </a:r>
          </a:p>
          <a:p>
            <a:r>
              <a:rPr lang="en-US" dirty="0">
                <a:solidFill>
                  <a:schemeClr val="accent4">
                    <a:lumMod val="50000"/>
                  </a:schemeClr>
                </a:solidFill>
              </a:rPr>
              <a:t>Provides up to 20 bonus points on CDBG Annual Competition applications that are proposed within the RAS area</a:t>
            </a:r>
          </a:p>
          <a:p>
            <a:r>
              <a:rPr lang="en-US" dirty="0">
                <a:solidFill>
                  <a:schemeClr val="accent4">
                    <a:lumMod val="50000"/>
                  </a:schemeClr>
                </a:solidFill>
              </a:rPr>
              <a:t>Designation is effective for 3 years</a:t>
            </a:r>
          </a:p>
        </p:txBody>
      </p:sp>
      <p:pic>
        <p:nvPicPr>
          <p:cNvPr id="5124" name="Picture 6" descr="C:\Documents and Settings\maryalice.applegate\Local Settings\Temporary Internet Files\Content.IE5\SF89O304\MC900237204[1].wmf"/>
          <p:cNvPicPr>
            <a:picLocks noChangeAspect="1" noChangeArrowheads="1"/>
          </p:cNvPicPr>
          <p:nvPr/>
        </p:nvPicPr>
        <p:blipFill>
          <a:blip r:embed="rId3" cstate="print"/>
          <a:srcRect/>
          <a:stretch>
            <a:fillRect/>
          </a:stretch>
        </p:blipFill>
        <p:spPr bwMode="auto">
          <a:xfrm>
            <a:off x="15442357" y="3962400"/>
            <a:ext cx="7719590" cy="7010400"/>
          </a:xfrm>
          <a:prstGeom prst="rect">
            <a:avLst/>
          </a:prstGeom>
          <a:noFill/>
          <a:ln w="9525">
            <a:noFill/>
            <a:miter lim="800000"/>
            <a:headEnd/>
            <a:tailEnd/>
          </a:ln>
        </p:spPr>
      </p:pic>
    </p:spTree>
    <p:extLst>
      <p:ext uri="{BB962C8B-B14F-4D97-AF65-F5344CB8AC3E}">
        <p14:creationId xmlns:p14="http://schemas.microsoft.com/office/powerpoint/2010/main" val="1757050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723" y="448897"/>
            <a:ext cx="21031200" cy="2651126"/>
          </a:xfrm>
        </p:spPr>
        <p:txBody>
          <a:bodyPr/>
          <a:lstStyle/>
          <a:p>
            <a:r>
              <a:rPr lang="en-US" dirty="0">
                <a:solidFill>
                  <a:schemeClr val="accent4">
                    <a:lumMod val="50000"/>
                  </a:schemeClr>
                </a:solidFill>
              </a:rPr>
              <a:t>Results…………</a:t>
            </a:r>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180" y="4706611"/>
            <a:ext cx="10414870" cy="8159496"/>
          </a:xfrm>
          <a:prstGeom prst="rect">
            <a:avLst/>
          </a:prstGeom>
        </p:spPr>
      </p:pic>
      <p:pic>
        <p:nvPicPr>
          <p:cNvPr id="6"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1869843" y="4831132"/>
            <a:ext cx="11883522" cy="7910454"/>
          </a:xfrm>
        </p:spPr>
      </p:pic>
      <p:sp>
        <p:nvSpPr>
          <p:cNvPr id="8" name="Text Box 4"/>
          <p:cNvSpPr txBox="1">
            <a:spLocks noChangeArrowheads="1"/>
          </p:cNvSpPr>
          <p:nvPr/>
        </p:nvSpPr>
        <p:spPr bwMode="auto">
          <a:xfrm>
            <a:off x="1318723" y="2556604"/>
            <a:ext cx="8534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000" i="1">
                <a:solidFill>
                  <a:schemeClr val="bg1"/>
                </a:solidFill>
                <a:latin typeface="Arial" panose="020B0604020202020204" pitchFamily="34" charset="0"/>
              </a:defRPr>
            </a:lvl1pPr>
            <a:lvl2pPr marL="742950" indent="-285750" eaLnBrk="0" hangingPunct="0">
              <a:defRPr sz="1000" i="1">
                <a:solidFill>
                  <a:schemeClr val="bg1"/>
                </a:solidFill>
                <a:latin typeface="Arial" panose="020B0604020202020204" pitchFamily="34" charset="0"/>
              </a:defRPr>
            </a:lvl2pPr>
            <a:lvl3pPr marL="1143000" indent="-228600" eaLnBrk="0" hangingPunct="0">
              <a:defRPr sz="1000" i="1">
                <a:solidFill>
                  <a:schemeClr val="bg1"/>
                </a:solidFill>
                <a:latin typeface="Arial" panose="020B0604020202020204" pitchFamily="34" charset="0"/>
              </a:defRPr>
            </a:lvl3pPr>
            <a:lvl4pPr marL="1600200" indent="-228600" eaLnBrk="0" hangingPunct="0">
              <a:defRPr sz="1000" i="1">
                <a:solidFill>
                  <a:schemeClr val="bg1"/>
                </a:solidFill>
                <a:latin typeface="Arial" panose="020B0604020202020204" pitchFamily="34" charset="0"/>
              </a:defRPr>
            </a:lvl4pPr>
            <a:lvl5pPr marL="2057400" indent="-228600" eaLnBrk="0" hangingPunct="0">
              <a:defRPr sz="1000" i="1">
                <a:solidFill>
                  <a:schemeClr val="bg1"/>
                </a:solidFill>
                <a:latin typeface="Arial" panose="020B0604020202020204" pitchFamily="34" charset="0"/>
              </a:defRPr>
            </a:lvl5pPr>
            <a:lvl6pPr marL="2514600" indent="-228600" algn="ctr" eaLnBrk="0" fontAlgn="base" hangingPunct="0">
              <a:spcBef>
                <a:spcPct val="0"/>
              </a:spcBef>
              <a:spcAft>
                <a:spcPct val="0"/>
              </a:spcAft>
              <a:defRPr sz="1000" i="1">
                <a:solidFill>
                  <a:schemeClr val="bg1"/>
                </a:solidFill>
                <a:latin typeface="Arial" panose="020B0604020202020204" pitchFamily="34" charset="0"/>
              </a:defRPr>
            </a:lvl6pPr>
            <a:lvl7pPr marL="2971800" indent="-228600" algn="ctr" eaLnBrk="0" fontAlgn="base" hangingPunct="0">
              <a:spcBef>
                <a:spcPct val="0"/>
              </a:spcBef>
              <a:spcAft>
                <a:spcPct val="0"/>
              </a:spcAft>
              <a:defRPr sz="1000" i="1">
                <a:solidFill>
                  <a:schemeClr val="bg1"/>
                </a:solidFill>
                <a:latin typeface="Arial" panose="020B0604020202020204" pitchFamily="34" charset="0"/>
              </a:defRPr>
            </a:lvl7pPr>
            <a:lvl8pPr marL="3429000" indent="-228600" algn="ctr" eaLnBrk="0" fontAlgn="base" hangingPunct="0">
              <a:spcBef>
                <a:spcPct val="0"/>
              </a:spcBef>
              <a:spcAft>
                <a:spcPct val="0"/>
              </a:spcAft>
              <a:defRPr sz="1000" i="1">
                <a:solidFill>
                  <a:schemeClr val="bg1"/>
                </a:solidFill>
                <a:latin typeface="Arial" panose="020B0604020202020204" pitchFamily="34" charset="0"/>
              </a:defRPr>
            </a:lvl8pPr>
            <a:lvl9pPr marL="3886200" indent="-228600" algn="ctr" eaLnBrk="0" fontAlgn="base" hangingPunct="0">
              <a:spcBef>
                <a:spcPct val="0"/>
              </a:spcBef>
              <a:spcAft>
                <a:spcPct val="0"/>
              </a:spcAft>
              <a:defRPr sz="1000" i="1">
                <a:solidFill>
                  <a:schemeClr val="bg1"/>
                </a:solidFill>
                <a:latin typeface="Arial" panose="020B0604020202020204" pitchFamily="34" charset="0"/>
              </a:defRPr>
            </a:lvl9pPr>
          </a:lstStyle>
          <a:p>
            <a:pPr algn="l" eaLnBrk="1" hangingPunct="1"/>
            <a:r>
              <a:rPr lang="en-US" altLang="en-US" sz="6000" b="1" i="0" dirty="0">
                <a:solidFill>
                  <a:schemeClr val="bg2">
                    <a:lumMod val="50000"/>
                  </a:schemeClr>
                </a:solidFill>
              </a:rPr>
              <a:t>Rockmart:</a:t>
            </a:r>
          </a:p>
          <a:p>
            <a:pPr algn="l" eaLnBrk="1" hangingPunct="1"/>
            <a:r>
              <a:rPr lang="en-US" altLang="en-US" sz="6000" b="1" i="0" dirty="0">
                <a:solidFill>
                  <a:schemeClr val="bg2">
                    <a:lumMod val="50000"/>
                  </a:schemeClr>
                </a:solidFill>
              </a:rPr>
              <a:t>Jackson Square Apts</a:t>
            </a:r>
            <a:r>
              <a:rPr lang="en-US" altLang="en-US" sz="4000" b="1" i="0" dirty="0">
                <a:solidFill>
                  <a:schemeClr val="bg2">
                    <a:lumMod val="50000"/>
                  </a:schemeClr>
                </a:solidFill>
              </a:rPr>
              <a:t>.</a:t>
            </a:r>
          </a:p>
          <a:p>
            <a:pPr eaLnBrk="1" hangingPunct="1"/>
            <a:endParaRPr lang="en-US" altLang="en-US" sz="4000" b="1" dirty="0">
              <a:solidFill>
                <a:schemeClr val="tx1"/>
              </a:solidFill>
            </a:endParaRPr>
          </a:p>
        </p:txBody>
      </p:sp>
    </p:spTree>
    <p:extLst>
      <p:ext uri="{BB962C8B-B14F-4D97-AF65-F5344CB8AC3E}">
        <p14:creationId xmlns:p14="http://schemas.microsoft.com/office/powerpoint/2010/main" val="879726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 familiar???</a:t>
            </a:r>
          </a:p>
        </p:txBody>
      </p:sp>
      <p:pic>
        <p:nvPicPr>
          <p:cNvPr id="4" name="Content Placeholder 3"/>
          <p:cNvPicPr>
            <a:picLocks noGrp="1" noChangeAspect="1"/>
          </p:cNvPicPr>
          <p:nvPr>
            <p:ph sz="quarter" idx="1"/>
          </p:nvPr>
        </p:nvPicPr>
        <p:blipFill>
          <a:blip r:embed="rId2"/>
          <a:stretch>
            <a:fillRect/>
          </a:stretch>
        </p:blipFill>
        <p:spPr>
          <a:xfrm>
            <a:off x="5181600" y="3048000"/>
            <a:ext cx="15770760" cy="10448824"/>
          </a:xfrm>
          <a:prstGeom prst="rect">
            <a:avLst/>
          </a:prstGeom>
        </p:spPr>
      </p:pic>
    </p:spTree>
    <p:extLst>
      <p:ext uri="{BB962C8B-B14F-4D97-AF65-F5344CB8AC3E}">
        <p14:creationId xmlns:p14="http://schemas.microsoft.com/office/powerpoint/2010/main" val="390469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sz="6000" b="1" dirty="0">
                <a:solidFill>
                  <a:schemeClr val="bg2">
                    <a:lumMod val="50000"/>
                  </a:schemeClr>
                </a:solidFill>
              </a:rPr>
              <a:t>Thomasville:</a:t>
            </a:r>
            <a:br>
              <a:rPr lang="en-US" altLang="en-US" sz="6000" b="1" dirty="0">
                <a:solidFill>
                  <a:schemeClr val="bg2">
                    <a:lumMod val="50000"/>
                  </a:schemeClr>
                </a:solidFill>
              </a:rPr>
            </a:br>
            <a:r>
              <a:rPr lang="en-US" altLang="en-US" sz="6000" b="1" dirty="0">
                <a:solidFill>
                  <a:schemeClr val="bg2">
                    <a:lumMod val="50000"/>
                  </a:schemeClr>
                </a:solidFill>
              </a:rPr>
              <a:t>Victoria Place Revitalization Area</a:t>
            </a:r>
            <a:br>
              <a:rPr lang="en-US" altLang="en-US" sz="6000" b="1" dirty="0">
                <a:solidFill>
                  <a:schemeClr val="bg2">
                    <a:lumMod val="50000"/>
                  </a:schemeClr>
                </a:solidFill>
              </a:rPr>
            </a:br>
            <a:endParaRPr lang="en-US" altLang="en-US" sz="5600" dirty="0">
              <a:solidFill>
                <a:schemeClr val="bg2">
                  <a:lumMod val="50000"/>
                </a:schemeClr>
              </a:solidFill>
            </a:endParaRPr>
          </a:p>
        </p:txBody>
      </p:sp>
      <p:pic>
        <p:nvPicPr>
          <p:cNvPr id="69635" name="Picture 1" descr="G:\CHIP Admin Docs\401 Victoria Pl\Photos\401 VP front.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83616" y="4310677"/>
            <a:ext cx="10317164" cy="7740264"/>
          </a:xfrm>
        </p:spPr>
      </p:pic>
      <p:pic>
        <p:nvPicPr>
          <p:cNvPr id="69636" name="Picture 5" descr="Thomasville 401 Victoria rehab 002 resized"/>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1624741" y="4310677"/>
            <a:ext cx="11610397" cy="7740264"/>
          </a:xfrm>
          <a:noFill/>
        </p:spPr>
      </p:pic>
    </p:spTree>
    <p:extLst>
      <p:ext uri="{BB962C8B-B14F-4D97-AF65-F5344CB8AC3E}">
        <p14:creationId xmlns:p14="http://schemas.microsoft.com/office/powerpoint/2010/main" val="3313874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009622" y="338822"/>
            <a:ext cx="13258800" cy="1524000"/>
          </a:xfrm>
          <a:prstGeom prst="rect">
            <a:avLst/>
          </a:prstGeom>
          <a:noFill/>
          <a:ln w="9525">
            <a:noFill/>
            <a:miter lim="800000"/>
            <a:headEnd/>
            <a:tailEnd/>
          </a:ln>
        </p:spPr>
        <p:txBody>
          <a:bodyPr anchor="ctr"/>
          <a:lstStyle/>
          <a:p>
            <a:pPr algn="l">
              <a:defRPr/>
            </a:pPr>
            <a:r>
              <a:rPr lang="en-US" sz="5600" b="1" kern="0" dirty="0">
                <a:solidFill>
                  <a:schemeClr val="accent4">
                    <a:lumMod val="50000"/>
                  </a:schemeClr>
                </a:solidFill>
                <a:latin typeface="+mj-lt"/>
                <a:ea typeface="+mj-ea"/>
                <a:cs typeface="+mj-cs"/>
              </a:rPr>
              <a:t>It CAN be done!</a:t>
            </a:r>
          </a:p>
        </p:txBody>
      </p:sp>
      <p:sp>
        <p:nvSpPr>
          <p:cNvPr id="73731" name="TextBox 9"/>
          <p:cNvSpPr txBox="1">
            <a:spLocks noChangeArrowheads="1"/>
          </p:cNvSpPr>
          <p:nvPr/>
        </p:nvSpPr>
        <p:spPr bwMode="auto">
          <a:xfrm>
            <a:off x="1641229" y="1804207"/>
            <a:ext cx="1899138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i="1">
                <a:solidFill>
                  <a:schemeClr val="bg1"/>
                </a:solidFill>
                <a:latin typeface="Arial" panose="020B0604020202020204" pitchFamily="34" charset="0"/>
              </a:defRPr>
            </a:lvl1pPr>
            <a:lvl2pPr marL="742950" indent="-285750" eaLnBrk="0" hangingPunct="0">
              <a:defRPr sz="1000" i="1">
                <a:solidFill>
                  <a:schemeClr val="bg1"/>
                </a:solidFill>
                <a:latin typeface="Arial" panose="020B0604020202020204" pitchFamily="34" charset="0"/>
              </a:defRPr>
            </a:lvl2pPr>
            <a:lvl3pPr marL="1143000" indent="-228600" eaLnBrk="0" hangingPunct="0">
              <a:defRPr sz="1000" i="1">
                <a:solidFill>
                  <a:schemeClr val="bg1"/>
                </a:solidFill>
                <a:latin typeface="Arial" panose="020B0604020202020204" pitchFamily="34" charset="0"/>
              </a:defRPr>
            </a:lvl3pPr>
            <a:lvl4pPr marL="1600200" indent="-228600" eaLnBrk="0" hangingPunct="0">
              <a:defRPr sz="1000" i="1">
                <a:solidFill>
                  <a:schemeClr val="bg1"/>
                </a:solidFill>
                <a:latin typeface="Arial" panose="020B0604020202020204" pitchFamily="34" charset="0"/>
              </a:defRPr>
            </a:lvl4pPr>
            <a:lvl5pPr marL="2057400" indent="-228600" eaLnBrk="0" hangingPunct="0">
              <a:defRPr sz="1000" i="1">
                <a:solidFill>
                  <a:schemeClr val="bg1"/>
                </a:solidFill>
                <a:latin typeface="Arial" panose="020B0604020202020204" pitchFamily="34" charset="0"/>
              </a:defRPr>
            </a:lvl5pPr>
            <a:lvl6pPr marL="2514600" indent="-228600" algn="ctr" eaLnBrk="0" fontAlgn="base" hangingPunct="0">
              <a:spcBef>
                <a:spcPct val="0"/>
              </a:spcBef>
              <a:spcAft>
                <a:spcPct val="0"/>
              </a:spcAft>
              <a:defRPr sz="1000" i="1">
                <a:solidFill>
                  <a:schemeClr val="bg1"/>
                </a:solidFill>
                <a:latin typeface="Arial" panose="020B0604020202020204" pitchFamily="34" charset="0"/>
              </a:defRPr>
            </a:lvl6pPr>
            <a:lvl7pPr marL="2971800" indent="-228600" algn="ctr" eaLnBrk="0" fontAlgn="base" hangingPunct="0">
              <a:spcBef>
                <a:spcPct val="0"/>
              </a:spcBef>
              <a:spcAft>
                <a:spcPct val="0"/>
              </a:spcAft>
              <a:defRPr sz="1000" i="1">
                <a:solidFill>
                  <a:schemeClr val="bg1"/>
                </a:solidFill>
                <a:latin typeface="Arial" panose="020B0604020202020204" pitchFamily="34" charset="0"/>
              </a:defRPr>
            </a:lvl7pPr>
            <a:lvl8pPr marL="3429000" indent="-228600" algn="ctr" eaLnBrk="0" fontAlgn="base" hangingPunct="0">
              <a:spcBef>
                <a:spcPct val="0"/>
              </a:spcBef>
              <a:spcAft>
                <a:spcPct val="0"/>
              </a:spcAft>
              <a:defRPr sz="1000" i="1">
                <a:solidFill>
                  <a:schemeClr val="bg1"/>
                </a:solidFill>
                <a:latin typeface="Arial" panose="020B0604020202020204" pitchFamily="34" charset="0"/>
              </a:defRPr>
            </a:lvl8pPr>
            <a:lvl9pPr marL="3886200" indent="-228600" algn="ctr" eaLnBrk="0" fontAlgn="base" hangingPunct="0">
              <a:spcBef>
                <a:spcPct val="0"/>
              </a:spcBef>
              <a:spcAft>
                <a:spcPct val="0"/>
              </a:spcAft>
              <a:defRPr sz="1000" i="1">
                <a:solidFill>
                  <a:schemeClr val="bg1"/>
                </a:solidFill>
                <a:latin typeface="Arial" panose="020B0604020202020204" pitchFamily="34" charset="0"/>
              </a:defRPr>
            </a:lvl9pPr>
          </a:lstStyle>
          <a:p>
            <a:pPr algn="l" eaLnBrk="1" hangingPunct="1"/>
            <a:r>
              <a:rPr lang="en-US" altLang="en-US" sz="5400" b="1" i="0" dirty="0">
                <a:solidFill>
                  <a:schemeClr val="bg2">
                    <a:lumMod val="50000"/>
                  </a:schemeClr>
                </a:solidFill>
              </a:rPr>
              <a:t>The former Macon Homes—now Bartlett’s Crossing</a:t>
            </a:r>
          </a:p>
          <a:p>
            <a:pPr algn="l" eaLnBrk="1" hangingPunct="1"/>
            <a:endParaRPr lang="en-US" altLang="en-US" sz="3600" dirty="0">
              <a:solidFill>
                <a:schemeClr val="tx1"/>
              </a:solidFill>
            </a:endParaRPr>
          </a:p>
          <a:p>
            <a:pPr eaLnBrk="1" hangingPunct="1"/>
            <a:endParaRPr lang="en-US" altLang="en-US" sz="3600" dirty="0">
              <a:solidFill>
                <a:schemeClr val="tx1"/>
              </a:solidFill>
            </a:endParaRPr>
          </a:p>
        </p:txBody>
      </p:sp>
      <p:pic>
        <p:nvPicPr>
          <p:cNvPr id="73732" name="Picture 6" descr="Macon Homes Bartlett Crossing befo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055452"/>
            <a:ext cx="11407690" cy="7600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descr="Macon Bartlett Homes street view--reduced for pp.JPG"/>
          <p:cNvPicPr>
            <a:picLocks noChangeAspect="1"/>
          </p:cNvPicPr>
          <p:nvPr/>
        </p:nvPicPr>
        <p:blipFill rotWithShape="1">
          <a:blip r:embed="rId3">
            <a:extLst>
              <a:ext uri="{28A0092B-C50C-407E-A947-70E740481C1C}">
                <a14:useLocalDpi xmlns:a14="http://schemas.microsoft.com/office/drawing/2010/main" val="0"/>
              </a:ext>
            </a:extLst>
          </a:blip>
          <a:srcRect r="3585" b="12859"/>
          <a:stretch/>
        </p:blipFill>
        <p:spPr bwMode="auto">
          <a:xfrm>
            <a:off x="12731263" y="4055452"/>
            <a:ext cx="11113476" cy="7600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898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4">
                    <a:lumMod val="50000"/>
                  </a:schemeClr>
                </a:solidFill>
              </a:rPr>
              <a:t>City of Washington - Rusher Street</a:t>
            </a:r>
          </a:p>
        </p:txBody>
      </p:sp>
      <p:pic>
        <p:nvPicPr>
          <p:cNvPr id="4" name="Content Placeholder 3"/>
          <p:cNvPicPr>
            <a:picLocks noGrp="1" noChangeAspect="1"/>
          </p:cNvPicPr>
          <p:nvPr>
            <p:ph sz="quarter" idx="1"/>
          </p:nvPr>
        </p:nvPicPr>
        <p:blipFill>
          <a:blip r:embed="rId2"/>
          <a:stretch>
            <a:fillRect/>
          </a:stretch>
        </p:blipFill>
        <p:spPr>
          <a:xfrm>
            <a:off x="905448" y="3314557"/>
            <a:ext cx="5793304" cy="4363290"/>
          </a:xfrm>
          <a:prstGeom prst="rect">
            <a:avLst/>
          </a:prstGeom>
        </p:spPr>
      </p:pic>
      <p:pic>
        <p:nvPicPr>
          <p:cNvPr id="5" name="Content Placeholder 3"/>
          <p:cNvPicPr>
            <a:picLocks noChangeAspect="1"/>
          </p:cNvPicPr>
          <p:nvPr/>
        </p:nvPicPr>
        <p:blipFill>
          <a:blip r:embed="rId3"/>
          <a:stretch>
            <a:fillRect/>
          </a:stretch>
        </p:blipFill>
        <p:spPr>
          <a:xfrm>
            <a:off x="905449" y="8013623"/>
            <a:ext cx="5379602" cy="5702378"/>
          </a:xfrm>
          <a:prstGeom prst="rect">
            <a:avLst/>
          </a:prstGeom>
        </p:spPr>
      </p:pic>
      <p:pic>
        <p:nvPicPr>
          <p:cNvPr id="6" name="Picture 3" descr="G:\100_4444.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493191" y="8299619"/>
            <a:ext cx="7322146" cy="549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G:\100_4434.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6839" t="-1413" r="-1400" b="1413"/>
          <a:stretch/>
        </p:blipFill>
        <p:spPr bwMode="auto">
          <a:xfrm>
            <a:off x="19788026" y="3314557"/>
            <a:ext cx="4377084" cy="436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G:\100_4446.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5799341" y="8299619"/>
            <a:ext cx="6865450" cy="513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7493190" y="3190901"/>
            <a:ext cx="6811624" cy="5108718"/>
          </a:xfrm>
          <a:prstGeom prst="rect">
            <a:avLst/>
          </a:prstGeom>
          <a:noFill/>
        </p:spPr>
      </p:pic>
      <p:pic>
        <p:nvPicPr>
          <p:cNvPr id="10" name="Picture 1"/>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b="8909"/>
          <a:stretch/>
        </p:blipFill>
        <p:spPr bwMode="auto">
          <a:xfrm>
            <a:off x="13788118" y="3626222"/>
            <a:ext cx="6516604" cy="423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824071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extBox 311"/>
          <p:cNvSpPr txBox="1"/>
          <p:nvPr/>
        </p:nvSpPr>
        <p:spPr>
          <a:xfrm>
            <a:off x="6161684" y="2811999"/>
            <a:ext cx="12105302" cy="7634141"/>
          </a:xfrm>
          <a:prstGeom prst="rect">
            <a:avLst/>
          </a:prstGeom>
          <a:noFill/>
        </p:spPr>
        <p:txBody>
          <a:bodyPr wrap="none" rtlCol="0">
            <a:spAutoFit/>
          </a:bodyPr>
          <a:lstStyle/>
          <a:p>
            <a:pPr algn="ctr"/>
            <a:r>
              <a:rPr lang="en-US" sz="14004" b="1" spc="300" dirty="0">
                <a:solidFill>
                  <a:srgbClr val="FFFFFF"/>
                </a:solidFill>
                <a:latin typeface="Arial Black" panose="020B0A04020102020204"/>
                <a:ea typeface="Nunito" charset="0"/>
                <a:cs typeface="Nunito" charset="0"/>
              </a:rPr>
              <a:t>Thank you!</a:t>
            </a:r>
          </a:p>
          <a:p>
            <a:pPr algn="ctr"/>
            <a:endParaRPr lang="en-US" sz="5400" b="1" spc="300" dirty="0">
              <a:solidFill>
                <a:srgbClr val="FFFFFF"/>
              </a:solidFill>
              <a:latin typeface="Arial Black" panose="020B0A04020102020204"/>
            </a:endParaRPr>
          </a:p>
          <a:p>
            <a:pPr algn="ctr"/>
            <a:r>
              <a:rPr lang="en-US" sz="6000" dirty="0"/>
              <a:t>Glenn Misner (404)679-3138</a:t>
            </a:r>
          </a:p>
          <a:p>
            <a:pPr lvl="1">
              <a:lnSpc>
                <a:spcPct val="80000"/>
              </a:lnSpc>
              <a:buFont typeface="Arial" charset="0"/>
              <a:buNone/>
              <a:defRPr/>
            </a:pPr>
            <a:r>
              <a:rPr lang="en-US" sz="6000" dirty="0"/>
              <a:t>	</a:t>
            </a:r>
          </a:p>
          <a:p>
            <a:pPr lvl="1" algn="ctr">
              <a:lnSpc>
                <a:spcPct val="80000"/>
              </a:lnSpc>
              <a:buFont typeface="Arial" charset="0"/>
              <a:buNone/>
              <a:defRPr/>
            </a:pPr>
            <a:r>
              <a:rPr lang="en-US" sz="6000" dirty="0">
                <a:hlinkClick r:id="rId3"/>
              </a:rPr>
              <a:t>glenn.misner@dca.ga.gov</a:t>
            </a:r>
            <a:endParaRPr lang="en-US" sz="6000" dirty="0"/>
          </a:p>
          <a:p>
            <a:pPr algn="ctr"/>
            <a:endParaRPr lang="en-US" sz="14004" b="1" spc="300" dirty="0">
              <a:solidFill>
                <a:srgbClr val="FFFFFF"/>
              </a:solidFill>
              <a:latin typeface="Arial Black" panose="020B0A04020102020204"/>
              <a:ea typeface="Nunito" charset="0"/>
              <a:cs typeface="Nunito" charset="0"/>
            </a:endParaRPr>
          </a:p>
        </p:txBody>
      </p:sp>
      <p:grpSp>
        <p:nvGrpSpPr>
          <p:cNvPr id="130" name="Group 129"/>
          <p:cNvGrpSpPr/>
          <p:nvPr/>
        </p:nvGrpSpPr>
        <p:grpSpPr>
          <a:xfrm>
            <a:off x="0" y="-1584966"/>
            <a:ext cx="24541543" cy="4305490"/>
            <a:chOff x="0" y="-156114"/>
            <a:chExt cx="24535152" cy="4304369"/>
          </a:xfrm>
        </p:grpSpPr>
        <p:sp>
          <p:nvSpPr>
            <p:cNvPr id="131" name="Freeform 130"/>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9" dirty="0">
                <a:solidFill>
                  <a:srgbClr val="FFFFFF"/>
                </a:solidFill>
                <a:latin typeface="Nunito Light" charset="0"/>
              </a:endParaRPr>
            </a:p>
          </p:txBody>
        </p:sp>
        <p:sp>
          <p:nvSpPr>
            <p:cNvPr id="132" name="Freeform 131"/>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9" dirty="0">
                <a:solidFill>
                  <a:srgbClr val="FFFFFF"/>
                </a:solidFill>
                <a:latin typeface="Nunito Light" charset="0"/>
              </a:endParaRPr>
            </a:p>
          </p:txBody>
        </p:sp>
        <p:sp>
          <p:nvSpPr>
            <p:cNvPr id="133" name="Freeform 132"/>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9" dirty="0">
                <a:solidFill>
                  <a:srgbClr val="FFFFFF"/>
                </a:solidFill>
                <a:latin typeface="Nunito Light" charset="0"/>
              </a:endParaRPr>
            </a:p>
          </p:txBody>
        </p:sp>
        <p:sp>
          <p:nvSpPr>
            <p:cNvPr id="134" name="Freeform 133"/>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9" dirty="0">
                <a:solidFill>
                  <a:srgbClr val="FFFFFF"/>
                </a:solidFill>
                <a:latin typeface="Nunito Light" charset="0"/>
              </a:endParaRPr>
            </a:p>
          </p:txBody>
        </p:sp>
        <p:sp>
          <p:nvSpPr>
            <p:cNvPr id="135" name="Freeform 134"/>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9" dirty="0">
                <a:solidFill>
                  <a:srgbClr val="FFFFFF"/>
                </a:solidFill>
                <a:latin typeface="Nunito Light" charset="0"/>
              </a:endParaRPr>
            </a:p>
          </p:txBody>
        </p:sp>
        <p:sp>
          <p:nvSpPr>
            <p:cNvPr id="136" name="Freeform 135"/>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9" dirty="0">
                <a:solidFill>
                  <a:srgbClr val="FFFFFF"/>
                </a:solidFill>
                <a:latin typeface="Nunito Light" charset="0"/>
              </a:endParaRPr>
            </a:p>
          </p:txBody>
        </p:sp>
        <p:sp>
          <p:nvSpPr>
            <p:cNvPr id="137" name="Freeform 136"/>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9" dirty="0">
                <a:solidFill>
                  <a:srgbClr val="FFFFFF"/>
                </a:solidFill>
                <a:latin typeface="Nunito Light" charset="0"/>
              </a:endParaRPr>
            </a:p>
          </p:txBody>
        </p:sp>
        <p:sp>
          <p:nvSpPr>
            <p:cNvPr id="138" name="Freeform 137"/>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9" dirty="0">
                <a:solidFill>
                  <a:srgbClr val="FFFFFF"/>
                </a:solidFill>
                <a:latin typeface="Nunito Light" charset="0"/>
              </a:endParaRPr>
            </a:p>
          </p:txBody>
        </p:sp>
        <p:sp>
          <p:nvSpPr>
            <p:cNvPr id="139" name="Freeform 138"/>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9" dirty="0">
                <a:solidFill>
                  <a:srgbClr val="FFFFFF"/>
                </a:solidFill>
                <a:latin typeface="Nunito Light" charset="0"/>
              </a:endParaRPr>
            </a:p>
          </p:txBody>
        </p:sp>
        <p:sp>
          <p:nvSpPr>
            <p:cNvPr id="140" name="Freeform 139"/>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9" dirty="0">
                <a:solidFill>
                  <a:srgbClr val="FFFFFF"/>
                </a:solidFill>
                <a:latin typeface="Nunito Light" charset="0"/>
              </a:endParaRPr>
            </a:p>
          </p:txBody>
        </p:sp>
        <p:sp>
          <p:nvSpPr>
            <p:cNvPr id="141"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9" dirty="0">
                <a:solidFill>
                  <a:srgbClr val="FFFFFF"/>
                </a:solidFill>
                <a:latin typeface="Nunito Light" charset="0"/>
              </a:endParaRPr>
            </a:p>
          </p:txBody>
        </p:sp>
        <p:sp>
          <p:nvSpPr>
            <p:cNvPr id="142"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9" dirty="0">
                <a:solidFill>
                  <a:srgbClr val="FFFFFF"/>
                </a:solidFill>
                <a:latin typeface="Nunito Light" charset="0"/>
              </a:endParaRPr>
            </a:p>
          </p:txBody>
        </p:sp>
        <p:sp>
          <p:nvSpPr>
            <p:cNvPr id="143"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9" dirty="0">
                <a:solidFill>
                  <a:srgbClr val="FFFFFF"/>
                </a:solidFill>
                <a:latin typeface="Nunito Light" charset="0"/>
              </a:endParaRPr>
            </a:p>
          </p:txBody>
        </p:sp>
        <p:sp>
          <p:nvSpPr>
            <p:cNvPr id="144"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9" dirty="0">
                <a:solidFill>
                  <a:srgbClr val="FFFFFF"/>
                </a:solidFill>
                <a:latin typeface="Nunito Light" charset="0"/>
              </a:endParaRPr>
            </a:p>
          </p:txBody>
        </p:sp>
        <p:sp>
          <p:nvSpPr>
            <p:cNvPr id="145"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9" dirty="0">
                <a:solidFill>
                  <a:srgbClr val="FFFFFF"/>
                </a:solidFill>
                <a:latin typeface="Nunito Light" charset="0"/>
              </a:endParaRPr>
            </a:p>
          </p:txBody>
        </p:sp>
        <p:sp>
          <p:nvSpPr>
            <p:cNvPr id="146"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9" dirty="0">
                <a:solidFill>
                  <a:srgbClr val="FFFFFF"/>
                </a:solidFill>
                <a:latin typeface="Nunito Light" charset="0"/>
              </a:endParaRPr>
            </a:p>
          </p:txBody>
        </p:sp>
        <p:sp>
          <p:nvSpPr>
            <p:cNvPr id="147"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9" dirty="0">
                <a:solidFill>
                  <a:srgbClr val="FFFFFF"/>
                </a:solidFill>
                <a:latin typeface="Nunito Light" charset="0"/>
              </a:endParaRPr>
            </a:p>
          </p:txBody>
        </p:sp>
        <p:sp>
          <p:nvSpPr>
            <p:cNvPr id="148"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9" dirty="0">
                <a:solidFill>
                  <a:srgbClr val="FFFFFF"/>
                </a:solidFill>
                <a:latin typeface="Nunito Light" charset="0"/>
              </a:endParaRPr>
            </a:p>
          </p:txBody>
        </p:sp>
        <p:sp>
          <p:nvSpPr>
            <p:cNvPr id="149"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9" dirty="0">
                <a:solidFill>
                  <a:srgbClr val="FFFFFF"/>
                </a:solidFill>
                <a:latin typeface="Nunito Light" charset="0"/>
              </a:endParaRPr>
            </a:p>
          </p:txBody>
        </p:sp>
        <p:sp>
          <p:nvSpPr>
            <p:cNvPr id="150"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9" dirty="0">
                <a:solidFill>
                  <a:srgbClr val="FFFFFF"/>
                </a:solidFill>
                <a:latin typeface="Nunito Light" charset="0"/>
              </a:endParaRPr>
            </a:p>
          </p:txBody>
        </p:sp>
        <p:sp>
          <p:nvSpPr>
            <p:cNvPr id="151"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9" dirty="0">
                <a:solidFill>
                  <a:srgbClr val="FFFFFF"/>
                </a:solidFill>
                <a:latin typeface="Nunito Light" charset="0"/>
              </a:endParaRPr>
            </a:p>
          </p:txBody>
        </p:sp>
        <p:sp>
          <p:nvSpPr>
            <p:cNvPr id="152"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9" dirty="0">
                <a:solidFill>
                  <a:srgbClr val="FFFFFF"/>
                </a:solidFill>
                <a:latin typeface="Nunito Light" charset="0"/>
              </a:endParaRPr>
            </a:p>
          </p:txBody>
        </p:sp>
        <p:sp>
          <p:nvSpPr>
            <p:cNvPr id="153"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9" dirty="0">
                <a:solidFill>
                  <a:srgbClr val="FFFFFF"/>
                </a:solidFill>
                <a:latin typeface="Nunito Light" charset="0"/>
              </a:endParaRPr>
            </a:p>
          </p:txBody>
        </p:sp>
        <p:sp>
          <p:nvSpPr>
            <p:cNvPr id="154"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9" dirty="0">
                <a:solidFill>
                  <a:srgbClr val="FFFFFF"/>
                </a:solidFill>
                <a:latin typeface="Nunito Light" charset="0"/>
              </a:endParaRPr>
            </a:p>
          </p:txBody>
        </p:sp>
        <p:sp>
          <p:nvSpPr>
            <p:cNvPr id="155"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9" dirty="0">
                <a:solidFill>
                  <a:srgbClr val="FFFFFF"/>
                </a:solidFill>
                <a:latin typeface="Nunito Light" charset="0"/>
              </a:endParaRPr>
            </a:p>
          </p:txBody>
        </p:sp>
      </p:grpSp>
      <p:pic>
        <p:nvPicPr>
          <p:cNvPr id="2" name="Picture 1">
            <a:extLst>
              <a:ext uri="{FF2B5EF4-FFF2-40B4-BE49-F238E27FC236}">
                <a16:creationId xmlns:a16="http://schemas.microsoft.com/office/drawing/2014/main" id="{1CA25E6E-3FB5-439A-89FC-80A1FD1CA412}"/>
              </a:ext>
            </a:extLst>
          </p:cNvPr>
          <p:cNvPicPr>
            <a:picLocks noChangeAspect="1"/>
          </p:cNvPicPr>
          <p:nvPr/>
        </p:nvPicPr>
        <p:blipFill>
          <a:blip r:embed="rId4">
            <a:lum bright="70000" contrast="-70000"/>
          </a:blip>
          <a:stretch>
            <a:fillRect/>
          </a:stretch>
        </p:blipFill>
        <p:spPr>
          <a:xfrm>
            <a:off x="8242325" y="9348092"/>
            <a:ext cx="7899351" cy="2891267"/>
          </a:xfrm>
          <a:prstGeom prst="rect">
            <a:avLst/>
          </a:prstGeom>
        </p:spPr>
      </p:pic>
    </p:spTree>
    <p:extLst>
      <p:ext uri="{BB962C8B-B14F-4D97-AF65-F5344CB8AC3E}">
        <p14:creationId xmlns:p14="http://schemas.microsoft.com/office/powerpoint/2010/main" val="40121416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4788562" y="1447800"/>
            <a:ext cx="15276268" cy="10740888"/>
          </a:xfrm>
          <a:prstGeom prst="rect">
            <a:avLst/>
          </a:prstGeom>
        </p:spPr>
      </p:pic>
    </p:spTree>
    <p:extLst>
      <p:ext uri="{BB962C8B-B14F-4D97-AF65-F5344CB8AC3E}">
        <p14:creationId xmlns:p14="http://schemas.microsoft.com/office/powerpoint/2010/main" val="1085212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4946" y="762000"/>
            <a:ext cx="16157628" cy="12658640"/>
          </a:xfrm>
          <a:prstGeom prst="rect">
            <a:avLst/>
          </a:prstGeom>
        </p:spPr>
      </p:pic>
    </p:spTree>
    <p:extLst>
      <p:ext uri="{BB962C8B-B14F-4D97-AF65-F5344CB8AC3E}">
        <p14:creationId xmlns:p14="http://schemas.microsoft.com/office/powerpoint/2010/main" val="1130125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rotWithShape="1">
          <a:blip r:embed="rId2">
            <a:extLst>
              <a:ext uri="{BEBA8EAE-BF5A-486C-A8C5-ECC9F3942E4B}">
                <a14:imgProps xmlns:a14="http://schemas.microsoft.com/office/drawing/2010/main">
                  <a14:imgLayer r:embed="rId3">
                    <a14:imgEffect>
                      <a14:brightnessContrast bright="-15000" contrast="57000"/>
                    </a14:imgEffect>
                  </a14:imgLayer>
                </a14:imgProps>
              </a:ext>
              <a:ext uri="{28A0092B-C50C-407E-A947-70E740481C1C}">
                <a14:useLocalDpi xmlns:a14="http://schemas.microsoft.com/office/drawing/2010/main" val="0"/>
              </a:ext>
            </a:extLst>
          </a:blip>
          <a:srcRect l="-166" t="3772" r="166" b="-927"/>
          <a:stretch/>
        </p:blipFill>
        <p:spPr>
          <a:xfrm>
            <a:off x="3200400" y="762000"/>
            <a:ext cx="17707088" cy="12344400"/>
          </a:xfrm>
        </p:spPr>
      </p:pic>
    </p:spTree>
    <p:extLst>
      <p:ext uri="{BB962C8B-B14F-4D97-AF65-F5344CB8AC3E}">
        <p14:creationId xmlns:p14="http://schemas.microsoft.com/office/powerpoint/2010/main" val="4012213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rotWithShape="1">
          <a:blip r:embed="rId2"/>
          <a:srcRect l="128" t="-171" b="12099"/>
          <a:stretch/>
        </p:blipFill>
        <p:spPr>
          <a:xfrm>
            <a:off x="2907326" y="894807"/>
            <a:ext cx="18264552" cy="12094362"/>
          </a:xfrm>
          <a:prstGeom prst="rect">
            <a:avLst/>
          </a:prstGeom>
        </p:spPr>
      </p:pic>
    </p:spTree>
    <p:extLst>
      <p:ext uri="{BB962C8B-B14F-4D97-AF65-F5344CB8AC3E}">
        <p14:creationId xmlns:p14="http://schemas.microsoft.com/office/powerpoint/2010/main" val="1157924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3352803" y="762000"/>
            <a:ext cx="17746250" cy="11830832"/>
          </a:xfrm>
          <a:prstGeom prst="rect">
            <a:avLst/>
          </a:prstGeom>
        </p:spPr>
      </p:pic>
    </p:spTree>
    <p:extLst>
      <p:ext uri="{BB962C8B-B14F-4D97-AF65-F5344CB8AC3E}">
        <p14:creationId xmlns:p14="http://schemas.microsoft.com/office/powerpoint/2010/main" val="422772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6343457" y="819528"/>
            <a:ext cx="12166482" cy="12896472"/>
          </a:xfrm>
          <a:prstGeom prst="rect">
            <a:avLst/>
          </a:prstGeom>
        </p:spPr>
      </p:pic>
    </p:spTree>
    <p:extLst>
      <p:ext uri="{BB962C8B-B14F-4D97-AF65-F5344CB8AC3E}">
        <p14:creationId xmlns:p14="http://schemas.microsoft.com/office/powerpoint/2010/main" val="2701384987"/>
      </p:ext>
    </p:extLst>
  </p:cSld>
  <p:clrMapOvr>
    <a:masterClrMapping/>
  </p:clrMapOvr>
</p:sld>
</file>

<file path=ppt/theme/theme1.xml><?xml version="1.0" encoding="utf-8"?>
<a:theme xmlns:a="http://schemas.openxmlformats.org/drawingml/2006/main" name="Default Theme">
  <a:themeElements>
    <a:clrScheme name="DCA Green Background">
      <a:dk1>
        <a:srgbClr val="FFFFFF"/>
      </a:dk1>
      <a:lt1>
        <a:srgbClr val="92D050"/>
      </a:lt1>
      <a:dk2>
        <a:srgbClr val="FFFFFF"/>
      </a:dk2>
      <a:lt2>
        <a:srgbClr val="92D050"/>
      </a:lt2>
      <a:accent1>
        <a:srgbClr val="F58220"/>
      </a:accent1>
      <a:accent2>
        <a:srgbClr val="8A7967"/>
      </a:accent2>
      <a:accent3>
        <a:srgbClr val="49A942"/>
      </a:accent3>
      <a:accent4>
        <a:srgbClr val="F58220"/>
      </a:accent4>
      <a:accent5>
        <a:srgbClr val="E9E3DC"/>
      </a:accent5>
      <a:accent6>
        <a:srgbClr val="ED037C"/>
      </a:accent6>
      <a:hlink>
        <a:srgbClr val="F58220"/>
      </a:hlink>
      <a:folHlink>
        <a:srgbClr val="F5822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 DCA Powerpoint Widescreen Template - GREEN Background" id="{E3890CB0-C519-4107-AFDC-F5C5488C765E}" vid="{D0A70ABE-7C04-4FF1-8A35-2F05BDD265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072FE0E8154A41BBE7DDA723966D31" ma:contentTypeVersion="11" ma:contentTypeDescription="Create a new document." ma:contentTypeScope="" ma:versionID="af0cff6df22fd3925411aa9e5f35a5d3">
  <xsd:schema xmlns:xsd="http://www.w3.org/2001/XMLSchema" xmlns:xs="http://www.w3.org/2001/XMLSchema" xmlns:p="http://schemas.microsoft.com/office/2006/metadata/properties" xmlns:ns2="431100d4-4470-42c1-96bc-46686c1829ae" xmlns:ns3="2caeac48-cba0-4630-8516-530feeea33b3" targetNamespace="http://schemas.microsoft.com/office/2006/metadata/properties" ma:root="true" ma:fieldsID="413a1ca06328244db6c43fbdabd9c63d" ns2:_="" ns3:_="">
    <xsd:import namespace="431100d4-4470-42c1-96bc-46686c1829ae"/>
    <xsd:import namespace="2caeac48-cba0-4630-8516-530feeea33b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100d4-4470-42c1-96bc-46686c1829a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aeac48-cba0-4630-8516-530feeea33b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CF821C-5D61-450E-93CB-215E602F4661}">
  <ds:schemaRefs>
    <ds:schemaRef ds:uri="http://schemas.microsoft.com/office/2006/documentManagement/types"/>
    <ds:schemaRef ds:uri="http://purl.org/dc/terms/"/>
    <ds:schemaRef ds:uri="431100d4-4470-42c1-96bc-46686c1829ae"/>
    <ds:schemaRef ds:uri="http://schemas.openxmlformats.org/package/2006/metadata/core-properties"/>
    <ds:schemaRef ds:uri="http://www.w3.org/XML/1998/namespace"/>
    <ds:schemaRef ds:uri="http://purl.org/dc/elements/1.1/"/>
    <ds:schemaRef ds:uri="http://purl.org/dc/dcmitype/"/>
    <ds:schemaRef ds:uri="2caeac48-cba0-4630-8516-530feeea33b3"/>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469105F3-0E48-46FD-A9E0-03CE8EAC2D9A}">
  <ds:schemaRefs>
    <ds:schemaRef ds:uri="http://schemas.microsoft.com/sharepoint/v3/contenttype/forms"/>
  </ds:schemaRefs>
</ds:datastoreItem>
</file>

<file path=customXml/itemProps3.xml><?xml version="1.0" encoding="utf-8"?>
<ds:datastoreItem xmlns:ds="http://schemas.openxmlformats.org/officeDocument/2006/customXml" ds:itemID="{F4768AD9-F632-4150-8FDD-33392BE208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100d4-4470-42c1-96bc-46686c1829ae"/>
    <ds:schemaRef ds:uri="2caeac48-cba0-4630-8516-530feeea33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42166</TotalTime>
  <Words>814</Words>
  <Application>Microsoft Office PowerPoint</Application>
  <PresentationFormat>Custom</PresentationFormat>
  <Paragraphs>143</Paragraphs>
  <Slides>33</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Arial Black</vt:lpstr>
      <vt:lpstr>Monotype Sorts</vt:lpstr>
      <vt:lpstr>Nunito Light</vt:lpstr>
      <vt:lpstr>Wingdings</vt:lpstr>
      <vt:lpstr>Default Theme</vt:lpstr>
      <vt:lpstr>PowerPoint Presentation</vt:lpstr>
      <vt:lpstr>The Community Development Block Grant Program</vt:lpstr>
      <vt:lpstr>Look familiar???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tool that can help…….CDBG</vt:lpstr>
      <vt:lpstr>State CDBG Program</vt:lpstr>
      <vt:lpstr>CDBG Annual Competition</vt:lpstr>
      <vt:lpstr>CDBG</vt:lpstr>
      <vt:lpstr>CDBG</vt:lpstr>
      <vt:lpstr>CDBG</vt:lpstr>
      <vt:lpstr>Eligible Activities Single Activity Neighborhood Revitalization Maximum $1,000,000. </vt:lpstr>
      <vt:lpstr>Eligible Activities Single Activity Neighborhood Revitalization Maximum $1,000,000</vt:lpstr>
      <vt:lpstr>Eligible Activities Single Activity Neighborhood Revitalization Maximum $1,000,000. </vt:lpstr>
      <vt:lpstr> Multi-Activity Maximum $1,250,000.</vt:lpstr>
      <vt:lpstr>PowerPoint Presentation</vt:lpstr>
      <vt:lpstr>Revitalization Area Strategies  DCA designation that rewards efforts demonstrating:</vt:lpstr>
      <vt:lpstr> Revitalization Area Strategies   </vt:lpstr>
      <vt:lpstr>RAS Rewards:</vt:lpstr>
      <vt:lpstr>Results…………</vt:lpstr>
      <vt:lpstr>Thomasville: Victoria Place Revitalization Area </vt:lpstr>
      <vt:lpstr>PowerPoint Presentation</vt:lpstr>
      <vt:lpstr>City of Washington - Rusher Street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Justin.Vining@dca.ga.gov</dc:creator>
  <cp:keywords/>
  <dc:description/>
  <cp:lastModifiedBy>Glenn Misner</cp:lastModifiedBy>
  <cp:revision>5819</cp:revision>
  <dcterms:created xsi:type="dcterms:W3CDTF">2014-11-12T21:47:38Z</dcterms:created>
  <dcterms:modified xsi:type="dcterms:W3CDTF">2022-03-25T18:47:25Z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0x01010040072FE0E8154A41BBE7DDA723966D31</vt:lpwstr>
  </property>
</Properties>
</file>