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sldIdLst>
    <p:sldId id="1360" r:id="rId5"/>
    <p:sldId id="1406" r:id="rId6"/>
    <p:sldId id="1422" r:id="rId7"/>
    <p:sldId id="1421" r:id="rId8"/>
    <p:sldId id="1424" r:id="rId9"/>
    <p:sldId id="1423" r:id="rId10"/>
    <p:sldId id="1425" r:id="rId11"/>
    <p:sldId id="1427" r:id="rId12"/>
    <p:sldId id="1428" r:id="rId13"/>
    <p:sldId id="1429" r:id="rId14"/>
    <p:sldId id="1430" r:id="rId15"/>
    <p:sldId id="1432" r:id="rId16"/>
    <p:sldId id="1435" r:id="rId17"/>
    <p:sldId id="1431" r:id="rId18"/>
    <p:sldId id="1433" r:id="rId19"/>
    <p:sldId id="1076" r:id="rId20"/>
    <p:sldId id="1403" r:id="rId21"/>
    <p:sldId id="1402" r:id="rId22"/>
    <p:sldId id="1439" r:id="rId23"/>
    <p:sldId id="1404" r:id="rId24"/>
    <p:sldId id="1405" r:id="rId25"/>
    <p:sldId id="1426" r:id="rId26"/>
    <p:sldId id="1434" r:id="rId27"/>
    <p:sldId id="1368" r:id="rId28"/>
    <p:sldId id="1436" r:id="rId29"/>
    <p:sldId id="1437" r:id="rId30"/>
    <p:sldId id="1362" r:id="rId31"/>
    <p:sldId id="283" r:id="rId32"/>
    <p:sldId id="1438" r:id="rId33"/>
    <p:sldId id="1440" r:id="rId34"/>
    <p:sldId id="1441" r:id="rId35"/>
    <p:sldId id="1442" r:id="rId36"/>
    <p:sldId id="1443" r:id="rId37"/>
    <p:sldId id="1444" r:id="rId38"/>
    <p:sldId id="1445" r:id="rId39"/>
    <p:sldId id="1446" r:id="rId40"/>
    <p:sldId id="1447" r:id="rId41"/>
    <p:sldId id="1448" r:id="rId42"/>
    <p:sldId id="1449" r:id="rId43"/>
    <p:sldId id="1450" r:id="rId44"/>
    <p:sldId id="1451" r:id="rId45"/>
    <p:sldId id="1452" r:id="rId46"/>
    <p:sldId id="1453" r:id="rId47"/>
    <p:sldId id="1454" r:id="rId48"/>
    <p:sldId id="1455" r:id="rId49"/>
    <p:sldId id="1456" r:id="rId50"/>
    <p:sldId id="1409" r:id="rId51"/>
    <p:sldId id="1410" r:id="rId52"/>
    <p:sldId id="1459" r:id="rId53"/>
    <p:sldId id="1458" r:id="rId54"/>
    <p:sldId id="1457"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7D1FEE-32D4-A013-E21A-61415170632A}" name="Zeller, Jennifer" initials="ZJ" userId="S::JZELLER@SOUTHERNCO.COM::f4abbee6-6555-4fcf-bf10-32183b0698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5FB"/>
    <a:srgbClr val="D0D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46" autoAdjust="0"/>
  </p:normalViewPr>
  <p:slideViewPr>
    <p:cSldViewPr snapToGrid="0">
      <p:cViewPr varScale="1">
        <p:scale>
          <a:sx n="88" d="100"/>
          <a:sy n="88" d="100"/>
        </p:scale>
        <p:origin x="5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AEVOFP01\MWFORSHE$\Forshee_Matt\Housing\Housing%20Listing%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800" dirty="0"/>
              <a:t>US Homes with Mortgages, Q4 2023</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Homes with Mortgages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1C9-4837-B0FE-215DD10B2552}"/>
              </c:ext>
            </c:extLst>
          </c:dPt>
          <c:dPt>
            <c:idx val="1"/>
            <c:bubble3D val="0"/>
            <c:explosion val="1"/>
            <c:spPr>
              <a:solidFill>
                <a:schemeClr val="accent2"/>
              </a:solidFill>
              <a:ln w="19050">
                <a:solidFill>
                  <a:schemeClr val="lt1"/>
                </a:solidFill>
              </a:ln>
              <a:effectLst/>
            </c:spPr>
            <c:extLst>
              <c:ext xmlns:c16="http://schemas.microsoft.com/office/drawing/2014/chart" uri="{C3380CC4-5D6E-409C-BE32-E72D297353CC}">
                <c16:uniqueId val="{00000001-91C9-4837-B0FE-215DD10B25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91C9-4837-B0FE-215DD10B25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91C9-4837-B0FE-215DD10B25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91C9-4837-B0FE-215DD10B2552}"/>
              </c:ext>
            </c:extLst>
          </c:dPt>
          <c:dLbls>
            <c:dLbl>
              <c:idx val="0"/>
              <c:layout>
                <c:manualLayout>
                  <c:x val="9.8908160463091185E-2"/>
                  <c:y val="6.6224451081474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1C9-4837-B0FE-215DD10B2552}"/>
                </c:ext>
              </c:extLst>
            </c:dLbl>
            <c:dLbl>
              <c:idx val="1"/>
              <c:layout>
                <c:manualLayout>
                  <c:x val="0.1135195932587752"/>
                  <c:y val="-0.1096128845486470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1C9-4837-B0FE-215DD10B2552}"/>
                </c:ext>
              </c:extLst>
            </c:dLbl>
            <c:dLbl>
              <c:idx val="2"/>
              <c:layout>
                <c:manualLayout>
                  <c:x val="-7.6429033085115991E-2"/>
                  <c:y val="2.28360176143013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1C9-4837-B0FE-215DD10B2552}"/>
                </c:ext>
              </c:extLst>
            </c:dLbl>
            <c:dLbl>
              <c:idx val="3"/>
              <c:layout>
                <c:manualLayout>
                  <c:x val="-3.8214516542557989E-2"/>
                  <c:y val="2.055241585287127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1C9-4837-B0FE-215DD10B2552}"/>
                </c:ext>
              </c:extLst>
            </c:dLbl>
            <c:dLbl>
              <c:idx val="4"/>
              <c:layout>
                <c:manualLayout>
                  <c:x val="-0.12251124420996534"/>
                  <c:y val="6.718680042219661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1C9-4837-B0FE-215DD10B2552}"/>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Less than 3% Mortgage Rate</c:v>
                </c:pt>
                <c:pt idx="1">
                  <c:v>3.00% to 3.99% Mortgage Rate</c:v>
                </c:pt>
                <c:pt idx="2">
                  <c:v>4.00% to 4.99% Mortgage Rate</c:v>
                </c:pt>
                <c:pt idx="3">
                  <c:v>5.00% to 5.99% Mortgage Rate</c:v>
                </c:pt>
                <c:pt idx="4">
                  <c:v>Greater than 6.00% Mortgage Rate</c:v>
                </c:pt>
              </c:strCache>
            </c:strRef>
          </c:cat>
          <c:val>
            <c:numRef>
              <c:f>Sheet1!$B$2:$B$6</c:f>
              <c:numCache>
                <c:formatCode>0.00%</c:formatCode>
                <c:ptCount val="5"/>
                <c:pt idx="0">
                  <c:v>0.222</c:v>
                </c:pt>
                <c:pt idx="1">
                  <c:v>0.35899999999999999</c:v>
                </c:pt>
                <c:pt idx="2">
                  <c:v>0.189</c:v>
                </c:pt>
                <c:pt idx="3">
                  <c:v>9.6000000000000002E-2</c:v>
                </c:pt>
                <c:pt idx="4">
                  <c:v>0.13400000000000001</c:v>
                </c:pt>
              </c:numCache>
            </c:numRef>
          </c:val>
          <c:extLst>
            <c:ext xmlns:c16="http://schemas.microsoft.com/office/drawing/2014/chart" uri="{C3380CC4-5D6E-409C-BE32-E72D297353CC}">
              <c16:uniqueId val="{00000000-91C9-4837-B0FE-215DD10B255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800" dirty="0"/>
              <a:t>US Homes with Mortgages, Q4 2023</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Homes with Mortgages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1C9-4837-B0FE-215DD10B2552}"/>
              </c:ext>
            </c:extLst>
          </c:dPt>
          <c:dPt>
            <c:idx val="1"/>
            <c:bubble3D val="0"/>
            <c:explosion val="1"/>
            <c:spPr>
              <a:solidFill>
                <a:schemeClr val="accent2"/>
              </a:solidFill>
              <a:ln w="19050">
                <a:solidFill>
                  <a:schemeClr val="lt1"/>
                </a:solidFill>
              </a:ln>
              <a:effectLst/>
            </c:spPr>
            <c:extLst>
              <c:ext xmlns:c16="http://schemas.microsoft.com/office/drawing/2014/chart" uri="{C3380CC4-5D6E-409C-BE32-E72D297353CC}">
                <c16:uniqueId val="{00000001-91C9-4837-B0FE-215DD10B25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91C9-4837-B0FE-215DD10B25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91C9-4837-B0FE-215DD10B25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91C9-4837-B0FE-215DD10B2552}"/>
              </c:ext>
            </c:extLst>
          </c:dPt>
          <c:dLbls>
            <c:dLbl>
              <c:idx val="0"/>
              <c:layout>
                <c:manualLayout>
                  <c:x val="9.8908160463091185E-2"/>
                  <c:y val="6.6224451081474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1C9-4837-B0FE-215DD10B2552}"/>
                </c:ext>
              </c:extLst>
            </c:dLbl>
            <c:dLbl>
              <c:idx val="1"/>
              <c:layout>
                <c:manualLayout>
                  <c:x val="0.1135195932587752"/>
                  <c:y val="-0.1096128845486470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1C9-4837-B0FE-215DD10B2552}"/>
                </c:ext>
              </c:extLst>
            </c:dLbl>
            <c:dLbl>
              <c:idx val="2"/>
              <c:layout>
                <c:manualLayout>
                  <c:x val="-7.6429033085115991E-2"/>
                  <c:y val="2.28360176143013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1C9-4837-B0FE-215DD10B2552}"/>
                </c:ext>
              </c:extLst>
            </c:dLbl>
            <c:dLbl>
              <c:idx val="3"/>
              <c:layout>
                <c:manualLayout>
                  <c:x val="-3.8214516542557989E-2"/>
                  <c:y val="2.055241585287127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1C9-4837-B0FE-215DD10B2552}"/>
                </c:ext>
              </c:extLst>
            </c:dLbl>
            <c:dLbl>
              <c:idx val="4"/>
              <c:layout>
                <c:manualLayout>
                  <c:x val="-0.12251124420996534"/>
                  <c:y val="6.718680042219661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1C9-4837-B0FE-215DD10B2552}"/>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Less than 3% Mortgage Rate</c:v>
                </c:pt>
                <c:pt idx="1">
                  <c:v>3.00% to 3.99% Mortgage Rate</c:v>
                </c:pt>
                <c:pt idx="2">
                  <c:v>4.00% to 4.99% Mortgage Rate</c:v>
                </c:pt>
                <c:pt idx="3">
                  <c:v>5.00% to 5.99% Mortgage Rate</c:v>
                </c:pt>
                <c:pt idx="4">
                  <c:v>Greater than 6.00% Mortgage Rate</c:v>
                </c:pt>
              </c:strCache>
            </c:strRef>
          </c:cat>
          <c:val>
            <c:numRef>
              <c:f>Sheet1!$B$2:$B$6</c:f>
              <c:numCache>
                <c:formatCode>0.00%</c:formatCode>
                <c:ptCount val="5"/>
                <c:pt idx="0">
                  <c:v>0.222</c:v>
                </c:pt>
                <c:pt idx="1">
                  <c:v>0.35899999999999999</c:v>
                </c:pt>
                <c:pt idx="2">
                  <c:v>0.189</c:v>
                </c:pt>
                <c:pt idx="3">
                  <c:v>9.6000000000000002E-2</c:v>
                </c:pt>
                <c:pt idx="4">
                  <c:v>0.13400000000000001</c:v>
                </c:pt>
              </c:numCache>
            </c:numRef>
          </c:val>
          <c:extLst>
            <c:ext xmlns:c16="http://schemas.microsoft.com/office/drawing/2014/chart" uri="{C3380CC4-5D6E-409C-BE32-E72D297353CC}">
              <c16:uniqueId val="{00000000-91C9-4837-B0FE-215DD10B255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County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Sheet1!$B$1:$CP$1</c:f>
              <c:numCache>
                <c:formatCode>mmm\-yy</c:formatCode>
                <c:ptCount val="93"/>
                <c:pt idx="0">
                  <c:v>42552</c:v>
                </c:pt>
                <c:pt idx="1">
                  <c:v>42583</c:v>
                </c:pt>
                <c:pt idx="2">
                  <c:v>42614</c:v>
                </c:pt>
                <c:pt idx="3">
                  <c:v>42644</c:v>
                </c:pt>
                <c:pt idx="4">
                  <c:v>42675</c:v>
                </c:pt>
                <c:pt idx="5">
                  <c:v>42705</c:v>
                </c:pt>
                <c:pt idx="6">
                  <c:v>42736</c:v>
                </c:pt>
                <c:pt idx="7">
                  <c:v>42767</c:v>
                </c:pt>
                <c:pt idx="8">
                  <c:v>42795</c:v>
                </c:pt>
                <c:pt idx="9">
                  <c:v>42826</c:v>
                </c:pt>
                <c:pt idx="10">
                  <c:v>42856</c:v>
                </c:pt>
                <c:pt idx="11">
                  <c:v>42887</c:v>
                </c:pt>
                <c:pt idx="12">
                  <c:v>42917</c:v>
                </c:pt>
                <c:pt idx="13">
                  <c:v>42948</c:v>
                </c:pt>
                <c:pt idx="14">
                  <c:v>42979</c:v>
                </c:pt>
                <c:pt idx="15">
                  <c:v>43009</c:v>
                </c:pt>
                <c:pt idx="16">
                  <c:v>43040</c:v>
                </c:pt>
                <c:pt idx="17">
                  <c:v>43070</c:v>
                </c:pt>
                <c:pt idx="18">
                  <c:v>43101</c:v>
                </c:pt>
                <c:pt idx="19">
                  <c:v>43132</c:v>
                </c:pt>
                <c:pt idx="20">
                  <c:v>43160</c:v>
                </c:pt>
                <c:pt idx="21">
                  <c:v>43191</c:v>
                </c:pt>
                <c:pt idx="22">
                  <c:v>43221</c:v>
                </c:pt>
                <c:pt idx="23">
                  <c:v>43252</c:v>
                </c:pt>
                <c:pt idx="24">
                  <c:v>43282</c:v>
                </c:pt>
                <c:pt idx="25">
                  <c:v>43313</c:v>
                </c:pt>
                <c:pt idx="26">
                  <c:v>43344</c:v>
                </c:pt>
                <c:pt idx="27">
                  <c:v>43374</c:v>
                </c:pt>
                <c:pt idx="28">
                  <c:v>43405</c:v>
                </c:pt>
                <c:pt idx="29">
                  <c:v>43435</c:v>
                </c:pt>
                <c:pt idx="30">
                  <c:v>43466</c:v>
                </c:pt>
                <c:pt idx="31">
                  <c:v>43497</c:v>
                </c:pt>
                <c:pt idx="32">
                  <c:v>43525</c:v>
                </c:pt>
                <c:pt idx="33">
                  <c:v>43556</c:v>
                </c:pt>
                <c:pt idx="34">
                  <c:v>43586</c:v>
                </c:pt>
                <c:pt idx="35">
                  <c:v>43617</c:v>
                </c:pt>
                <c:pt idx="36">
                  <c:v>43647</c:v>
                </c:pt>
                <c:pt idx="37">
                  <c:v>43678</c:v>
                </c:pt>
                <c:pt idx="38">
                  <c:v>43709</c:v>
                </c:pt>
                <c:pt idx="39">
                  <c:v>43739</c:v>
                </c:pt>
                <c:pt idx="40">
                  <c:v>43770</c:v>
                </c:pt>
                <c:pt idx="41">
                  <c:v>43800</c:v>
                </c:pt>
                <c:pt idx="42">
                  <c:v>43831</c:v>
                </c:pt>
                <c:pt idx="43">
                  <c:v>43862</c:v>
                </c:pt>
                <c:pt idx="44">
                  <c:v>43891</c:v>
                </c:pt>
                <c:pt idx="45">
                  <c:v>43922</c:v>
                </c:pt>
                <c:pt idx="46">
                  <c:v>43952</c:v>
                </c:pt>
                <c:pt idx="47">
                  <c:v>43983</c:v>
                </c:pt>
                <c:pt idx="48">
                  <c:v>44013</c:v>
                </c:pt>
                <c:pt idx="49">
                  <c:v>44044</c:v>
                </c:pt>
                <c:pt idx="50">
                  <c:v>44075</c:v>
                </c:pt>
                <c:pt idx="51">
                  <c:v>44105</c:v>
                </c:pt>
                <c:pt idx="52">
                  <c:v>44136</c:v>
                </c:pt>
                <c:pt idx="53">
                  <c:v>44166</c:v>
                </c:pt>
                <c:pt idx="54">
                  <c:v>44197</c:v>
                </c:pt>
                <c:pt idx="55">
                  <c:v>44228</c:v>
                </c:pt>
                <c:pt idx="56">
                  <c:v>44256</c:v>
                </c:pt>
                <c:pt idx="57">
                  <c:v>44287</c:v>
                </c:pt>
                <c:pt idx="58">
                  <c:v>44317</c:v>
                </c:pt>
                <c:pt idx="59">
                  <c:v>44348</c:v>
                </c:pt>
                <c:pt idx="60">
                  <c:v>44378</c:v>
                </c:pt>
                <c:pt idx="61">
                  <c:v>44409</c:v>
                </c:pt>
                <c:pt idx="62">
                  <c:v>44440</c:v>
                </c:pt>
                <c:pt idx="63">
                  <c:v>44470</c:v>
                </c:pt>
                <c:pt idx="64">
                  <c:v>44501</c:v>
                </c:pt>
                <c:pt idx="65">
                  <c:v>44531</c:v>
                </c:pt>
                <c:pt idx="66">
                  <c:v>44562</c:v>
                </c:pt>
                <c:pt idx="67">
                  <c:v>44593</c:v>
                </c:pt>
                <c:pt idx="68">
                  <c:v>44621</c:v>
                </c:pt>
                <c:pt idx="69">
                  <c:v>44652</c:v>
                </c:pt>
                <c:pt idx="70">
                  <c:v>44682</c:v>
                </c:pt>
                <c:pt idx="71">
                  <c:v>44713</c:v>
                </c:pt>
                <c:pt idx="72">
                  <c:v>44743</c:v>
                </c:pt>
                <c:pt idx="73">
                  <c:v>44774</c:v>
                </c:pt>
                <c:pt idx="74">
                  <c:v>44805</c:v>
                </c:pt>
                <c:pt idx="75">
                  <c:v>44835</c:v>
                </c:pt>
                <c:pt idx="76">
                  <c:v>44866</c:v>
                </c:pt>
                <c:pt idx="77">
                  <c:v>44896</c:v>
                </c:pt>
                <c:pt idx="78">
                  <c:v>44927</c:v>
                </c:pt>
                <c:pt idx="79">
                  <c:v>44958</c:v>
                </c:pt>
                <c:pt idx="80">
                  <c:v>44986</c:v>
                </c:pt>
                <c:pt idx="81">
                  <c:v>45017</c:v>
                </c:pt>
                <c:pt idx="82">
                  <c:v>45047</c:v>
                </c:pt>
                <c:pt idx="83">
                  <c:v>45078</c:v>
                </c:pt>
                <c:pt idx="84">
                  <c:v>45108</c:v>
                </c:pt>
                <c:pt idx="85">
                  <c:v>45139</c:v>
                </c:pt>
                <c:pt idx="86">
                  <c:v>45170</c:v>
                </c:pt>
                <c:pt idx="87">
                  <c:v>45200</c:v>
                </c:pt>
                <c:pt idx="88">
                  <c:v>45231</c:v>
                </c:pt>
                <c:pt idx="89">
                  <c:v>45261</c:v>
                </c:pt>
                <c:pt idx="90">
                  <c:v>45292</c:v>
                </c:pt>
                <c:pt idx="91">
                  <c:v>45323</c:v>
                </c:pt>
                <c:pt idx="92">
                  <c:v>45352</c:v>
                </c:pt>
              </c:numCache>
            </c:numRef>
          </c:cat>
          <c:val>
            <c:numRef>
              <c:f>Sheet1!$B$2:$CP$2</c:f>
              <c:numCache>
                <c:formatCode>General</c:formatCode>
                <c:ptCount val="93"/>
                <c:pt idx="0">
                  <c:v>420</c:v>
                </c:pt>
                <c:pt idx="1">
                  <c:v>380</c:v>
                </c:pt>
                <c:pt idx="2">
                  <c:v>375</c:v>
                </c:pt>
                <c:pt idx="3">
                  <c:v>389</c:v>
                </c:pt>
                <c:pt idx="4">
                  <c:v>372</c:v>
                </c:pt>
                <c:pt idx="5">
                  <c:v>343</c:v>
                </c:pt>
                <c:pt idx="6">
                  <c:v>321</c:v>
                </c:pt>
                <c:pt idx="7">
                  <c:v>322</c:v>
                </c:pt>
                <c:pt idx="8">
                  <c:v>323</c:v>
                </c:pt>
                <c:pt idx="9">
                  <c:v>310</c:v>
                </c:pt>
                <c:pt idx="10">
                  <c:v>317</c:v>
                </c:pt>
                <c:pt idx="11">
                  <c:v>316</c:v>
                </c:pt>
                <c:pt idx="12">
                  <c:v>305</c:v>
                </c:pt>
                <c:pt idx="13">
                  <c:v>300</c:v>
                </c:pt>
                <c:pt idx="14">
                  <c:v>299</c:v>
                </c:pt>
                <c:pt idx="15">
                  <c:v>300</c:v>
                </c:pt>
                <c:pt idx="16">
                  <c:v>293</c:v>
                </c:pt>
                <c:pt idx="17">
                  <c:v>304</c:v>
                </c:pt>
                <c:pt idx="18">
                  <c:v>301</c:v>
                </c:pt>
                <c:pt idx="19">
                  <c:v>300</c:v>
                </c:pt>
                <c:pt idx="20">
                  <c:v>309</c:v>
                </c:pt>
                <c:pt idx="21">
                  <c:v>302</c:v>
                </c:pt>
                <c:pt idx="22">
                  <c:v>297</c:v>
                </c:pt>
                <c:pt idx="23">
                  <c:v>324</c:v>
                </c:pt>
                <c:pt idx="24">
                  <c:v>341</c:v>
                </c:pt>
                <c:pt idx="25">
                  <c:v>355</c:v>
                </c:pt>
                <c:pt idx="26">
                  <c:v>360</c:v>
                </c:pt>
                <c:pt idx="27">
                  <c:v>390</c:v>
                </c:pt>
                <c:pt idx="28">
                  <c:v>403</c:v>
                </c:pt>
                <c:pt idx="29">
                  <c:v>382</c:v>
                </c:pt>
                <c:pt idx="30">
                  <c:v>340</c:v>
                </c:pt>
                <c:pt idx="31">
                  <c:v>338</c:v>
                </c:pt>
                <c:pt idx="32">
                  <c:v>323</c:v>
                </c:pt>
                <c:pt idx="33">
                  <c:v>307</c:v>
                </c:pt>
                <c:pt idx="34">
                  <c:v>298</c:v>
                </c:pt>
                <c:pt idx="35">
                  <c:v>298</c:v>
                </c:pt>
                <c:pt idx="36">
                  <c:v>296</c:v>
                </c:pt>
                <c:pt idx="37">
                  <c:v>283</c:v>
                </c:pt>
                <c:pt idx="38">
                  <c:v>265</c:v>
                </c:pt>
                <c:pt idx="39">
                  <c:v>253</c:v>
                </c:pt>
                <c:pt idx="40">
                  <c:v>268</c:v>
                </c:pt>
                <c:pt idx="41">
                  <c:v>256</c:v>
                </c:pt>
                <c:pt idx="42">
                  <c:v>249</c:v>
                </c:pt>
                <c:pt idx="43">
                  <c:v>241</c:v>
                </c:pt>
                <c:pt idx="44">
                  <c:v>230</c:v>
                </c:pt>
                <c:pt idx="45">
                  <c:v>230</c:v>
                </c:pt>
                <c:pt idx="46">
                  <c:v>198</c:v>
                </c:pt>
                <c:pt idx="47">
                  <c:v>202</c:v>
                </c:pt>
                <c:pt idx="48">
                  <c:v>196</c:v>
                </c:pt>
                <c:pt idx="49">
                  <c:v>175</c:v>
                </c:pt>
                <c:pt idx="50">
                  <c:v>180</c:v>
                </c:pt>
                <c:pt idx="51">
                  <c:v>185</c:v>
                </c:pt>
                <c:pt idx="52">
                  <c:v>175</c:v>
                </c:pt>
                <c:pt idx="53">
                  <c:v>177</c:v>
                </c:pt>
                <c:pt idx="54">
                  <c:v>137</c:v>
                </c:pt>
                <c:pt idx="55">
                  <c:v>120</c:v>
                </c:pt>
                <c:pt idx="56">
                  <c:v>101</c:v>
                </c:pt>
                <c:pt idx="57">
                  <c:v>67</c:v>
                </c:pt>
                <c:pt idx="58">
                  <c:v>76</c:v>
                </c:pt>
                <c:pt idx="59">
                  <c:v>88</c:v>
                </c:pt>
                <c:pt idx="60">
                  <c:v>105</c:v>
                </c:pt>
                <c:pt idx="61">
                  <c:v>115</c:v>
                </c:pt>
                <c:pt idx="62">
                  <c:v>95</c:v>
                </c:pt>
                <c:pt idx="63">
                  <c:v>112</c:v>
                </c:pt>
                <c:pt idx="64">
                  <c:v>119</c:v>
                </c:pt>
                <c:pt idx="65">
                  <c:v>119</c:v>
                </c:pt>
                <c:pt idx="66">
                  <c:v>105</c:v>
                </c:pt>
                <c:pt idx="67">
                  <c:v>83</c:v>
                </c:pt>
                <c:pt idx="68">
                  <c:v>62</c:v>
                </c:pt>
                <c:pt idx="69">
                  <c:v>65</c:v>
                </c:pt>
                <c:pt idx="70">
                  <c:v>79</c:v>
                </c:pt>
                <c:pt idx="71">
                  <c:v>92</c:v>
                </c:pt>
                <c:pt idx="72">
                  <c:v>133</c:v>
                </c:pt>
                <c:pt idx="73">
                  <c:v>143</c:v>
                </c:pt>
                <c:pt idx="74">
                  <c:v>143</c:v>
                </c:pt>
                <c:pt idx="75">
                  <c:v>159</c:v>
                </c:pt>
                <c:pt idx="76">
                  <c:v>175</c:v>
                </c:pt>
                <c:pt idx="77">
                  <c:v>172</c:v>
                </c:pt>
                <c:pt idx="78">
                  <c:v>149</c:v>
                </c:pt>
                <c:pt idx="79">
                  <c:v>125</c:v>
                </c:pt>
                <c:pt idx="80">
                  <c:v>124</c:v>
                </c:pt>
                <c:pt idx="81">
                  <c:v>124</c:v>
                </c:pt>
                <c:pt idx="82">
                  <c:v>133</c:v>
                </c:pt>
                <c:pt idx="83">
                  <c:v>163</c:v>
                </c:pt>
                <c:pt idx="84">
                  <c:v>170</c:v>
                </c:pt>
                <c:pt idx="85">
                  <c:v>178</c:v>
                </c:pt>
                <c:pt idx="86">
                  <c:v>194</c:v>
                </c:pt>
                <c:pt idx="87">
                  <c:v>215</c:v>
                </c:pt>
                <c:pt idx="88">
                  <c:v>225</c:v>
                </c:pt>
                <c:pt idx="89">
                  <c:v>218</c:v>
                </c:pt>
                <c:pt idx="90">
                  <c:v>228</c:v>
                </c:pt>
                <c:pt idx="91">
                  <c:v>213</c:v>
                </c:pt>
                <c:pt idx="92">
                  <c:v>226</c:v>
                </c:pt>
              </c:numCache>
            </c:numRef>
          </c:val>
          <c:smooth val="0"/>
          <c:extLst>
            <c:ext xmlns:c16="http://schemas.microsoft.com/office/drawing/2014/chart" uri="{C3380CC4-5D6E-409C-BE32-E72D297353CC}">
              <c16:uniqueId val="{00000000-9B04-41C4-8DF4-A18186E9CB18}"/>
            </c:ext>
          </c:extLst>
        </c:ser>
        <c:ser>
          <c:idx val="1"/>
          <c:order val="1"/>
          <c:tx>
            <c:strRef>
              <c:f>Sheet1!$A$3</c:f>
              <c:strCache>
                <c:ptCount val="1"/>
                <c:pt idx="0">
                  <c:v>Catoosa County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Sheet1!$B$1:$CP$1</c:f>
              <c:numCache>
                <c:formatCode>mmm\-yy</c:formatCode>
                <c:ptCount val="93"/>
                <c:pt idx="0">
                  <c:v>42552</c:v>
                </c:pt>
                <c:pt idx="1">
                  <c:v>42583</c:v>
                </c:pt>
                <c:pt idx="2">
                  <c:v>42614</c:v>
                </c:pt>
                <c:pt idx="3">
                  <c:v>42644</c:v>
                </c:pt>
                <c:pt idx="4">
                  <c:v>42675</c:v>
                </c:pt>
                <c:pt idx="5">
                  <c:v>42705</c:v>
                </c:pt>
                <c:pt idx="6">
                  <c:v>42736</c:v>
                </c:pt>
                <c:pt idx="7">
                  <c:v>42767</c:v>
                </c:pt>
                <c:pt idx="8">
                  <c:v>42795</c:v>
                </c:pt>
                <c:pt idx="9">
                  <c:v>42826</c:v>
                </c:pt>
                <c:pt idx="10">
                  <c:v>42856</c:v>
                </c:pt>
                <c:pt idx="11">
                  <c:v>42887</c:v>
                </c:pt>
                <c:pt idx="12">
                  <c:v>42917</c:v>
                </c:pt>
                <c:pt idx="13">
                  <c:v>42948</c:v>
                </c:pt>
                <c:pt idx="14">
                  <c:v>42979</c:v>
                </c:pt>
                <c:pt idx="15">
                  <c:v>43009</c:v>
                </c:pt>
                <c:pt idx="16">
                  <c:v>43040</c:v>
                </c:pt>
                <c:pt idx="17">
                  <c:v>43070</c:v>
                </c:pt>
                <c:pt idx="18">
                  <c:v>43101</c:v>
                </c:pt>
                <c:pt idx="19">
                  <c:v>43132</c:v>
                </c:pt>
                <c:pt idx="20">
                  <c:v>43160</c:v>
                </c:pt>
                <c:pt idx="21">
                  <c:v>43191</c:v>
                </c:pt>
                <c:pt idx="22">
                  <c:v>43221</c:v>
                </c:pt>
                <c:pt idx="23">
                  <c:v>43252</c:v>
                </c:pt>
                <c:pt idx="24">
                  <c:v>43282</c:v>
                </c:pt>
                <c:pt idx="25">
                  <c:v>43313</c:v>
                </c:pt>
                <c:pt idx="26">
                  <c:v>43344</c:v>
                </c:pt>
                <c:pt idx="27">
                  <c:v>43374</c:v>
                </c:pt>
                <c:pt idx="28">
                  <c:v>43405</c:v>
                </c:pt>
                <c:pt idx="29">
                  <c:v>43435</c:v>
                </c:pt>
                <c:pt idx="30">
                  <c:v>43466</c:v>
                </c:pt>
                <c:pt idx="31">
                  <c:v>43497</c:v>
                </c:pt>
                <c:pt idx="32">
                  <c:v>43525</c:v>
                </c:pt>
                <c:pt idx="33">
                  <c:v>43556</c:v>
                </c:pt>
                <c:pt idx="34">
                  <c:v>43586</c:v>
                </c:pt>
                <c:pt idx="35">
                  <c:v>43617</c:v>
                </c:pt>
                <c:pt idx="36">
                  <c:v>43647</c:v>
                </c:pt>
                <c:pt idx="37">
                  <c:v>43678</c:v>
                </c:pt>
                <c:pt idx="38">
                  <c:v>43709</c:v>
                </c:pt>
                <c:pt idx="39">
                  <c:v>43739</c:v>
                </c:pt>
                <c:pt idx="40">
                  <c:v>43770</c:v>
                </c:pt>
                <c:pt idx="41">
                  <c:v>43800</c:v>
                </c:pt>
                <c:pt idx="42">
                  <c:v>43831</c:v>
                </c:pt>
                <c:pt idx="43">
                  <c:v>43862</c:v>
                </c:pt>
                <c:pt idx="44">
                  <c:v>43891</c:v>
                </c:pt>
                <c:pt idx="45">
                  <c:v>43922</c:v>
                </c:pt>
                <c:pt idx="46">
                  <c:v>43952</c:v>
                </c:pt>
                <c:pt idx="47">
                  <c:v>43983</c:v>
                </c:pt>
                <c:pt idx="48">
                  <c:v>44013</c:v>
                </c:pt>
                <c:pt idx="49">
                  <c:v>44044</c:v>
                </c:pt>
                <c:pt idx="50">
                  <c:v>44075</c:v>
                </c:pt>
                <c:pt idx="51">
                  <c:v>44105</c:v>
                </c:pt>
                <c:pt idx="52">
                  <c:v>44136</c:v>
                </c:pt>
                <c:pt idx="53">
                  <c:v>44166</c:v>
                </c:pt>
                <c:pt idx="54">
                  <c:v>44197</c:v>
                </c:pt>
                <c:pt idx="55">
                  <c:v>44228</c:v>
                </c:pt>
                <c:pt idx="56">
                  <c:v>44256</c:v>
                </c:pt>
                <c:pt idx="57">
                  <c:v>44287</c:v>
                </c:pt>
                <c:pt idx="58">
                  <c:v>44317</c:v>
                </c:pt>
                <c:pt idx="59">
                  <c:v>44348</c:v>
                </c:pt>
                <c:pt idx="60">
                  <c:v>44378</c:v>
                </c:pt>
                <c:pt idx="61">
                  <c:v>44409</c:v>
                </c:pt>
                <c:pt idx="62">
                  <c:v>44440</c:v>
                </c:pt>
                <c:pt idx="63">
                  <c:v>44470</c:v>
                </c:pt>
                <c:pt idx="64">
                  <c:v>44501</c:v>
                </c:pt>
                <c:pt idx="65">
                  <c:v>44531</c:v>
                </c:pt>
                <c:pt idx="66">
                  <c:v>44562</c:v>
                </c:pt>
                <c:pt idx="67">
                  <c:v>44593</c:v>
                </c:pt>
                <c:pt idx="68">
                  <c:v>44621</c:v>
                </c:pt>
                <c:pt idx="69">
                  <c:v>44652</c:v>
                </c:pt>
                <c:pt idx="70">
                  <c:v>44682</c:v>
                </c:pt>
                <c:pt idx="71">
                  <c:v>44713</c:v>
                </c:pt>
                <c:pt idx="72">
                  <c:v>44743</c:v>
                </c:pt>
                <c:pt idx="73">
                  <c:v>44774</c:v>
                </c:pt>
                <c:pt idx="74">
                  <c:v>44805</c:v>
                </c:pt>
                <c:pt idx="75">
                  <c:v>44835</c:v>
                </c:pt>
                <c:pt idx="76">
                  <c:v>44866</c:v>
                </c:pt>
                <c:pt idx="77">
                  <c:v>44896</c:v>
                </c:pt>
                <c:pt idx="78">
                  <c:v>44927</c:v>
                </c:pt>
                <c:pt idx="79">
                  <c:v>44958</c:v>
                </c:pt>
                <c:pt idx="80">
                  <c:v>44986</c:v>
                </c:pt>
                <c:pt idx="81">
                  <c:v>45017</c:v>
                </c:pt>
                <c:pt idx="82">
                  <c:v>45047</c:v>
                </c:pt>
                <c:pt idx="83">
                  <c:v>45078</c:v>
                </c:pt>
                <c:pt idx="84">
                  <c:v>45108</c:v>
                </c:pt>
                <c:pt idx="85">
                  <c:v>45139</c:v>
                </c:pt>
                <c:pt idx="86">
                  <c:v>45170</c:v>
                </c:pt>
                <c:pt idx="87">
                  <c:v>45200</c:v>
                </c:pt>
                <c:pt idx="88">
                  <c:v>45231</c:v>
                </c:pt>
                <c:pt idx="89">
                  <c:v>45261</c:v>
                </c:pt>
                <c:pt idx="90">
                  <c:v>45292</c:v>
                </c:pt>
                <c:pt idx="91">
                  <c:v>45323</c:v>
                </c:pt>
                <c:pt idx="92">
                  <c:v>45352</c:v>
                </c:pt>
              </c:numCache>
            </c:numRef>
          </c:cat>
          <c:val>
            <c:numRef>
              <c:f>Sheet1!$B$3:$CP$3</c:f>
              <c:numCache>
                <c:formatCode>General</c:formatCode>
                <c:ptCount val="93"/>
                <c:pt idx="0">
                  <c:v>293</c:v>
                </c:pt>
                <c:pt idx="1">
                  <c:v>291</c:v>
                </c:pt>
                <c:pt idx="2">
                  <c:v>289</c:v>
                </c:pt>
                <c:pt idx="3">
                  <c:v>296</c:v>
                </c:pt>
                <c:pt idx="4">
                  <c:v>309</c:v>
                </c:pt>
                <c:pt idx="5">
                  <c:v>299</c:v>
                </c:pt>
                <c:pt idx="6">
                  <c:v>265</c:v>
                </c:pt>
                <c:pt idx="7">
                  <c:v>259</c:v>
                </c:pt>
                <c:pt idx="8">
                  <c:v>253</c:v>
                </c:pt>
                <c:pt idx="9">
                  <c:v>245</c:v>
                </c:pt>
                <c:pt idx="10">
                  <c:v>239</c:v>
                </c:pt>
                <c:pt idx="11">
                  <c:v>241</c:v>
                </c:pt>
                <c:pt idx="12">
                  <c:v>257</c:v>
                </c:pt>
                <c:pt idx="13">
                  <c:v>254</c:v>
                </c:pt>
                <c:pt idx="14">
                  <c:v>246</c:v>
                </c:pt>
                <c:pt idx="15">
                  <c:v>234</c:v>
                </c:pt>
                <c:pt idx="16">
                  <c:v>225</c:v>
                </c:pt>
                <c:pt idx="17">
                  <c:v>202</c:v>
                </c:pt>
                <c:pt idx="18">
                  <c:v>187</c:v>
                </c:pt>
                <c:pt idx="19">
                  <c:v>164</c:v>
                </c:pt>
                <c:pt idx="20">
                  <c:v>168</c:v>
                </c:pt>
                <c:pt idx="21">
                  <c:v>152</c:v>
                </c:pt>
                <c:pt idx="22">
                  <c:v>149</c:v>
                </c:pt>
                <c:pt idx="23">
                  <c:v>193</c:v>
                </c:pt>
                <c:pt idx="24">
                  <c:v>210</c:v>
                </c:pt>
                <c:pt idx="25">
                  <c:v>203</c:v>
                </c:pt>
                <c:pt idx="26">
                  <c:v>201</c:v>
                </c:pt>
                <c:pt idx="27">
                  <c:v>208</c:v>
                </c:pt>
                <c:pt idx="28">
                  <c:v>205</c:v>
                </c:pt>
                <c:pt idx="29">
                  <c:v>193</c:v>
                </c:pt>
                <c:pt idx="30">
                  <c:v>180</c:v>
                </c:pt>
                <c:pt idx="31">
                  <c:v>176</c:v>
                </c:pt>
                <c:pt idx="32">
                  <c:v>176</c:v>
                </c:pt>
                <c:pt idx="33">
                  <c:v>177</c:v>
                </c:pt>
                <c:pt idx="34">
                  <c:v>183</c:v>
                </c:pt>
                <c:pt idx="35">
                  <c:v>177</c:v>
                </c:pt>
                <c:pt idx="36">
                  <c:v>200</c:v>
                </c:pt>
                <c:pt idx="37">
                  <c:v>210</c:v>
                </c:pt>
                <c:pt idx="38">
                  <c:v>209</c:v>
                </c:pt>
                <c:pt idx="39">
                  <c:v>207</c:v>
                </c:pt>
                <c:pt idx="40">
                  <c:v>186</c:v>
                </c:pt>
                <c:pt idx="41">
                  <c:v>181</c:v>
                </c:pt>
                <c:pt idx="42">
                  <c:v>163</c:v>
                </c:pt>
                <c:pt idx="43">
                  <c:v>161</c:v>
                </c:pt>
                <c:pt idx="44">
                  <c:v>150</c:v>
                </c:pt>
                <c:pt idx="45">
                  <c:v>151</c:v>
                </c:pt>
                <c:pt idx="46">
                  <c:v>138</c:v>
                </c:pt>
                <c:pt idx="47">
                  <c:v>114</c:v>
                </c:pt>
                <c:pt idx="48">
                  <c:v>87</c:v>
                </c:pt>
                <c:pt idx="49">
                  <c:v>100</c:v>
                </c:pt>
                <c:pt idx="50">
                  <c:v>98</c:v>
                </c:pt>
                <c:pt idx="51">
                  <c:v>100</c:v>
                </c:pt>
                <c:pt idx="52">
                  <c:v>97</c:v>
                </c:pt>
                <c:pt idx="53">
                  <c:v>96</c:v>
                </c:pt>
                <c:pt idx="54">
                  <c:v>62</c:v>
                </c:pt>
                <c:pt idx="55">
                  <c:v>47</c:v>
                </c:pt>
                <c:pt idx="56">
                  <c:v>44</c:v>
                </c:pt>
                <c:pt idx="57">
                  <c:v>52</c:v>
                </c:pt>
                <c:pt idx="58">
                  <c:v>50</c:v>
                </c:pt>
                <c:pt idx="59">
                  <c:v>55</c:v>
                </c:pt>
                <c:pt idx="60">
                  <c:v>79</c:v>
                </c:pt>
                <c:pt idx="61">
                  <c:v>79</c:v>
                </c:pt>
                <c:pt idx="62">
                  <c:v>79</c:v>
                </c:pt>
                <c:pt idx="63">
                  <c:v>74</c:v>
                </c:pt>
                <c:pt idx="64">
                  <c:v>54</c:v>
                </c:pt>
                <c:pt idx="65">
                  <c:v>53</c:v>
                </c:pt>
                <c:pt idx="66">
                  <c:v>47</c:v>
                </c:pt>
                <c:pt idx="67">
                  <c:v>44</c:v>
                </c:pt>
                <c:pt idx="68">
                  <c:v>46</c:v>
                </c:pt>
                <c:pt idx="69">
                  <c:v>54</c:v>
                </c:pt>
                <c:pt idx="70">
                  <c:v>72</c:v>
                </c:pt>
                <c:pt idx="71">
                  <c:v>79</c:v>
                </c:pt>
                <c:pt idx="72">
                  <c:v>115</c:v>
                </c:pt>
                <c:pt idx="73">
                  <c:v>142</c:v>
                </c:pt>
                <c:pt idx="74">
                  <c:v>154</c:v>
                </c:pt>
                <c:pt idx="75">
                  <c:v>154</c:v>
                </c:pt>
                <c:pt idx="76">
                  <c:v>153</c:v>
                </c:pt>
                <c:pt idx="77">
                  <c:v>136</c:v>
                </c:pt>
                <c:pt idx="78">
                  <c:v>124</c:v>
                </c:pt>
                <c:pt idx="79">
                  <c:v>116</c:v>
                </c:pt>
                <c:pt idx="80">
                  <c:v>107</c:v>
                </c:pt>
                <c:pt idx="81">
                  <c:v>106</c:v>
                </c:pt>
                <c:pt idx="82">
                  <c:v>122</c:v>
                </c:pt>
                <c:pt idx="83">
                  <c:v>137</c:v>
                </c:pt>
                <c:pt idx="84">
                  <c:v>140</c:v>
                </c:pt>
                <c:pt idx="85">
                  <c:v>141</c:v>
                </c:pt>
                <c:pt idx="86">
                  <c:v>155</c:v>
                </c:pt>
                <c:pt idx="87">
                  <c:v>179</c:v>
                </c:pt>
                <c:pt idx="88">
                  <c:v>173</c:v>
                </c:pt>
                <c:pt idx="89">
                  <c:v>171</c:v>
                </c:pt>
                <c:pt idx="90">
                  <c:v>160</c:v>
                </c:pt>
                <c:pt idx="91">
                  <c:v>156</c:v>
                </c:pt>
                <c:pt idx="92">
                  <c:v>147</c:v>
                </c:pt>
              </c:numCache>
            </c:numRef>
          </c:val>
          <c:smooth val="0"/>
          <c:extLst>
            <c:ext xmlns:c16="http://schemas.microsoft.com/office/drawing/2014/chart" uri="{C3380CC4-5D6E-409C-BE32-E72D297353CC}">
              <c16:uniqueId val="{00000001-9B04-41C4-8DF4-A18186E9CB18}"/>
            </c:ext>
          </c:extLst>
        </c:ser>
        <c:ser>
          <c:idx val="2"/>
          <c:order val="2"/>
          <c:tx>
            <c:strRef>
              <c:f>Sheet1!$A$4</c:f>
              <c:strCache>
                <c:ptCount val="1"/>
                <c:pt idx="0">
                  <c:v>Habersham County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Sheet1!$B$1:$CP$1</c:f>
              <c:numCache>
                <c:formatCode>mmm\-yy</c:formatCode>
                <c:ptCount val="93"/>
                <c:pt idx="0">
                  <c:v>42552</c:v>
                </c:pt>
                <c:pt idx="1">
                  <c:v>42583</c:v>
                </c:pt>
                <c:pt idx="2">
                  <c:v>42614</c:v>
                </c:pt>
                <c:pt idx="3">
                  <c:v>42644</c:v>
                </c:pt>
                <c:pt idx="4">
                  <c:v>42675</c:v>
                </c:pt>
                <c:pt idx="5">
                  <c:v>42705</c:v>
                </c:pt>
                <c:pt idx="6">
                  <c:v>42736</c:v>
                </c:pt>
                <c:pt idx="7">
                  <c:v>42767</c:v>
                </c:pt>
                <c:pt idx="8">
                  <c:v>42795</c:v>
                </c:pt>
                <c:pt idx="9">
                  <c:v>42826</c:v>
                </c:pt>
                <c:pt idx="10">
                  <c:v>42856</c:v>
                </c:pt>
                <c:pt idx="11">
                  <c:v>42887</c:v>
                </c:pt>
                <c:pt idx="12">
                  <c:v>42917</c:v>
                </c:pt>
                <c:pt idx="13">
                  <c:v>42948</c:v>
                </c:pt>
                <c:pt idx="14">
                  <c:v>42979</c:v>
                </c:pt>
                <c:pt idx="15">
                  <c:v>43009</c:v>
                </c:pt>
                <c:pt idx="16">
                  <c:v>43040</c:v>
                </c:pt>
                <c:pt idx="17">
                  <c:v>43070</c:v>
                </c:pt>
                <c:pt idx="18">
                  <c:v>43101</c:v>
                </c:pt>
                <c:pt idx="19">
                  <c:v>43132</c:v>
                </c:pt>
                <c:pt idx="20">
                  <c:v>43160</c:v>
                </c:pt>
                <c:pt idx="21">
                  <c:v>43191</c:v>
                </c:pt>
                <c:pt idx="22">
                  <c:v>43221</c:v>
                </c:pt>
                <c:pt idx="23">
                  <c:v>43252</c:v>
                </c:pt>
                <c:pt idx="24">
                  <c:v>43282</c:v>
                </c:pt>
                <c:pt idx="25">
                  <c:v>43313</c:v>
                </c:pt>
                <c:pt idx="26">
                  <c:v>43344</c:v>
                </c:pt>
                <c:pt idx="27">
                  <c:v>43374</c:v>
                </c:pt>
                <c:pt idx="28">
                  <c:v>43405</c:v>
                </c:pt>
                <c:pt idx="29">
                  <c:v>43435</c:v>
                </c:pt>
                <c:pt idx="30">
                  <c:v>43466</c:v>
                </c:pt>
                <c:pt idx="31">
                  <c:v>43497</c:v>
                </c:pt>
                <c:pt idx="32">
                  <c:v>43525</c:v>
                </c:pt>
                <c:pt idx="33">
                  <c:v>43556</c:v>
                </c:pt>
                <c:pt idx="34">
                  <c:v>43586</c:v>
                </c:pt>
                <c:pt idx="35">
                  <c:v>43617</c:v>
                </c:pt>
                <c:pt idx="36">
                  <c:v>43647</c:v>
                </c:pt>
                <c:pt idx="37">
                  <c:v>43678</c:v>
                </c:pt>
                <c:pt idx="38">
                  <c:v>43709</c:v>
                </c:pt>
                <c:pt idx="39">
                  <c:v>43739</c:v>
                </c:pt>
                <c:pt idx="40">
                  <c:v>43770</c:v>
                </c:pt>
                <c:pt idx="41">
                  <c:v>43800</c:v>
                </c:pt>
                <c:pt idx="42">
                  <c:v>43831</c:v>
                </c:pt>
                <c:pt idx="43">
                  <c:v>43862</c:v>
                </c:pt>
                <c:pt idx="44">
                  <c:v>43891</c:v>
                </c:pt>
                <c:pt idx="45">
                  <c:v>43922</c:v>
                </c:pt>
                <c:pt idx="46">
                  <c:v>43952</c:v>
                </c:pt>
                <c:pt idx="47">
                  <c:v>43983</c:v>
                </c:pt>
                <c:pt idx="48">
                  <c:v>44013</c:v>
                </c:pt>
                <c:pt idx="49">
                  <c:v>44044</c:v>
                </c:pt>
                <c:pt idx="50">
                  <c:v>44075</c:v>
                </c:pt>
                <c:pt idx="51">
                  <c:v>44105</c:v>
                </c:pt>
                <c:pt idx="52">
                  <c:v>44136</c:v>
                </c:pt>
                <c:pt idx="53">
                  <c:v>44166</c:v>
                </c:pt>
                <c:pt idx="54">
                  <c:v>44197</c:v>
                </c:pt>
                <c:pt idx="55">
                  <c:v>44228</c:v>
                </c:pt>
                <c:pt idx="56">
                  <c:v>44256</c:v>
                </c:pt>
                <c:pt idx="57">
                  <c:v>44287</c:v>
                </c:pt>
                <c:pt idx="58">
                  <c:v>44317</c:v>
                </c:pt>
                <c:pt idx="59">
                  <c:v>44348</c:v>
                </c:pt>
                <c:pt idx="60">
                  <c:v>44378</c:v>
                </c:pt>
                <c:pt idx="61">
                  <c:v>44409</c:v>
                </c:pt>
                <c:pt idx="62">
                  <c:v>44440</c:v>
                </c:pt>
                <c:pt idx="63">
                  <c:v>44470</c:v>
                </c:pt>
                <c:pt idx="64">
                  <c:v>44501</c:v>
                </c:pt>
                <c:pt idx="65">
                  <c:v>44531</c:v>
                </c:pt>
                <c:pt idx="66">
                  <c:v>44562</c:v>
                </c:pt>
                <c:pt idx="67">
                  <c:v>44593</c:v>
                </c:pt>
                <c:pt idx="68">
                  <c:v>44621</c:v>
                </c:pt>
                <c:pt idx="69">
                  <c:v>44652</c:v>
                </c:pt>
                <c:pt idx="70">
                  <c:v>44682</c:v>
                </c:pt>
                <c:pt idx="71">
                  <c:v>44713</c:v>
                </c:pt>
                <c:pt idx="72">
                  <c:v>44743</c:v>
                </c:pt>
                <c:pt idx="73">
                  <c:v>44774</c:v>
                </c:pt>
                <c:pt idx="74">
                  <c:v>44805</c:v>
                </c:pt>
                <c:pt idx="75">
                  <c:v>44835</c:v>
                </c:pt>
                <c:pt idx="76">
                  <c:v>44866</c:v>
                </c:pt>
                <c:pt idx="77">
                  <c:v>44896</c:v>
                </c:pt>
                <c:pt idx="78">
                  <c:v>44927</c:v>
                </c:pt>
                <c:pt idx="79">
                  <c:v>44958</c:v>
                </c:pt>
                <c:pt idx="80">
                  <c:v>44986</c:v>
                </c:pt>
                <c:pt idx="81">
                  <c:v>45017</c:v>
                </c:pt>
                <c:pt idx="82">
                  <c:v>45047</c:v>
                </c:pt>
                <c:pt idx="83">
                  <c:v>45078</c:v>
                </c:pt>
                <c:pt idx="84">
                  <c:v>45108</c:v>
                </c:pt>
                <c:pt idx="85">
                  <c:v>45139</c:v>
                </c:pt>
                <c:pt idx="86">
                  <c:v>45170</c:v>
                </c:pt>
                <c:pt idx="87">
                  <c:v>45200</c:v>
                </c:pt>
                <c:pt idx="88">
                  <c:v>45231</c:v>
                </c:pt>
                <c:pt idx="89">
                  <c:v>45261</c:v>
                </c:pt>
                <c:pt idx="90">
                  <c:v>45292</c:v>
                </c:pt>
                <c:pt idx="91">
                  <c:v>45323</c:v>
                </c:pt>
                <c:pt idx="92">
                  <c:v>45352</c:v>
                </c:pt>
              </c:numCache>
            </c:numRef>
          </c:cat>
          <c:val>
            <c:numRef>
              <c:f>Sheet1!$B$4:$CP$4</c:f>
              <c:numCache>
                <c:formatCode>General</c:formatCode>
                <c:ptCount val="93"/>
                <c:pt idx="0">
                  <c:v>360</c:v>
                </c:pt>
                <c:pt idx="1">
                  <c:v>316</c:v>
                </c:pt>
                <c:pt idx="2">
                  <c:v>304</c:v>
                </c:pt>
                <c:pt idx="3">
                  <c:v>291</c:v>
                </c:pt>
                <c:pt idx="4">
                  <c:v>283</c:v>
                </c:pt>
                <c:pt idx="5">
                  <c:v>258</c:v>
                </c:pt>
                <c:pt idx="6">
                  <c:v>226</c:v>
                </c:pt>
                <c:pt idx="7">
                  <c:v>243</c:v>
                </c:pt>
                <c:pt idx="8">
                  <c:v>250</c:v>
                </c:pt>
                <c:pt idx="9">
                  <c:v>240</c:v>
                </c:pt>
                <c:pt idx="10">
                  <c:v>236</c:v>
                </c:pt>
                <c:pt idx="11">
                  <c:v>231</c:v>
                </c:pt>
                <c:pt idx="12">
                  <c:v>231</c:v>
                </c:pt>
                <c:pt idx="13">
                  <c:v>243</c:v>
                </c:pt>
                <c:pt idx="14">
                  <c:v>227</c:v>
                </c:pt>
                <c:pt idx="15">
                  <c:v>232</c:v>
                </c:pt>
                <c:pt idx="16">
                  <c:v>235</c:v>
                </c:pt>
                <c:pt idx="17">
                  <c:v>227</c:v>
                </c:pt>
                <c:pt idx="18">
                  <c:v>196</c:v>
                </c:pt>
                <c:pt idx="19">
                  <c:v>192</c:v>
                </c:pt>
                <c:pt idx="20">
                  <c:v>190</c:v>
                </c:pt>
                <c:pt idx="21">
                  <c:v>193</c:v>
                </c:pt>
                <c:pt idx="22">
                  <c:v>186</c:v>
                </c:pt>
                <c:pt idx="23">
                  <c:v>202</c:v>
                </c:pt>
                <c:pt idx="24">
                  <c:v>219</c:v>
                </c:pt>
                <c:pt idx="25">
                  <c:v>210</c:v>
                </c:pt>
                <c:pt idx="26">
                  <c:v>224</c:v>
                </c:pt>
                <c:pt idx="27">
                  <c:v>245</c:v>
                </c:pt>
                <c:pt idx="28">
                  <c:v>241</c:v>
                </c:pt>
                <c:pt idx="29">
                  <c:v>229</c:v>
                </c:pt>
                <c:pt idx="30">
                  <c:v>209</c:v>
                </c:pt>
                <c:pt idx="31">
                  <c:v>203</c:v>
                </c:pt>
                <c:pt idx="32">
                  <c:v>200</c:v>
                </c:pt>
                <c:pt idx="33">
                  <c:v>216</c:v>
                </c:pt>
                <c:pt idx="34">
                  <c:v>218</c:v>
                </c:pt>
                <c:pt idx="35">
                  <c:v>227</c:v>
                </c:pt>
                <c:pt idx="36">
                  <c:v>229</c:v>
                </c:pt>
                <c:pt idx="37">
                  <c:v>228</c:v>
                </c:pt>
                <c:pt idx="38">
                  <c:v>238</c:v>
                </c:pt>
                <c:pt idx="39">
                  <c:v>225</c:v>
                </c:pt>
                <c:pt idx="40">
                  <c:v>196</c:v>
                </c:pt>
                <c:pt idx="41">
                  <c:v>189</c:v>
                </c:pt>
                <c:pt idx="42">
                  <c:v>173</c:v>
                </c:pt>
                <c:pt idx="43">
                  <c:v>175</c:v>
                </c:pt>
                <c:pt idx="44">
                  <c:v>159</c:v>
                </c:pt>
                <c:pt idx="45">
                  <c:v>172</c:v>
                </c:pt>
                <c:pt idx="46">
                  <c:v>171</c:v>
                </c:pt>
                <c:pt idx="47">
                  <c:v>160</c:v>
                </c:pt>
                <c:pt idx="48">
                  <c:v>152</c:v>
                </c:pt>
                <c:pt idx="49">
                  <c:v>132</c:v>
                </c:pt>
                <c:pt idx="50">
                  <c:v>127</c:v>
                </c:pt>
                <c:pt idx="51">
                  <c:v>104</c:v>
                </c:pt>
                <c:pt idx="52">
                  <c:v>101</c:v>
                </c:pt>
                <c:pt idx="53">
                  <c:v>97</c:v>
                </c:pt>
                <c:pt idx="54">
                  <c:v>89</c:v>
                </c:pt>
                <c:pt idx="55">
                  <c:v>80</c:v>
                </c:pt>
                <c:pt idx="56">
                  <c:v>77</c:v>
                </c:pt>
                <c:pt idx="57">
                  <c:v>63</c:v>
                </c:pt>
                <c:pt idx="58">
                  <c:v>62</c:v>
                </c:pt>
                <c:pt idx="59">
                  <c:v>68</c:v>
                </c:pt>
                <c:pt idx="60">
                  <c:v>67</c:v>
                </c:pt>
                <c:pt idx="61">
                  <c:v>72</c:v>
                </c:pt>
                <c:pt idx="62">
                  <c:v>80</c:v>
                </c:pt>
                <c:pt idx="63">
                  <c:v>82</c:v>
                </c:pt>
                <c:pt idx="64">
                  <c:v>83</c:v>
                </c:pt>
                <c:pt idx="65">
                  <c:v>75</c:v>
                </c:pt>
                <c:pt idx="66">
                  <c:v>77</c:v>
                </c:pt>
                <c:pt idx="67">
                  <c:v>77</c:v>
                </c:pt>
                <c:pt idx="68">
                  <c:v>74</c:v>
                </c:pt>
                <c:pt idx="69">
                  <c:v>78</c:v>
                </c:pt>
                <c:pt idx="70">
                  <c:v>70</c:v>
                </c:pt>
                <c:pt idx="71">
                  <c:v>92</c:v>
                </c:pt>
                <c:pt idx="72">
                  <c:v>129</c:v>
                </c:pt>
                <c:pt idx="73">
                  <c:v>144</c:v>
                </c:pt>
                <c:pt idx="74">
                  <c:v>143</c:v>
                </c:pt>
                <c:pt idx="75">
                  <c:v>152</c:v>
                </c:pt>
                <c:pt idx="76">
                  <c:v>159</c:v>
                </c:pt>
                <c:pt idx="77">
                  <c:v>142</c:v>
                </c:pt>
                <c:pt idx="78">
                  <c:v>124</c:v>
                </c:pt>
                <c:pt idx="79">
                  <c:v>113</c:v>
                </c:pt>
                <c:pt idx="80">
                  <c:v>103</c:v>
                </c:pt>
                <c:pt idx="81">
                  <c:v>91</c:v>
                </c:pt>
                <c:pt idx="82">
                  <c:v>94</c:v>
                </c:pt>
                <c:pt idx="83">
                  <c:v>99</c:v>
                </c:pt>
                <c:pt idx="84">
                  <c:v>124</c:v>
                </c:pt>
                <c:pt idx="85">
                  <c:v>123</c:v>
                </c:pt>
                <c:pt idx="86">
                  <c:v>131</c:v>
                </c:pt>
                <c:pt idx="87">
                  <c:v>130</c:v>
                </c:pt>
                <c:pt idx="88">
                  <c:v>122</c:v>
                </c:pt>
                <c:pt idx="89">
                  <c:v>121</c:v>
                </c:pt>
                <c:pt idx="90">
                  <c:v>107</c:v>
                </c:pt>
                <c:pt idx="91">
                  <c:v>97</c:v>
                </c:pt>
                <c:pt idx="92">
                  <c:v>106</c:v>
                </c:pt>
              </c:numCache>
            </c:numRef>
          </c:val>
          <c:smooth val="0"/>
          <c:extLst>
            <c:ext xmlns:c16="http://schemas.microsoft.com/office/drawing/2014/chart" uri="{C3380CC4-5D6E-409C-BE32-E72D297353CC}">
              <c16:uniqueId val="{00000002-9B04-41C4-8DF4-A18186E9CB18}"/>
            </c:ext>
          </c:extLst>
        </c:ser>
        <c:ser>
          <c:idx val="3"/>
          <c:order val="3"/>
          <c:tx>
            <c:strRef>
              <c:f>Sheet1!$A$5</c:f>
              <c:strCache>
                <c:ptCount val="1"/>
                <c:pt idx="0">
                  <c:v>Richmond County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Sheet1!$B$1:$CP$1</c:f>
              <c:numCache>
                <c:formatCode>mmm\-yy</c:formatCode>
                <c:ptCount val="93"/>
                <c:pt idx="0">
                  <c:v>42552</c:v>
                </c:pt>
                <c:pt idx="1">
                  <c:v>42583</c:v>
                </c:pt>
                <c:pt idx="2">
                  <c:v>42614</c:v>
                </c:pt>
                <c:pt idx="3">
                  <c:v>42644</c:v>
                </c:pt>
                <c:pt idx="4">
                  <c:v>42675</c:v>
                </c:pt>
                <c:pt idx="5">
                  <c:v>42705</c:v>
                </c:pt>
                <c:pt idx="6">
                  <c:v>42736</c:v>
                </c:pt>
                <c:pt idx="7">
                  <c:v>42767</c:v>
                </c:pt>
                <c:pt idx="8">
                  <c:v>42795</c:v>
                </c:pt>
                <c:pt idx="9">
                  <c:v>42826</c:v>
                </c:pt>
                <c:pt idx="10">
                  <c:v>42856</c:v>
                </c:pt>
                <c:pt idx="11">
                  <c:v>42887</c:v>
                </c:pt>
                <c:pt idx="12">
                  <c:v>42917</c:v>
                </c:pt>
                <c:pt idx="13">
                  <c:v>42948</c:v>
                </c:pt>
                <c:pt idx="14">
                  <c:v>42979</c:v>
                </c:pt>
                <c:pt idx="15">
                  <c:v>43009</c:v>
                </c:pt>
                <c:pt idx="16">
                  <c:v>43040</c:v>
                </c:pt>
                <c:pt idx="17">
                  <c:v>43070</c:v>
                </c:pt>
                <c:pt idx="18">
                  <c:v>43101</c:v>
                </c:pt>
                <c:pt idx="19">
                  <c:v>43132</c:v>
                </c:pt>
                <c:pt idx="20">
                  <c:v>43160</c:v>
                </c:pt>
                <c:pt idx="21">
                  <c:v>43191</c:v>
                </c:pt>
                <c:pt idx="22">
                  <c:v>43221</c:v>
                </c:pt>
                <c:pt idx="23">
                  <c:v>43252</c:v>
                </c:pt>
                <c:pt idx="24">
                  <c:v>43282</c:v>
                </c:pt>
                <c:pt idx="25">
                  <c:v>43313</c:v>
                </c:pt>
                <c:pt idx="26">
                  <c:v>43344</c:v>
                </c:pt>
                <c:pt idx="27">
                  <c:v>43374</c:v>
                </c:pt>
                <c:pt idx="28">
                  <c:v>43405</c:v>
                </c:pt>
                <c:pt idx="29">
                  <c:v>43435</c:v>
                </c:pt>
                <c:pt idx="30">
                  <c:v>43466</c:v>
                </c:pt>
                <c:pt idx="31">
                  <c:v>43497</c:v>
                </c:pt>
                <c:pt idx="32">
                  <c:v>43525</c:v>
                </c:pt>
                <c:pt idx="33">
                  <c:v>43556</c:v>
                </c:pt>
                <c:pt idx="34">
                  <c:v>43586</c:v>
                </c:pt>
                <c:pt idx="35">
                  <c:v>43617</c:v>
                </c:pt>
                <c:pt idx="36">
                  <c:v>43647</c:v>
                </c:pt>
                <c:pt idx="37">
                  <c:v>43678</c:v>
                </c:pt>
                <c:pt idx="38">
                  <c:v>43709</c:v>
                </c:pt>
                <c:pt idx="39">
                  <c:v>43739</c:v>
                </c:pt>
                <c:pt idx="40">
                  <c:v>43770</c:v>
                </c:pt>
                <c:pt idx="41">
                  <c:v>43800</c:v>
                </c:pt>
                <c:pt idx="42">
                  <c:v>43831</c:v>
                </c:pt>
                <c:pt idx="43">
                  <c:v>43862</c:v>
                </c:pt>
                <c:pt idx="44">
                  <c:v>43891</c:v>
                </c:pt>
                <c:pt idx="45">
                  <c:v>43922</c:v>
                </c:pt>
                <c:pt idx="46">
                  <c:v>43952</c:v>
                </c:pt>
                <c:pt idx="47">
                  <c:v>43983</c:v>
                </c:pt>
                <c:pt idx="48">
                  <c:v>44013</c:v>
                </c:pt>
                <c:pt idx="49">
                  <c:v>44044</c:v>
                </c:pt>
                <c:pt idx="50">
                  <c:v>44075</c:v>
                </c:pt>
                <c:pt idx="51">
                  <c:v>44105</c:v>
                </c:pt>
                <c:pt idx="52">
                  <c:v>44136</c:v>
                </c:pt>
                <c:pt idx="53">
                  <c:v>44166</c:v>
                </c:pt>
                <c:pt idx="54">
                  <c:v>44197</c:v>
                </c:pt>
                <c:pt idx="55">
                  <c:v>44228</c:v>
                </c:pt>
                <c:pt idx="56">
                  <c:v>44256</c:v>
                </c:pt>
                <c:pt idx="57">
                  <c:v>44287</c:v>
                </c:pt>
                <c:pt idx="58">
                  <c:v>44317</c:v>
                </c:pt>
                <c:pt idx="59">
                  <c:v>44348</c:v>
                </c:pt>
                <c:pt idx="60">
                  <c:v>44378</c:v>
                </c:pt>
                <c:pt idx="61">
                  <c:v>44409</c:v>
                </c:pt>
                <c:pt idx="62">
                  <c:v>44440</c:v>
                </c:pt>
                <c:pt idx="63">
                  <c:v>44470</c:v>
                </c:pt>
                <c:pt idx="64">
                  <c:v>44501</c:v>
                </c:pt>
                <c:pt idx="65">
                  <c:v>44531</c:v>
                </c:pt>
                <c:pt idx="66">
                  <c:v>44562</c:v>
                </c:pt>
                <c:pt idx="67">
                  <c:v>44593</c:v>
                </c:pt>
                <c:pt idx="68">
                  <c:v>44621</c:v>
                </c:pt>
                <c:pt idx="69">
                  <c:v>44652</c:v>
                </c:pt>
                <c:pt idx="70">
                  <c:v>44682</c:v>
                </c:pt>
                <c:pt idx="71">
                  <c:v>44713</c:v>
                </c:pt>
                <c:pt idx="72">
                  <c:v>44743</c:v>
                </c:pt>
                <c:pt idx="73">
                  <c:v>44774</c:v>
                </c:pt>
                <c:pt idx="74">
                  <c:v>44805</c:v>
                </c:pt>
                <c:pt idx="75">
                  <c:v>44835</c:v>
                </c:pt>
                <c:pt idx="76">
                  <c:v>44866</c:v>
                </c:pt>
                <c:pt idx="77">
                  <c:v>44896</c:v>
                </c:pt>
                <c:pt idx="78">
                  <c:v>44927</c:v>
                </c:pt>
                <c:pt idx="79">
                  <c:v>44958</c:v>
                </c:pt>
                <c:pt idx="80">
                  <c:v>44986</c:v>
                </c:pt>
                <c:pt idx="81">
                  <c:v>45017</c:v>
                </c:pt>
                <c:pt idx="82">
                  <c:v>45047</c:v>
                </c:pt>
                <c:pt idx="83">
                  <c:v>45078</c:v>
                </c:pt>
                <c:pt idx="84">
                  <c:v>45108</c:v>
                </c:pt>
                <c:pt idx="85">
                  <c:v>45139</c:v>
                </c:pt>
                <c:pt idx="86">
                  <c:v>45170</c:v>
                </c:pt>
                <c:pt idx="87">
                  <c:v>45200</c:v>
                </c:pt>
                <c:pt idx="88">
                  <c:v>45231</c:v>
                </c:pt>
                <c:pt idx="89">
                  <c:v>45261</c:v>
                </c:pt>
                <c:pt idx="90">
                  <c:v>45292</c:v>
                </c:pt>
                <c:pt idx="91">
                  <c:v>45323</c:v>
                </c:pt>
                <c:pt idx="92">
                  <c:v>45352</c:v>
                </c:pt>
              </c:numCache>
            </c:numRef>
          </c:cat>
          <c:val>
            <c:numRef>
              <c:f>Sheet1!$B$5:$CP$5</c:f>
              <c:numCache>
                <c:formatCode>General</c:formatCode>
                <c:ptCount val="93"/>
                <c:pt idx="0">
                  <c:v>825</c:v>
                </c:pt>
                <c:pt idx="1">
                  <c:v>813</c:v>
                </c:pt>
                <c:pt idx="2">
                  <c:v>808</c:v>
                </c:pt>
                <c:pt idx="3">
                  <c:v>786</c:v>
                </c:pt>
                <c:pt idx="4">
                  <c:v>770</c:v>
                </c:pt>
                <c:pt idx="5">
                  <c:v>705</c:v>
                </c:pt>
                <c:pt idx="6">
                  <c:v>668</c:v>
                </c:pt>
                <c:pt idx="7">
                  <c:v>666</c:v>
                </c:pt>
                <c:pt idx="8">
                  <c:v>647</c:v>
                </c:pt>
                <c:pt idx="9">
                  <c:v>631</c:v>
                </c:pt>
                <c:pt idx="10">
                  <c:v>623</c:v>
                </c:pt>
                <c:pt idx="11">
                  <c:v>601</c:v>
                </c:pt>
                <c:pt idx="12">
                  <c:v>599</c:v>
                </c:pt>
                <c:pt idx="13">
                  <c:v>598</c:v>
                </c:pt>
                <c:pt idx="14">
                  <c:v>576</c:v>
                </c:pt>
                <c:pt idx="15">
                  <c:v>571</c:v>
                </c:pt>
                <c:pt idx="16">
                  <c:v>563</c:v>
                </c:pt>
                <c:pt idx="17">
                  <c:v>543</c:v>
                </c:pt>
                <c:pt idx="18">
                  <c:v>512</c:v>
                </c:pt>
                <c:pt idx="19">
                  <c:v>490</c:v>
                </c:pt>
                <c:pt idx="20">
                  <c:v>469</c:v>
                </c:pt>
                <c:pt idx="21">
                  <c:v>465</c:v>
                </c:pt>
                <c:pt idx="22">
                  <c:v>446</c:v>
                </c:pt>
                <c:pt idx="23">
                  <c:v>448</c:v>
                </c:pt>
                <c:pt idx="24">
                  <c:v>501</c:v>
                </c:pt>
                <c:pt idx="25">
                  <c:v>549</c:v>
                </c:pt>
                <c:pt idx="26">
                  <c:v>565</c:v>
                </c:pt>
                <c:pt idx="27">
                  <c:v>580</c:v>
                </c:pt>
                <c:pt idx="28">
                  <c:v>593</c:v>
                </c:pt>
                <c:pt idx="29">
                  <c:v>592</c:v>
                </c:pt>
                <c:pt idx="30">
                  <c:v>566</c:v>
                </c:pt>
                <c:pt idx="31">
                  <c:v>555</c:v>
                </c:pt>
                <c:pt idx="32">
                  <c:v>494</c:v>
                </c:pt>
                <c:pt idx="33">
                  <c:v>460</c:v>
                </c:pt>
                <c:pt idx="34">
                  <c:v>475</c:v>
                </c:pt>
                <c:pt idx="35">
                  <c:v>532</c:v>
                </c:pt>
                <c:pt idx="36">
                  <c:v>548</c:v>
                </c:pt>
                <c:pt idx="37">
                  <c:v>551</c:v>
                </c:pt>
                <c:pt idx="38">
                  <c:v>544</c:v>
                </c:pt>
                <c:pt idx="39">
                  <c:v>537</c:v>
                </c:pt>
                <c:pt idx="40">
                  <c:v>525</c:v>
                </c:pt>
                <c:pt idx="41">
                  <c:v>499</c:v>
                </c:pt>
                <c:pt idx="42">
                  <c:v>466</c:v>
                </c:pt>
                <c:pt idx="43">
                  <c:v>428</c:v>
                </c:pt>
                <c:pt idx="44">
                  <c:v>412</c:v>
                </c:pt>
                <c:pt idx="45">
                  <c:v>391</c:v>
                </c:pt>
                <c:pt idx="46">
                  <c:v>326</c:v>
                </c:pt>
                <c:pt idx="47">
                  <c:v>278</c:v>
                </c:pt>
                <c:pt idx="48">
                  <c:v>255</c:v>
                </c:pt>
                <c:pt idx="49">
                  <c:v>241</c:v>
                </c:pt>
                <c:pt idx="50">
                  <c:v>279</c:v>
                </c:pt>
                <c:pt idx="51">
                  <c:v>305</c:v>
                </c:pt>
                <c:pt idx="52">
                  <c:v>241</c:v>
                </c:pt>
                <c:pt idx="53">
                  <c:v>239</c:v>
                </c:pt>
                <c:pt idx="54">
                  <c:v>222</c:v>
                </c:pt>
                <c:pt idx="55">
                  <c:v>200</c:v>
                </c:pt>
                <c:pt idx="56">
                  <c:v>182</c:v>
                </c:pt>
                <c:pt idx="57">
                  <c:v>164</c:v>
                </c:pt>
                <c:pt idx="58">
                  <c:v>177</c:v>
                </c:pt>
                <c:pt idx="59">
                  <c:v>201</c:v>
                </c:pt>
                <c:pt idx="60">
                  <c:v>236</c:v>
                </c:pt>
                <c:pt idx="61">
                  <c:v>240</c:v>
                </c:pt>
                <c:pt idx="62">
                  <c:v>256</c:v>
                </c:pt>
                <c:pt idx="63">
                  <c:v>250</c:v>
                </c:pt>
                <c:pt idx="64">
                  <c:v>232</c:v>
                </c:pt>
                <c:pt idx="65">
                  <c:v>206</c:v>
                </c:pt>
                <c:pt idx="66">
                  <c:v>175</c:v>
                </c:pt>
                <c:pt idx="67">
                  <c:v>147</c:v>
                </c:pt>
                <c:pt idx="68">
                  <c:v>153</c:v>
                </c:pt>
                <c:pt idx="69">
                  <c:v>177</c:v>
                </c:pt>
                <c:pt idx="70">
                  <c:v>215</c:v>
                </c:pt>
                <c:pt idx="71">
                  <c:v>249</c:v>
                </c:pt>
                <c:pt idx="72">
                  <c:v>297</c:v>
                </c:pt>
                <c:pt idx="73">
                  <c:v>338</c:v>
                </c:pt>
                <c:pt idx="74">
                  <c:v>316</c:v>
                </c:pt>
                <c:pt idx="75">
                  <c:v>346</c:v>
                </c:pt>
                <c:pt idx="76">
                  <c:v>356</c:v>
                </c:pt>
                <c:pt idx="77">
                  <c:v>363</c:v>
                </c:pt>
                <c:pt idx="78">
                  <c:v>341</c:v>
                </c:pt>
                <c:pt idx="79">
                  <c:v>296</c:v>
                </c:pt>
                <c:pt idx="80">
                  <c:v>303</c:v>
                </c:pt>
                <c:pt idx="81">
                  <c:v>290</c:v>
                </c:pt>
                <c:pt idx="82">
                  <c:v>284</c:v>
                </c:pt>
                <c:pt idx="83">
                  <c:v>279</c:v>
                </c:pt>
                <c:pt idx="84">
                  <c:v>328</c:v>
                </c:pt>
                <c:pt idx="85">
                  <c:v>371</c:v>
                </c:pt>
                <c:pt idx="86">
                  <c:v>376</c:v>
                </c:pt>
                <c:pt idx="87">
                  <c:v>405</c:v>
                </c:pt>
                <c:pt idx="88">
                  <c:v>445</c:v>
                </c:pt>
                <c:pt idx="89">
                  <c:v>432</c:v>
                </c:pt>
                <c:pt idx="90">
                  <c:v>416</c:v>
                </c:pt>
                <c:pt idx="91">
                  <c:v>412</c:v>
                </c:pt>
                <c:pt idx="92">
                  <c:v>442</c:v>
                </c:pt>
              </c:numCache>
            </c:numRef>
          </c:val>
          <c:smooth val="0"/>
          <c:extLst>
            <c:ext xmlns:c16="http://schemas.microsoft.com/office/drawing/2014/chart" uri="{C3380CC4-5D6E-409C-BE32-E72D297353CC}">
              <c16:uniqueId val="{00000003-9B04-41C4-8DF4-A18186E9CB18}"/>
            </c:ext>
          </c:extLst>
        </c:ser>
        <c:ser>
          <c:idx val="4"/>
          <c:order val="4"/>
          <c:tx>
            <c:strRef>
              <c:f>Sheet1!$A$6</c:f>
              <c:strCache>
                <c:ptCount val="1"/>
                <c:pt idx="0">
                  <c:v>Upson County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Sheet1!$B$1:$CP$1</c:f>
              <c:numCache>
                <c:formatCode>mmm\-yy</c:formatCode>
                <c:ptCount val="93"/>
                <c:pt idx="0">
                  <c:v>42552</c:v>
                </c:pt>
                <c:pt idx="1">
                  <c:v>42583</c:v>
                </c:pt>
                <c:pt idx="2">
                  <c:v>42614</c:v>
                </c:pt>
                <c:pt idx="3">
                  <c:v>42644</c:v>
                </c:pt>
                <c:pt idx="4">
                  <c:v>42675</c:v>
                </c:pt>
                <c:pt idx="5">
                  <c:v>42705</c:v>
                </c:pt>
                <c:pt idx="6">
                  <c:v>42736</c:v>
                </c:pt>
                <c:pt idx="7">
                  <c:v>42767</c:v>
                </c:pt>
                <c:pt idx="8">
                  <c:v>42795</c:v>
                </c:pt>
                <c:pt idx="9">
                  <c:v>42826</c:v>
                </c:pt>
                <c:pt idx="10">
                  <c:v>42856</c:v>
                </c:pt>
                <c:pt idx="11">
                  <c:v>42887</c:v>
                </c:pt>
                <c:pt idx="12">
                  <c:v>42917</c:v>
                </c:pt>
                <c:pt idx="13">
                  <c:v>42948</c:v>
                </c:pt>
                <c:pt idx="14">
                  <c:v>42979</c:v>
                </c:pt>
                <c:pt idx="15">
                  <c:v>43009</c:v>
                </c:pt>
                <c:pt idx="16">
                  <c:v>43040</c:v>
                </c:pt>
                <c:pt idx="17">
                  <c:v>43070</c:v>
                </c:pt>
                <c:pt idx="18">
                  <c:v>43101</c:v>
                </c:pt>
                <c:pt idx="19">
                  <c:v>43132</c:v>
                </c:pt>
                <c:pt idx="20">
                  <c:v>43160</c:v>
                </c:pt>
                <c:pt idx="21">
                  <c:v>43191</c:v>
                </c:pt>
                <c:pt idx="22">
                  <c:v>43221</c:v>
                </c:pt>
                <c:pt idx="23">
                  <c:v>43252</c:v>
                </c:pt>
                <c:pt idx="24">
                  <c:v>43282</c:v>
                </c:pt>
                <c:pt idx="25">
                  <c:v>43313</c:v>
                </c:pt>
                <c:pt idx="26">
                  <c:v>43344</c:v>
                </c:pt>
                <c:pt idx="27">
                  <c:v>43374</c:v>
                </c:pt>
                <c:pt idx="28">
                  <c:v>43405</c:v>
                </c:pt>
                <c:pt idx="29">
                  <c:v>43435</c:v>
                </c:pt>
                <c:pt idx="30">
                  <c:v>43466</c:v>
                </c:pt>
                <c:pt idx="31">
                  <c:v>43497</c:v>
                </c:pt>
                <c:pt idx="32">
                  <c:v>43525</c:v>
                </c:pt>
                <c:pt idx="33">
                  <c:v>43556</c:v>
                </c:pt>
                <c:pt idx="34">
                  <c:v>43586</c:v>
                </c:pt>
                <c:pt idx="35">
                  <c:v>43617</c:v>
                </c:pt>
                <c:pt idx="36">
                  <c:v>43647</c:v>
                </c:pt>
                <c:pt idx="37">
                  <c:v>43678</c:v>
                </c:pt>
                <c:pt idx="38">
                  <c:v>43709</c:v>
                </c:pt>
                <c:pt idx="39">
                  <c:v>43739</c:v>
                </c:pt>
                <c:pt idx="40">
                  <c:v>43770</c:v>
                </c:pt>
                <c:pt idx="41">
                  <c:v>43800</c:v>
                </c:pt>
                <c:pt idx="42">
                  <c:v>43831</c:v>
                </c:pt>
                <c:pt idx="43">
                  <c:v>43862</c:v>
                </c:pt>
                <c:pt idx="44">
                  <c:v>43891</c:v>
                </c:pt>
                <c:pt idx="45">
                  <c:v>43922</c:v>
                </c:pt>
                <c:pt idx="46">
                  <c:v>43952</c:v>
                </c:pt>
                <c:pt idx="47">
                  <c:v>43983</c:v>
                </c:pt>
                <c:pt idx="48">
                  <c:v>44013</c:v>
                </c:pt>
                <c:pt idx="49">
                  <c:v>44044</c:v>
                </c:pt>
                <c:pt idx="50">
                  <c:v>44075</c:v>
                </c:pt>
                <c:pt idx="51">
                  <c:v>44105</c:v>
                </c:pt>
                <c:pt idx="52">
                  <c:v>44136</c:v>
                </c:pt>
                <c:pt idx="53">
                  <c:v>44166</c:v>
                </c:pt>
                <c:pt idx="54">
                  <c:v>44197</c:v>
                </c:pt>
                <c:pt idx="55">
                  <c:v>44228</c:v>
                </c:pt>
                <c:pt idx="56">
                  <c:v>44256</c:v>
                </c:pt>
                <c:pt idx="57">
                  <c:v>44287</c:v>
                </c:pt>
                <c:pt idx="58">
                  <c:v>44317</c:v>
                </c:pt>
                <c:pt idx="59">
                  <c:v>44348</c:v>
                </c:pt>
                <c:pt idx="60">
                  <c:v>44378</c:v>
                </c:pt>
                <c:pt idx="61">
                  <c:v>44409</c:v>
                </c:pt>
                <c:pt idx="62">
                  <c:v>44440</c:v>
                </c:pt>
                <c:pt idx="63">
                  <c:v>44470</c:v>
                </c:pt>
                <c:pt idx="64">
                  <c:v>44501</c:v>
                </c:pt>
                <c:pt idx="65">
                  <c:v>44531</c:v>
                </c:pt>
                <c:pt idx="66">
                  <c:v>44562</c:v>
                </c:pt>
                <c:pt idx="67">
                  <c:v>44593</c:v>
                </c:pt>
                <c:pt idx="68">
                  <c:v>44621</c:v>
                </c:pt>
                <c:pt idx="69">
                  <c:v>44652</c:v>
                </c:pt>
                <c:pt idx="70">
                  <c:v>44682</c:v>
                </c:pt>
                <c:pt idx="71">
                  <c:v>44713</c:v>
                </c:pt>
                <c:pt idx="72">
                  <c:v>44743</c:v>
                </c:pt>
                <c:pt idx="73">
                  <c:v>44774</c:v>
                </c:pt>
                <c:pt idx="74">
                  <c:v>44805</c:v>
                </c:pt>
                <c:pt idx="75">
                  <c:v>44835</c:v>
                </c:pt>
                <c:pt idx="76">
                  <c:v>44866</c:v>
                </c:pt>
                <c:pt idx="77">
                  <c:v>44896</c:v>
                </c:pt>
                <c:pt idx="78">
                  <c:v>44927</c:v>
                </c:pt>
                <c:pt idx="79">
                  <c:v>44958</c:v>
                </c:pt>
                <c:pt idx="80">
                  <c:v>44986</c:v>
                </c:pt>
                <c:pt idx="81">
                  <c:v>45017</c:v>
                </c:pt>
                <c:pt idx="82">
                  <c:v>45047</c:v>
                </c:pt>
                <c:pt idx="83">
                  <c:v>45078</c:v>
                </c:pt>
                <c:pt idx="84">
                  <c:v>45108</c:v>
                </c:pt>
                <c:pt idx="85">
                  <c:v>45139</c:v>
                </c:pt>
                <c:pt idx="86">
                  <c:v>45170</c:v>
                </c:pt>
                <c:pt idx="87">
                  <c:v>45200</c:v>
                </c:pt>
                <c:pt idx="88">
                  <c:v>45231</c:v>
                </c:pt>
                <c:pt idx="89">
                  <c:v>45261</c:v>
                </c:pt>
                <c:pt idx="90">
                  <c:v>45292</c:v>
                </c:pt>
                <c:pt idx="91">
                  <c:v>45323</c:v>
                </c:pt>
                <c:pt idx="92">
                  <c:v>45352</c:v>
                </c:pt>
              </c:numCache>
            </c:numRef>
          </c:cat>
          <c:val>
            <c:numRef>
              <c:f>Sheet1!$B$6:$CP$6</c:f>
              <c:numCache>
                <c:formatCode>General</c:formatCode>
                <c:ptCount val="93"/>
                <c:pt idx="0">
                  <c:v>178</c:v>
                </c:pt>
                <c:pt idx="1">
                  <c:v>152</c:v>
                </c:pt>
                <c:pt idx="2">
                  <c:v>146</c:v>
                </c:pt>
                <c:pt idx="3">
                  <c:v>146</c:v>
                </c:pt>
                <c:pt idx="4">
                  <c:v>139</c:v>
                </c:pt>
                <c:pt idx="5">
                  <c:v>129</c:v>
                </c:pt>
                <c:pt idx="6">
                  <c:v>117</c:v>
                </c:pt>
                <c:pt idx="7">
                  <c:v>130</c:v>
                </c:pt>
                <c:pt idx="8">
                  <c:v>142</c:v>
                </c:pt>
                <c:pt idx="9">
                  <c:v>131</c:v>
                </c:pt>
                <c:pt idx="10">
                  <c:v>115</c:v>
                </c:pt>
                <c:pt idx="11">
                  <c:v>117</c:v>
                </c:pt>
                <c:pt idx="12">
                  <c:v>128</c:v>
                </c:pt>
                <c:pt idx="13">
                  <c:v>128</c:v>
                </c:pt>
                <c:pt idx="14">
                  <c:v>111</c:v>
                </c:pt>
                <c:pt idx="15">
                  <c:v>107</c:v>
                </c:pt>
                <c:pt idx="16">
                  <c:v>107</c:v>
                </c:pt>
                <c:pt idx="17">
                  <c:v>97</c:v>
                </c:pt>
                <c:pt idx="18">
                  <c:v>102</c:v>
                </c:pt>
                <c:pt idx="19">
                  <c:v>101</c:v>
                </c:pt>
                <c:pt idx="20">
                  <c:v>90</c:v>
                </c:pt>
                <c:pt idx="21">
                  <c:v>82</c:v>
                </c:pt>
                <c:pt idx="22">
                  <c:v>83</c:v>
                </c:pt>
                <c:pt idx="23">
                  <c:v>81</c:v>
                </c:pt>
                <c:pt idx="24">
                  <c:v>87</c:v>
                </c:pt>
                <c:pt idx="25">
                  <c:v>91</c:v>
                </c:pt>
                <c:pt idx="26">
                  <c:v>92</c:v>
                </c:pt>
                <c:pt idx="27">
                  <c:v>89</c:v>
                </c:pt>
                <c:pt idx="28">
                  <c:v>87</c:v>
                </c:pt>
                <c:pt idx="29">
                  <c:v>86</c:v>
                </c:pt>
                <c:pt idx="30">
                  <c:v>87</c:v>
                </c:pt>
                <c:pt idx="31">
                  <c:v>94</c:v>
                </c:pt>
                <c:pt idx="32">
                  <c:v>84</c:v>
                </c:pt>
                <c:pt idx="33">
                  <c:v>81</c:v>
                </c:pt>
                <c:pt idx="34">
                  <c:v>84</c:v>
                </c:pt>
                <c:pt idx="35">
                  <c:v>107</c:v>
                </c:pt>
                <c:pt idx="36">
                  <c:v>102</c:v>
                </c:pt>
                <c:pt idx="37">
                  <c:v>96</c:v>
                </c:pt>
                <c:pt idx="38">
                  <c:v>92</c:v>
                </c:pt>
                <c:pt idx="39">
                  <c:v>90</c:v>
                </c:pt>
                <c:pt idx="40">
                  <c:v>96</c:v>
                </c:pt>
                <c:pt idx="41">
                  <c:v>92</c:v>
                </c:pt>
                <c:pt idx="42">
                  <c:v>89</c:v>
                </c:pt>
                <c:pt idx="43">
                  <c:v>78</c:v>
                </c:pt>
                <c:pt idx="44">
                  <c:v>77</c:v>
                </c:pt>
                <c:pt idx="45">
                  <c:v>74</c:v>
                </c:pt>
                <c:pt idx="46">
                  <c:v>65</c:v>
                </c:pt>
                <c:pt idx="47">
                  <c:v>56</c:v>
                </c:pt>
                <c:pt idx="48">
                  <c:v>51</c:v>
                </c:pt>
                <c:pt idx="49">
                  <c:v>43</c:v>
                </c:pt>
                <c:pt idx="50">
                  <c:v>45</c:v>
                </c:pt>
                <c:pt idx="51">
                  <c:v>45</c:v>
                </c:pt>
                <c:pt idx="52">
                  <c:v>47</c:v>
                </c:pt>
                <c:pt idx="53">
                  <c:v>49</c:v>
                </c:pt>
                <c:pt idx="54">
                  <c:v>48</c:v>
                </c:pt>
                <c:pt idx="55">
                  <c:v>43</c:v>
                </c:pt>
                <c:pt idx="56">
                  <c:v>31</c:v>
                </c:pt>
                <c:pt idx="57">
                  <c:v>30</c:v>
                </c:pt>
                <c:pt idx="58">
                  <c:v>24</c:v>
                </c:pt>
                <c:pt idx="59">
                  <c:v>36</c:v>
                </c:pt>
                <c:pt idx="60">
                  <c:v>34</c:v>
                </c:pt>
                <c:pt idx="61">
                  <c:v>35</c:v>
                </c:pt>
                <c:pt idx="62">
                  <c:v>49</c:v>
                </c:pt>
                <c:pt idx="63">
                  <c:v>47</c:v>
                </c:pt>
                <c:pt idx="64">
                  <c:v>34</c:v>
                </c:pt>
                <c:pt idx="65">
                  <c:v>29</c:v>
                </c:pt>
                <c:pt idx="66">
                  <c:v>24</c:v>
                </c:pt>
                <c:pt idx="67">
                  <c:v>29</c:v>
                </c:pt>
                <c:pt idx="68">
                  <c:v>39</c:v>
                </c:pt>
                <c:pt idx="69">
                  <c:v>41</c:v>
                </c:pt>
                <c:pt idx="70">
                  <c:v>47</c:v>
                </c:pt>
                <c:pt idx="71">
                  <c:v>63</c:v>
                </c:pt>
                <c:pt idx="72">
                  <c:v>80</c:v>
                </c:pt>
                <c:pt idx="73">
                  <c:v>96</c:v>
                </c:pt>
                <c:pt idx="74">
                  <c:v>102</c:v>
                </c:pt>
                <c:pt idx="75">
                  <c:v>108</c:v>
                </c:pt>
                <c:pt idx="76">
                  <c:v>115</c:v>
                </c:pt>
                <c:pt idx="77">
                  <c:v>102</c:v>
                </c:pt>
                <c:pt idx="78">
                  <c:v>90</c:v>
                </c:pt>
                <c:pt idx="79">
                  <c:v>88</c:v>
                </c:pt>
                <c:pt idx="80">
                  <c:v>79</c:v>
                </c:pt>
                <c:pt idx="81">
                  <c:v>70</c:v>
                </c:pt>
                <c:pt idx="82">
                  <c:v>62</c:v>
                </c:pt>
                <c:pt idx="83">
                  <c:v>42</c:v>
                </c:pt>
                <c:pt idx="84">
                  <c:v>44</c:v>
                </c:pt>
                <c:pt idx="85">
                  <c:v>58</c:v>
                </c:pt>
                <c:pt idx="86">
                  <c:v>64</c:v>
                </c:pt>
                <c:pt idx="87">
                  <c:v>75</c:v>
                </c:pt>
                <c:pt idx="88">
                  <c:v>79</c:v>
                </c:pt>
                <c:pt idx="89">
                  <c:v>80</c:v>
                </c:pt>
                <c:pt idx="90">
                  <c:v>73</c:v>
                </c:pt>
                <c:pt idx="91">
                  <c:v>69</c:v>
                </c:pt>
                <c:pt idx="92">
                  <c:v>73</c:v>
                </c:pt>
              </c:numCache>
            </c:numRef>
          </c:val>
          <c:smooth val="0"/>
          <c:extLst>
            <c:ext xmlns:c16="http://schemas.microsoft.com/office/drawing/2014/chart" uri="{C3380CC4-5D6E-409C-BE32-E72D297353CC}">
              <c16:uniqueId val="{00000004-9B04-41C4-8DF4-A18186E9CB18}"/>
            </c:ext>
          </c:extLst>
        </c:ser>
        <c:dLbls>
          <c:showLegendKey val="0"/>
          <c:showVal val="0"/>
          <c:showCatName val="0"/>
          <c:showSerName val="0"/>
          <c:showPercent val="0"/>
          <c:showBubbleSize val="0"/>
        </c:dLbls>
        <c:marker val="1"/>
        <c:smooth val="0"/>
        <c:axId val="716665240"/>
        <c:axId val="716662720"/>
      </c:lineChart>
      <c:dateAx>
        <c:axId val="71666524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6662720"/>
        <c:crosses val="autoZero"/>
        <c:auto val="1"/>
        <c:lblOffset val="100"/>
        <c:baseTimeUnit val="months"/>
      </c:dateAx>
      <c:valAx>
        <c:axId val="71666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6665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A4C3F64A-24DE-459B-9174-776954ED0741}" type="datetimeFigureOut">
              <a:rPr lang="en-US" smtClean="0"/>
              <a:t>4/16/2024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8CA004DF-D3FE-439D-B0A9-9D0793337543}" type="slidenum">
              <a:rPr lang="en-US" smtClean="0"/>
              <a:t>‹#›</a:t>
            </a:fld>
            <a:endParaRPr lang="en-US" dirty="0"/>
          </a:p>
        </p:txBody>
      </p:sp>
    </p:spTree>
    <p:extLst>
      <p:ext uri="{BB962C8B-B14F-4D97-AF65-F5344CB8AC3E}">
        <p14:creationId xmlns:p14="http://schemas.microsoft.com/office/powerpoint/2010/main" val="2390704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light.beehiiv.net/v2/clicks/eyJhbGciOiJIUzI1NiIsInR5cCI6IkpXVCJ9.eyJ1cmwiOiJodHRwczovL3d3dy5tb3J0Z2FnZW5ld3NkYWlseS5jb20vbW9ydGdhZ2UtcmF0ZXMvbW5kP3V0bV9zb3VyY2U9d3d3LnJlc2ljbHViYW5hbHl0aWNzLmNvbSZ1dG1fbWVkaXVtPXJlZmVycmFsJnV0bV9jYW1wYWlnbj10aGUtc3Rvcnktb2YtaG91c2luZy1nb2xkZW4taGFuZGN1ZmZzLWlsbHVzdHJhdGVkLXRocm91Z2gtb25lLWNoYXJ0IiwicG9zdF9pZCI6ImQzNjFhMWZkLWQzY2YtNDJhMS05NTU2LTA5NTIxYzJmZGYzYiIsInB1YmxpY2F0aW9uX2lkIjoiZDIxMzhkZGUtMDViMC00OWE1LThmYjMtOTA4NmRiMjNjOTk1IiwidmlzaXRfdG9rZW4iOiI4YmMxZDE5MS02YWQyLTRjOTMtYWQzZC1hMjhjOTBkOGM2NjUiLCJpYXQiOjE3MTMyMjMwOTMsImlzcyI6Im9yY2hpZCJ9.JMLdem0lIuVaM9v4EQ6jXARs5RwA2QU2Zsit6z4dYn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flight.beehiiv.net/v2/clicks/eyJhbGciOiJIUzI1NiIsInR5cCI6IkpXVCJ9.eyJ1cmwiOiJodHRwczovL3d3dy5yZXNpY2x1YmFuYWx5dGljcy5jb20vcC9sb2NraW4tZWZmZWN0LWNvc3QtaG91c2luZy1tYXJrZXQtMTMtbWlsbGlvbi1ob21lLXNhbGVzLXB1dC11cHdhcmQtcHJlc3N1cmUtdXMtaG9tZS1wcmljZXMtZmluZHMtZmhmIiwicG9zdF9pZCI6ImQzNjFhMWZkLWQzY2YtNDJhMS05NTU2LTA5NTIxYzJmZGYzYiIsInB1YmxpY2F0aW9uX2lkIjoiZDIxMzhkZGUtMDViMC00OWE1LThmYjMtOTA4NmRiMjNjOTk1IiwidmlzaXRfdG9rZW4iOiI4YmMxZDE5MS02YWQyLTRjOTMtYWQzZC1hMjhjOTBkOGM2NjUiLCJpYXQiOjE3MTMyMjMwOTMsImlzcyI6Im9yY2hpZCJ9.-1J26dpQ2NSUQcta6bjqD6PenqdTy9t_mYBIfRW7N8c" TargetMode="External"/><Relationship Id="rId4" Type="http://schemas.openxmlformats.org/officeDocument/2006/relationships/hyperlink" Target="https://flight.beehiiv.net/v2/clicks/eyJhbGciOiJIUzI1NiIsInR5cCI6IkpXVCJ9.eyJ1cmwiOiJodHRwczovL3d3dy5yZXNpY2x1YmFuYWx5dGljcy5jb20vcC9zd2l0Y2hpbmctY29zdHMtdGVsbC11cy1ob3VzaW5nLW1hcmtldHMtbmV4dC1tb3ZlIiwicG9zdF9pZCI6ImQzNjFhMWZkLWQzY2YtNDJhMS05NTU2LTA5NTIxYzJmZGYzYiIsInB1YmxpY2F0aW9uX2lkIjoiZDIxMzhkZGUtMDViMC00OWE1LThmYjMtOTA4NmRiMjNjOTk1IiwidmlzaXRfdG9rZW4iOiI4YmMxZDE5MS02YWQyLTRjOTMtYWQzZC1hMjhjOTBkOGM2NjUiLCJpYXQiOjE3MTMyMjMwOTMsImlzcyI6Im9yY2hpZCJ9.WqGEnWo32wH5wnCEIIHcWfoArqTBKIUKhC3sttqkg9c"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light.beehiiv.net/v2/clicks/eyJhbGciOiJIUzI1NiIsInR5cCI6IkpXVCJ9.eyJ1cmwiOiJodHRwczovL3d3dy5tb3J0Z2FnZW5ld3NkYWlseS5jb20vbW9ydGdhZ2UtcmF0ZXMvbW5kP3V0bV9zb3VyY2U9d3d3LnJlc2ljbHViYW5hbHl0aWNzLmNvbSZ1dG1fbWVkaXVtPXJlZmVycmFsJnV0bV9jYW1wYWlnbj10aGUtc3Rvcnktb2YtaG91c2luZy1nb2xkZW4taGFuZGN1ZmZzLWlsbHVzdHJhdGVkLXRocm91Z2gtb25lLWNoYXJ0IiwicG9zdF9pZCI6ImQzNjFhMWZkLWQzY2YtNDJhMS05NTU2LTA5NTIxYzJmZGYzYiIsInB1YmxpY2F0aW9uX2lkIjoiZDIxMzhkZGUtMDViMC00OWE1LThmYjMtOTA4NmRiMjNjOTk1IiwidmlzaXRfdG9rZW4iOiI4YmMxZDE5MS02YWQyLTRjOTMtYWQzZC1hMjhjOTBkOGM2NjUiLCJpYXQiOjE3MTMyMjMwOTMsImlzcyI6Im9yY2hpZCJ9.JMLdem0lIuVaM9v4EQ6jXARs5RwA2QU2Zsit6z4dY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flight.beehiiv.net/v2/clicks/eyJhbGciOiJIUzI1NiIsInR5cCI6IkpXVCJ9.eyJ1cmwiOiJodHRwczovL3d3dy5yZXNpY2x1YmFuYWx5dGljcy5jb20vcC9sb2NraW4tZWZmZWN0LWNvc3QtaG91c2luZy1tYXJrZXQtMTMtbWlsbGlvbi1ob21lLXNhbGVzLXB1dC11cHdhcmQtcHJlc3N1cmUtdXMtaG9tZS1wcmljZXMtZmluZHMtZmhmIiwicG9zdF9pZCI6ImQzNjFhMWZkLWQzY2YtNDJhMS05NTU2LTA5NTIxYzJmZGYzYiIsInB1YmxpY2F0aW9uX2lkIjoiZDIxMzhkZGUtMDViMC00OWE1LThmYjMtOTA4NmRiMjNjOTk1IiwidmlzaXRfdG9rZW4iOiI4YmMxZDE5MS02YWQyLTRjOTMtYWQzZC1hMjhjOTBkOGM2NjUiLCJpYXQiOjE3MTMyMjMwOTMsImlzcyI6Im9yY2hpZCJ9.-1J26dpQ2NSUQcta6bjqD6PenqdTy9t_mYBIfRW7N8c" TargetMode="External"/><Relationship Id="rId4" Type="http://schemas.openxmlformats.org/officeDocument/2006/relationships/hyperlink" Target="https://flight.beehiiv.net/v2/clicks/eyJhbGciOiJIUzI1NiIsInR5cCI6IkpXVCJ9.eyJ1cmwiOiJodHRwczovL3d3dy5yZXNpY2x1YmFuYWx5dGljcy5jb20vcC9zd2l0Y2hpbmctY29zdHMtdGVsbC11cy1ob3VzaW5nLW1hcmtldHMtbmV4dC1tb3ZlIiwicG9zdF9pZCI6ImQzNjFhMWZkLWQzY2YtNDJhMS05NTU2LTA5NTIxYzJmZGYzYiIsInB1YmxpY2F0aW9uX2lkIjoiZDIxMzhkZGUtMDViMC00OWE1LThmYjMtOTA4NmRiMjNjOTk1IiwidmlzaXRfdG9rZW4iOiI4YmMxZDE5MS02YWQyLTRjOTMtYWQzZC1hMjhjOTBkOGM2NjUiLCJpYXQiOjE3MTMyMjMwOTMsImlzcyI6Im9yY2hpZCJ9.WqGEnWo32wH5wnCEIIHcWfoArqTBKIUKhC3sttqkg9c"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1</a:t>
            </a:fld>
            <a:endParaRPr lang="en-US" dirty="0"/>
          </a:p>
        </p:txBody>
      </p:sp>
    </p:spTree>
    <p:extLst>
      <p:ext uri="{BB962C8B-B14F-4D97-AF65-F5344CB8AC3E}">
        <p14:creationId xmlns:p14="http://schemas.microsoft.com/office/powerpoint/2010/main" val="303001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826C-5F24-0C2A-6CF1-515A9BF8C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EF76D-8912-D95A-551C-DC4FD15AC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21C90-A9D9-2132-B74B-579080BD3D07}"/>
              </a:ext>
            </a:extLst>
          </p:cNvPr>
          <p:cNvSpPr>
            <a:spLocks noGrp="1"/>
          </p:cNvSpPr>
          <p:nvPr>
            <p:ph type="body" idx="1"/>
          </p:nvPr>
        </p:nvSpPr>
        <p:spPr/>
        <p:txBody>
          <a:bodyPr/>
          <a:lstStyle/>
          <a:p>
            <a:r>
              <a:rPr lang="en-US" dirty="0"/>
              <a:t>For many generations, America and home ownership got better for the next generation</a:t>
            </a:r>
          </a:p>
        </p:txBody>
      </p:sp>
      <p:sp>
        <p:nvSpPr>
          <p:cNvPr id="4" name="Slide Number Placeholder 3">
            <a:extLst>
              <a:ext uri="{FF2B5EF4-FFF2-40B4-BE49-F238E27FC236}">
                <a16:creationId xmlns:a16="http://schemas.microsoft.com/office/drawing/2014/main" id="{0A8B938F-6018-FAAC-81CA-BC87E04525EA}"/>
              </a:ext>
            </a:extLst>
          </p:cNvPr>
          <p:cNvSpPr>
            <a:spLocks noGrp="1"/>
          </p:cNvSpPr>
          <p:nvPr>
            <p:ph type="sldNum" sz="quarter" idx="5"/>
          </p:nvPr>
        </p:nvSpPr>
        <p:spPr/>
        <p:txBody>
          <a:bodyPr/>
          <a:lstStyle/>
          <a:p>
            <a:fld id="{8CA004DF-D3FE-439D-B0A9-9D0793337543}" type="slidenum">
              <a:rPr lang="en-US" smtClean="0"/>
              <a:t>10</a:t>
            </a:fld>
            <a:endParaRPr lang="en-US" dirty="0"/>
          </a:p>
        </p:txBody>
      </p:sp>
    </p:spTree>
    <p:extLst>
      <p:ext uri="{BB962C8B-B14F-4D97-AF65-F5344CB8AC3E}">
        <p14:creationId xmlns:p14="http://schemas.microsoft.com/office/powerpoint/2010/main" val="35773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EB946-668F-9465-B030-C94F5A1A9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AD2D7-025D-1BC0-0488-4CA65A590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45B85-31C9-2C8C-87E3-3006B7095C48}"/>
              </a:ext>
            </a:extLst>
          </p:cNvPr>
          <p:cNvSpPr>
            <a:spLocks noGrp="1"/>
          </p:cNvSpPr>
          <p:nvPr>
            <p:ph type="body" idx="1"/>
          </p:nvPr>
        </p:nvSpPr>
        <p:spPr/>
        <p:txBody>
          <a:bodyPr/>
          <a:lstStyle/>
          <a:p>
            <a:r>
              <a:rPr lang="en-US" dirty="0"/>
              <a:t>For many generations, America and home ownership got better for the next generation</a:t>
            </a:r>
          </a:p>
        </p:txBody>
      </p:sp>
      <p:sp>
        <p:nvSpPr>
          <p:cNvPr id="4" name="Slide Number Placeholder 3">
            <a:extLst>
              <a:ext uri="{FF2B5EF4-FFF2-40B4-BE49-F238E27FC236}">
                <a16:creationId xmlns:a16="http://schemas.microsoft.com/office/drawing/2014/main" id="{D563444D-27F3-1EEB-B1AB-9BF62E16F791}"/>
              </a:ext>
            </a:extLst>
          </p:cNvPr>
          <p:cNvSpPr>
            <a:spLocks noGrp="1"/>
          </p:cNvSpPr>
          <p:nvPr>
            <p:ph type="sldNum" sz="quarter" idx="5"/>
          </p:nvPr>
        </p:nvSpPr>
        <p:spPr/>
        <p:txBody>
          <a:bodyPr/>
          <a:lstStyle/>
          <a:p>
            <a:fld id="{8CA004DF-D3FE-439D-B0A9-9D0793337543}" type="slidenum">
              <a:rPr lang="en-US" smtClean="0"/>
              <a:t>11</a:t>
            </a:fld>
            <a:endParaRPr lang="en-US" dirty="0"/>
          </a:p>
        </p:txBody>
      </p:sp>
    </p:spTree>
    <p:extLst>
      <p:ext uri="{BB962C8B-B14F-4D97-AF65-F5344CB8AC3E}">
        <p14:creationId xmlns:p14="http://schemas.microsoft.com/office/powerpoint/2010/main" val="36417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F6AAA-BA93-59EA-FA38-C7AC7F2B3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0323F-F509-1971-C1D1-B9F7B3969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5F553-1AD8-2E68-B369-4314A09C3C44}"/>
              </a:ext>
            </a:extLst>
          </p:cNvPr>
          <p:cNvSpPr>
            <a:spLocks noGrp="1"/>
          </p:cNvSpPr>
          <p:nvPr>
            <p:ph type="body" idx="1"/>
          </p:nvPr>
        </p:nvSpPr>
        <p:spPr/>
        <p:txBody>
          <a:bodyPr/>
          <a:lstStyle/>
          <a:p>
            <a:r>
              <a:rPr lang="en-US" dirty="0"/>
              <a:t>For many generations, America and home ownership got better for the next generation</a:t>
            </a:r>
          </a:p>
        </p:txBody>
      </p:sp>
      <p:sp>
        <p:nvSpPr>
          <p:cNvPr id="4" name="Slide Number Placeholder 3">
            <a:extLst>
              <a:ext uri="{FF2B5EF4-FFF2-40B4-BE49-F238E27FC236}">
                <a16:creationId xmlns:a16="http://schemas.microsoft.com/office/drawing/2014/main" id="{C322292D-90C5-F4CF-D89A-11B91813B827}"/>
              </a:ext>
            </a:extLst>
          </p:cNvPr>
          <p:cNvSpPr>
            <a:spLocks noGrp="1"/>
          </p:cNvSpPr>
          <p:nvPr>
            <p:ph type="sldNum" sz="quarter" idx="5"/>
          </p:nvPr>
        </p:nvSpPr>
        <p:spPr/>
        <p:txBody>
          <a:bodyPr/>
          <a:lstStyle/>
          <a:p>
            <a:fld id="{8CA004DF-D3FE-439D-B0A9-9D0793337543}" type="slidenum">
              <a:rPr lang="en-US" smtClean="0"/>
              <a:t>12</a:t>
            </a:fld>
            <a:endParaRPr lang="en-US" dirty="0"/>
          </a:p>
        </p:txBody>
      </p:sp>
    </p:spTree>
    <p:extLst>
      <p:ext uri="{BB962C8B-B14F-4D97-AF65-F5344CB8AC3E}">
        <p14:creationId xmlns:p14="http://schemas.microsoft.com/office/powerpoint/2010/main" val="1802867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Considering that the vast majority of mortgage borrowers currently have an interest rate below the average 30-year fixed mortgage rate </a:t>
            </a:r>
            <a:r>
              <a:rPr lang="en-US" b="0" i="0" u="none" dirty="0">
                <a:solidFill>
                  <a:schemeClr val="tx1"/>
                </a:solidFill>
                <a:effectLst/>
                <a:latin typeface="Helvetica" panose="020B0604020202020204" pitchFamily="34" charset="0"/>
              </a:rPr>
              <a:t>(</a:t>
            </a:r>
            <a:r>
              <a:rPr lang="en-US" b="0" i="0" u="none" dirty="0">
                <a:solidFill>
                  <a:schemeClr val="tx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6.91%</a:t>
            </a:r>
            <a:r>
              <a:rPr lang="en-US" b="0" i="0" u="none" dirty="0">
                <a:solidFill>
                  <a:schemeClr val="tx1"/>
                </a:solidFill>
                <a:effectLst/>
                <a:latin typeface="Helvetica" panose="020B0604020202020204" pitchFamily="34" charset="0"/>
              </a:rPr>
              <a:t>), it implies that the </a:t>
            </a:r>
            <a:r>
              <a:rPr lang="en-US" b="0" i="0" u="none" dirty="0">
                <a:solidFill>
                  <a:schemeClr val="tx1"/>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"switching costs"</a:t>
            </a:r>
            <a:r>
              <a:rPr lang="en-US" b="0" i="0" u="none" dirty="0">
                <a:solidFill>
                  <a:schemeClr val="tx1"/>
                </a:solidFill>
                <a:effectLst/>
                <a:latin typeface="Helvetica" panose="020B0604020202020204" pitchFamily="34" charset="0"/>
              </a:rPr>
              <a:t> associated with selling and buying another property are very high at the moment. The question isn't whether these </a:t>
            </a:r>
            <a:r>
              <a:rPr lang="en-US" b="0" i="0" u="none" dirty="0">
                <a:solidFill>
                  <a:schemeClr val="tx1"/>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"golden handcuffs" will suppress existing home sales</a:t>
            </a:r>
            <a:r>
              <a:rPr lang="en-US" b="0" i="0" u="none" dirty="0">
                <a:solidFill>
                  <a:schemeClr val="tx1"/>
                </a:solidFill>
                <a:effectLst/>
                <a:latin typeface="Helvetica" panose="020B0604020202020204" pitchFamily="34" charset="0"/>
              </a:rPr>
              <a:t>, but rather by how much.</a:t>
            </a:r>
            <a:endParaRPr lang="en-US" i="0" u="none" dirty="0">
              <a:solidFill>
                <a:schemeClr val="tx1"/>
              </a:solidFill>
            </a:endParaRPr>
          </a:p>
        </p:txBody>
      </p:sp>
      <p:sp>
        <p:nvSpPr>
          <p:cNvPr id="4" name="Slide Number Placeholder 3"/>
          <p:cNvSpPr>
            <a:spLocks noGrp="1"/>
          </p:cNvSpPr>
          <p:nvPr>
            <p:ph type="sldNum" sz="quarter" idx="5"/>
          </p:nvPr>
        </p:nvSpPr>
        <p:spPr/>
        <p:txBody>
          <a:bodyPr/>
          <a:lstStyle/>
          <a:p>
            <a:fld id="{8CA004DF-D3FE-439D-B0A9-9D0793337543}" type="slidenum">
              <a:rPr lang="en-US" smtClean="0"/>
              <a:t>14</a:t>
            </a:fld>
            <a:endParaRPr lang="en-US" dirty="0"/>
          </a:p>
        </p:txBody>
      </p:sp>
    </p:spTree>
    <p:extLst>
      <p:ext uri="{BB962C8B-B14F-4D97-AF65-F5344CB8AC3E}">
        <p14:creationId xmlns:p14="http://schemas.microsoft.com/office/powerpoint/2010/main" val="151559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7BCD-40B9-F457-5F76-6294EBB73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967E2-117F-C735-51A9-CCAAABB6F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F39A8-5018-5B7F-C9BE-1203F02CF7B5}"/>
              </a:ext>
            </a:extLst>
          </p:cNvPr>
          <p:cNvSpPr>
            <a:spLocks noGrp="1"/>
          </p:cNvSpPr>
          <p:nvPr>
            <p:ph type="body" idx="1"/>
          </p:nvPr>
        </p:nvSpPr>
        <p:spPr/>
        <p:txBody>
          <a:bodyPr/>
          <a:lstStyle/>
          <a:p>
            <a:r>
              <a:rPr lang="en-US" b="0" i="0" dirty="0">
                <a:solidFill>
                  <a:srgbClr val="222222"/>
                </a:solidFill>
                <a:effectLst/>
                <a:latin typeface="Helvetica" panose="020B0604020202020204" pitchFamily="34" charset="0"/>
              </a:rPr>
              <a:t>Considering that the vast majority of mortgage borrowers currently have an interest rate below the average 30-year fixed mortgage rate </a:t>
            </a:r>
            <a:r>
              <a:rPr lang="en-US" b="0" i="0" u="none" dirty="0">
                <a:solidFill>
                  <a:schemeClr val="tx1"/>
                </a:solidFill>
                <a:effectLst/>
                <a:latin typeface="Helvetica" panose="020B0604020202020204" pitchFamily="34" charset="0"/>
              </a:rPr>
              <a:t>(</a:t>
            </a:r>
            <a:r>
              <a:rPr lang="en-US" b="0" i="0" u="none" dirty="0">
                <a:solidFill>
                  <a:schemeClr val="tx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6.91%</a:t>
            </a:r>
            <a:r>
              <a:rPr lang="en-US" b="0" i="0" u="none" dirty="0">
                <a:solidFill>
                  <a:schemeClr val="tx1"/>
                </a:solidFill>
                <a:effectLst/>
                <a:latin typeface="Helvetica" panose="020B0604020202020204" pitchFamily="34" charset="0"/>
              </a:rPr>
              <a:t>), it implies that the </a:t>
            </a:r>
            <a:r>
              <a:rPr lang="en-US" b="0" i="0" u="none" dirty="0">
                <a:solidFill>
                  <a:schemeClr val="tx1"/>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"switching costs"</a:t>
            </a:r>
            <a:r>
              <a:rPr lang="en-US" b="0" i="0" u="none" dirty="0">
                <a:solidFill>
                  <a:schemeClr val="tx1"/>
                </a:solidFill>
                <a:effectLst/>
                <a:latin typeface="Helvetica" panose="020B0604020202020204" pitchFamily="34" charset="0"/>
              </a:rPr>
              <a:t> associated with selling and buying another property are very high at the moment. The question isn't whether these </a:t>
            </a:r>
            <a:r>
              <a:rPr lang="en-US" b="0" i="0" u="none" dirty="0">
                <a:solidFill>
                  <a:schemeClr val="tx1"/>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"golden handcuffs" will suppress existing home sales</a:t>
            </a:r>
            <a:r>
              <a:rPr lang="en-US" b="0" i="0" u="none" dirty="0">
                <a:solidFill>
                  <a:schemeClr val="tx1"/>
                </a:solidFill>
                <a:effectLst/>
                <a:latin typeface="Helvetica" panose="020B0604020202020204" pitchFamily="34" charset="0"/>
              </a:rPr>
              <a:t>, but rather by how much.</a:t>
            </a:r>
            <a:endParaRPr lang="en-US" i="0" u="none" dirty="0">
              <a:solidFill>
                <a:schemeClr val="tx1"/>
              </a:solidFill>
            </a:endParaRPr>
          </a:p>
        </p:txBody>
      </p:sp>
      <p:sp>
        <p:nvSpPr>
          <p:cNvPr id="4" name="Slide Number Placeholder 3">
            <a:extLst>
              <a:ext uri="{FF2B5EF4-FFF2-40B4-BE49-F238E27FC236}">
                <a16:creationId xmlns:a16="http://schemas.microsoft.com/office/drawing/2014/main" id="{1C972BA3-6334-5638-5C5E-D7027ED99C57}"/>
              </a:ext>
            </a:extLst>
          </p:cNvPr>
          <p:cNvSpPr>
            <a:spLocks noGrp="1"/>
          </p:cNvSpPr>
          <p:nvPr>
            <p:ph type="sldNum" sz="quarter" idx="5"/>
          </p:nvPr>
        </p:nvSpPr>
        <p:spPr/>
        <p:txBody>
          <a:bodyPr/>
          <a:lstStyle/>
          <a:p>
            <a:fld id="{8CA004DF-D3FE-439D-B0A9-9D0793337543}" type="slidenum">
              <a:rPr lang="en-US" smtClean="0"/>
              <a:t>15</a:t>
            </a:fld>
            <a:endParaRPr lang="en-US" dirty="0"/>
          </a:p>
        </p:txBody>
      </p:sp>
    </p:spTree>
    <p:extLst>
      <p:ext uri="{BB962C8B-B14F-4D97-AF65-F5344CB8AC3E}">
        <p14:creationId xmlns:p14="http://schemas.microsoft.com/office/powerpoint/2010/main" val="341971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An illustration showing the effects of mismatched housing on affordability. This points in particular to the impacts on households suffering from an undersupply of smaller, more affordable homes.</a:t>
            </a:r>
          </a:p>
          <a:p>
            <a:endParaRPr lang="en-US" dirty="0"/>
          </a:p>
          <a:p>
            <a:r>
              <a:rPr lang="en-US" dirty="0"/>
              <a:t>Suggested Dialogue:</a:t>
            </a:r>
          </a:p>
          <a:p>
            <a:r>
              <a:rPr lang="en-US" dirty="0"/>
              <a:t>“When you don’t have adequate housing supply, you are not only unable to cater to the lifestyles of certain households but also to their budgets. When there aren’t enough homes, everybody competes for what’s available. Lower income households are out of affordable options.”</a:t>
            </a:r>
          </a:p>
          <a:p>
            <a:endParaRPr lang="en-US" dirty="0"/>
          </a:p>
          <a:p>
            <a:r>
              <a:rPr lang="en-US" dirty="0"/>
              <a:t>Speaker’s Notes:</a:t>
            </a:r>
          </a:p>
          <a:p>
            <a:pPr marL="724959" lvl="1" indent="-241653">
              <a:buFont typeface="+mj-lt"/>
              <a:buAutoNum type="arabicPeriod"/>
            </a:pPr>
            <a:r>
              <a:rPr lang="en-US" dirty="0"/>
              <a:t>This illustration describes the situation where there are not enough homes available at price points affordable to lower income brackets.</a:t>
            </a:r>
          </a:p>
          <a:p>
            <a:pPr marL="724959" lvl="1" indent="-241653">
              <a:buFont typeface="+mj-lt"/>
              <a:buAutoNum type="arabicPeriod"/>
            </a:pPr>
            <a:r>
              <a:rPr lang="en-US" dirty="0"/>
              <a:t>Keep in mind that those lower income brackets incorporate many of our service workers, teachers, firefighters, police offers, and a slew of essential professions. We are not talking about only severely impoverished populations.</a:t>
            </a:r>
          </a:p>
          <a:p>
            <a:pPr marL="724959" lvl="1" indent="-241653">
              <a:buFont typeface="+mj-lt"/>
              <a:buAutoNum type="arabicPeriod"/>
            </a:pPr>
            <a:endParaRPr lang="en-US" dirty="0"/>
          </a:p>
          <a:p>
            <a:r>
              <a:rPr lang="en-US" dirty="0"/>
              <a:t>Takeaway: When there are not enough homes, especially in more affordable ranges, lower-income households are become priced out.</a:t>
            </a:r>
          </a:p>
          <a:p>
            <a:endParaRPr lang="en-US" dirty="0"/>
          </a:p>
        </p:txBody>
      </p:sp>
      <p:sp>
        <p:nvSpPr>
          <p:cNvPr id="4" name="Slide Number Placeholder 3"/>
          <p:cNvSpPr>
            <a:spLocks noGrp="1"/>
          </p:cNvSpPr>
          <p:nvPr>
            <p:ph type="sldNum" sz="quarter" idx="5"/>
          </p:nvPr>
        </p:nvSpPr>
        <p:spPr/>
        <p:txBody>
          <a:bodyPr/>
          <a:lstStyle/>
          <a:p>
            <a:fld id="{CA18BB28-D3BE-4163-A464-92118DFD8DB2}" type="slidenum">
              <a:rPr lang="en-US" smtClean="0"/>
              <a:t>16</a:t>
            </a:fld>
            <a:endParaRPr lang="en-US"/>
          </a:p>
        </p:txBody>
      </p:sp>
    </p:spTree>
    <p:extLst>
      <p:ext uri="{BB962C8B-B14F-4D97-AF65-F5344CB8AC3E}">
        <p14:creationId xmlns:p14="http://schemas.microsoft.com/office/powerpoint/2010/main" val="375365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BAAD-DF02-D205-61F4-2C96BE1A2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0D7FF-89E7-7984-0D2A-B7A69BF3B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78E7C-92AF-81C8-D019-A2D89E709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BE54496-110F-26A1-D2B8-7A4D8DBA87D8}"/>
              </a:ext>
            </a:extLst>
          </p:cNvPr>
          <p:cNvSpPr>
            <a:spLocks noGrp="1"/>
          </p:cNvSpPr>
          <p:nvPr>
            <p:ph type="sldNum" sz="quarter" idx="5"/>
          </p:nvPr>
        </p:nvSpPr>
        <p:spPr/>
        <p:txBody>
          <a:bodyPr/>
          <a:lstStyle/>
          <a:p>
            <a:fld id="{8CA004DF-D3FE-439D-B0A9-9D0793337543}" type="slidenum">
              <a:rPr lang="en-US" smtClean="0"/>
              <a:t>22</a:t>
            </a:fld>
            <a:endParaRPr lang="en-US" dirty="0"/>
          </a:p>
        </p:txBody>
      </p:sp>
    </p:spTree>
    <p:extLst>
      <p:ext uri="{BB962C8B-B14F-4D97-AF65-F5344CB8AC3E}">
        <p14:creationId xmlns:p14="http://schemas.microsoft.com/office/powerpoint/2010/main" val="316211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Catoosa County, the City of Cornelia, the City of St. Mary's, and the City of Thomaston </a:t>
            </a:r>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23</a:t>
            </a:fld>
            <a:endParaRPr lang="en-US" dirty="0"/>
          </a:p>
        </p:txBody>
      </p:sp>
    </p:spTree>
    <p:extLst>
      <p:ext uri="{BB962C8B-B14F-4D97-AF65-F5344CB8AC3E}">
        <p14:creationId xmlns:p14="http://schemas.microsoft.com/office/powerpoint/2010/main" val="272138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249F-9328-5F44-D7C0-CF5F92C1D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07B9E-1EE9-6352-37B1-AE58B37A2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46F48-0D82-AA57-C5E9-017896806537}"/>
              </a:ext>
            </a:extLst>
          </p:cNvPr>
          <p:cNvSpPr>
            <a:spLocks noGrp="1"/>
          </p:cNvSpPr>
          <p:nvPr>
            <p:ph type="body" idx="1"/>
          </p:nvPr>
        </p:nvSpPr>
        <p:spPr/>
        <p:txBody>
          <a:bodyPr/>
          <a:lstStyle/>
          <a:p>
            <a:r>
              <a:rPr lang="en-US" b="0" i="0" dirty="0">
                <a:solidFill>
                  <a:srgbClr val="0D0D0D"/>
                </a:solidFill>
                <a:effectLst/>
                <a:latin typeface="Söhne"/>
              </a:rPr>
              <a:t>Let's dive into the heart of the matter. Our communities are facing a trio of intertwined challenges when it comes to housing: affordability, availability, and quality. Each of these issues plays a critical role in shaping the living conditions and prospects of our residents.</a:t>
            </a:r>
            <a:endParaRPr lang="en-US" dirty="0"/>
          </a:p>
        </p:txBody>
      </p:sp>
      <p:sp>
        <p:nvSpPr>
          <p:cNvPr id="4" name="Slide Number Placeholder 3">
            <a:extLst>
              <a:ext uri="{FF2B5EF4-FFF2-40B4-BE49-F238E27FC236}">
                <a16:creationId xmlns:a16="http://schemas.microsoft.com/office/drawing/2014/main" id="{4A027C71-0F66-8FD3-009B-02BD4AE114DB}"/>
              </a:ext>
            </a:extLst>
          </p:cNvPr>
          <p:cNvSpPr>
            <a:spLocks noGrp="1"/>
          </p:cNvSpPr>
          <p:nvPr>
            <p:ph type="sldNum" sz="quarter" idx="5"/>
          </p:nvPr>
        </p:nvSpPr>
        <p:spPr/>
        <p:txBody>
          <a:bodyPr/>
          <a:lstStyle/>
          <a:p>
            <a:fld id="{8CA004DF-D3FE-439D-B0A9-9D0793337543}" type="slidenum">
              <a:rPr lang="en-US" smtClean="0"/>
              <a:t>25</a:t>
            </a:fld>
            <a:endParaRPr lang="en-US" dirty="0"/>
          </a:p>
        </p:txBody>
      </p:sp>
    </p:spTree>
    <p:extLst>
      <p:ext uri="{BB962C8B-B14F-4D97-AF65-F5344CB8AC3E}">
        <p14:creationId xmlns:p14="http://schemas.microsoft.com/office/powerpoint/2010/main" val="257018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The share of households with children will continue to decline.</a:t>
            </a:r>
          </a:p>
          <a:p>
            <a:endParaRPr lang="en-US" dirty="0"/>
          </a:p>
          <a:p>
            <a:r>
              <a:rPr lang="en-US" dirty="0"/>
              <a:t>Suggested Dialogue:</a:t>
            </a:r>
          </a:p>
          <a:p>
            <a:r>
              <a:rPr lang="en-US" dirty="0"/>
              <a:t>“The number of households with children as a share of all households is expected to decrease further.” </a:t>
            </a:r>
          </a:p>
          <a:p>
            <a:endParaRPr lang="en-US" dirty="0"/>
          </a:p>
          <a:p>
            <a:r>
              <a:rPr lang="en-US" dirty="0"/>
              <a:t>Speaker’s Notes:</a:t>
            </a:r>
          </a:p>
          <a:p>
            <a:pPr marL="724959" lvl="1" indent="-241653">
              <a:buFont typeface="+mj-lt"/>
              <a:buAutoNum type="arabicPeriod"/>
            </a:pPr>
            <a:r>
              <a:rPr lang="en-US" dirty="0"/>
              <a:t>The speaker should state that this trend is not disappearing and reinforce its implications in relation to housing.</a:t>
            </a:r>
          </a:p>
        </p:txBody>
      </p:sp>
      <p:sp>
        <p:nvSpPr>
          <p:cNvPr id="4" name="Slide Number Placeholder 3"/>
          <p:cNvSpPr>
            <a:spLocks noGrp="1"/>
          </p:cNvSpPr>
          <p:nvPr>
            <p:ph type="sldNum" sz="quarter" idx="5"/>
          </p:nvPr>
        </p:nvSpPr>
        <p:spPr/>
        <p:txBody>
          <a:bodyPr/>
          <a:lstStyle/>
          <a:p>
            <a:fld id="{CA18BB28-D3BE-4163-A464-92118DFD8DB2}" type="slidenum">
              <a:rPr lang="en-US" smtClean="0"/>
              <a:t>28</a:t>
            </a:fld>
            <a:endParaRPr lang="en-US"/>
          </a:p>
        </p:txBody>
      </p:sp>
    </p:spTree>
    <p:extLst>
      <p:ext uri="{BB962C8B-B14F-4D97-AF65-F5344CB8AC3E}">
        <p14:creationId xmlns:p14="http://schemas.microsoft.com/office/powerpoint/2010/main" val="209071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HOUSING IS ONE OF THE GREATEST CHALLENGES YOUR COMMUNITY WILL FACE OVER THE NEXT 25 YEARS!</a:t>
            </a:r>
          </a:p>
          <a:p>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2</a:t>
            </a:fld>
            <a:endParaRPr lang="en-US" dirty="0"/>
          </a:p>
        </p:txBody>
      </p:sp>
    </p:spTree>
    <p:extLst>
      <p:ext uri="{BB962C8B-B14F-4D97-AF65-F5344CB8AC3E}">
        <p14:creationId xmlns:p14="http://schemas.microsoft.com/office/powerpoint/2010/main" val="188287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BDFB-8822-5C68-A62E-C8261FFAF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DF816-A451-1FAD-6B87-84AC4EB47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9C2F2-DA5C-B139-29C1-EEF031CB99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9D5AC09-1398-2B8D-454A-AAAD45A70867}"/>
              </a:ext>
            </a:extLst>
          </p:cNvPr>
          <p:cNvSpPr>
            <a:spLocks noGrp="1"/>
          </p:cNvSpPr>
          <p:nvPr>
            <p:ph type="sldNum" sz="quarter" idx="5"/>
          </p:nvPr>
        </p:nvSpPr>
        <p:spPr/>
        <p:txBody>
          <a:bodyPr/>
          <a:lstStyle/>
          <a:p>
            <a:fld id="{8CA004DF-D3FE-439D-B0A9-9D0793337543}" type="slidenum">
              <a:rPr lang="en-US" smtClean="0"/>
              <a:t>30</a:t>
            </a:fld>
            <a:endParaRPr lang="en-US" dirty="0"/>
          </a:p>
        </p:txBody>
      </p:sp>
    </p:spTree>
    <p:extLst>
      <p:ext uri="{BB962C8B-B14F-4D97-AF65-F5344CB8AC3E}">
        <p14:creationId xmlns:p14="http://schemas.microsoft.com/office/powerpoint/2010/main" val="1293475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6B71-6BD6-BA64-3631-4E072C290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11DC0-E43A-0476-D987-ED3CBD1A3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ACC54-AD25-D5BF-41A4-A5B1C024AB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D0B3ED2-E221-1F44-C03A-82AB190F2D70}"/>
              </a:ext>
            </a:extLst>
          </p:cNvPr>
          <p:cNvSpPr>
            <a:spLocks noGrp="1"/>
          </p:cNvSpPr>
          <p:nvPr>
            <p:ph type="sldNum" sz="quarter" idx="5"/>
          </p:nvPr>
        </p:nvSpPr>
        <p:spPr/>
        <p:txBody>
          <a:bodyPr/>
          <a:lstStyle/>
          <a:p>
            <a:fld id="{8CA004DF-D3FE-439D-B0A9-9D0793337543}" type="slidenum">
              <a:rPr lang="en-US" smtClean="0"/>
              <a:t>49</a:t>
            </a:fld>
            <a:endParaRPr lang="en-US" dirty="0"/>
          </a:p>
        </p:txBody>
      </p:sp>
    </p:spTree>
    <p:extLst>
      <p:ext uri="{BB962C8B-B14F-4D97-AF65-F5344CB8AC3E}">
        <p14:creationId xmlns:p14="http://schemas.microsoft.com/office/powerpoint/2010/main" val="98396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SO, WHAT ARE YOU GOING TO DO ABOUT IT?!</a:t>
            </a:r>
          </a:p>
          <a:p>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3</a:t>
            </a:fld>
            <a:endParaRPr lang="en-US" dirty="0"/>
          </a:p>
        </p:txBody>
      </p:sp>
    </p:spTree>
    <p:extLst>
      <p:ext uri="{BB962C8B-B14F-4D97-AF65-F5344CB8AC3E}">
        <p14:creationId xmlns:p14="http://schemas.microsoft.com/office/powerpoint/2010/main" val="136635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Matt Forshee and I’m one of ten Georgia Power Regional Economic Development Managers who cove the state and work with communities on all manner of community development and economic development issues. My territory includes the area around Augusta known as the CSRA. I’m also our team’s lead on housing as it relates to workforce and economic development. I especially want to shoutout to the Freshmen communities of </a:t>
            </a:r>
            <a:r>
              <a:rPr lang="en-US" b="0" i="0" dirty="0">
                <a:solidFill>
                  <a:srgbClr val="0D0D0D"/>
                </a:solidFill>
                <a:effectLst/>
                <a:latin typeface="Söhne"/>
              </a:rPr>
              <a:t>Augusta-Richmond County, Catoosa County, the City of Cornelia, the City of St. Mary's, and the City of Thomaston as you start on this GICH journey to address and fulfill your housing needs through collaboration and technical assistance.</a:t>
            </a:r>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4</a:t>
            </a:fld>
            <a:endParaRPr lang="en-US" dirty="0"/>
          </a:p>
        </p:txBody>
      </p:sp>
    </p:spTree>
    <p:extLst>
      <p:ext uri="{BB962C8B-B14F-4D97-AF65-F5344CB8AC3E}">
        <p14:creationId xmlns:p14="http://schemas.microsoft.com/office/powerpoint/2010/main" val="289443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Housing 101 Agenda</a:t>
            </a:r>
          </a:p>
          <a:p>
            <a:endParaRPr lang="en-US" dirty="0"/>
          </a:p>
          <a:p>
            <a:r>
              <a:rPr lang="en-US" b="0" i="0" dirty="0">
                <a:solidFill>
                  <a:srgbClr val="0D0D0D"/>
                </a:solidFill>
                <a:effectLst/>
                <a:latin typeface="Söhne"/>
              </a:rPr>
              <a:t>Today, we'll embark on a journey through the basics of housing, a foundational topic that underpins the success of community development projects. We'll explore the current housing challenges that communities face, understand the various types of housing and their roles, delve into the housing development process, and finally, discuss the broader impact of housing on communities.</a:t>
            </a:r>
          </a:p>
          <a:p>
            <a:endParaRPr lang="en-US" b="0" i="0" dirty="0">
              <a:solidFill>
                <a:srgbClr val="0D0D0D"/>
              </a:solidFill>
              <a:effectLst/>
              <a:latin typeface="Söhne"/>
            </a:endParaRPr>
          </a:p>
          <a:p>
            <a:r>
              <a:rPr lang="en-US" b="0" i="0" dirty="0">
                <a:solidFill>
                  <a:srgbClr val="0D0D0D"/>
                </a:solidFill>
                <a:effectLst/>
                <a:latin typeface="Söhne"/>
              </a:rPr>
              <a:t>Why focus on housing? Because it's more than just buildings. It's about creating homes, fostering communities, and shaping the future of our cities and towns. The quality, affordability, and availability of housing affect economic stability, educational opportunities, and the overall well-being of our communities.</a:t>
            </a:r>
          </a:p>
          <a:p>
            <a:endParaRPr lang="en-US" b="0" i="0" dirty="0">
              <a:solidFill>
                <a:srgbClr val="0D0D0D"/>
              </a:solidFill>
              <a:effectLst/>
              <a:latin typeface="Söhne"/>
            </a:endParaRPr>
          </a:p>
          <a:p>
            <a:r>
              <a:rPr lang="en-US" b="0" i="0" dirty="0">
                <a:solidFill>
                  <a:srgbClr val="0D0D0D"/>
                </a:solidFill>
                <a:effectLst/>
                <a:latin typeface="Söhne"/>
              </a:rPr>
              <a:t>As we move forward, I encourage you to think about how these topics resonate with your own community's experiences. I look forward to a lively discussion and to hearing your insights and questions as we go along.</a:t>
            </a:r>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5</a:t>
            </a:fld>
            <a:endParaRPr lang="en-US" dirty="0"/>
          </a:p>
        </p:txBody>
      </p:sp>
    </p:spTree>
    <p:extLst>
      <p:ext uri="{BB962C8B-B14F-4D97-AF65-F5344CB8AC3E}">
        <p14:creationId xmlns:p14="http://schemas.microsoft.com/office/powerpoint/2010/main" val="1530978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Let's dive into the heart of the matter. Our communities are facing a trio of intertwined challenges when it comes to housing: affordability, availability, and quality. Each of these issues plays a critical role in shaping the living conditions and prospects of our residents.</a:t>
            </a:r>
            <a:endParaRPr lang="en-US" dirty="0"/>
          </a:p>
        </p:txBody>
      </p:sp>
      <p:sp>
        <p:nvSpPr>
          <p:cNvPr id="4" name="Slide Number Placeholder 3"/>
          <p:cNvSpPr>
            <a:spLocks noGrp="1"/>
          </p:cNvSpPr>
          <p:nvPr>
            <p:ph type="sldNum" sz="quarter" idx="5"/>
          </p:nvPr>
        </p:nvSpPr>
        <p:spPr/>
        <p:txBody>
          <a:bodyPr/>
          <a:lstStyle/>
          <a:p>
            <a:fld id="{8CA004DF-D3FE-439D-B0A9-9D0793337543}" type="slidenum">
              <a:rPr lang="en-US" smtClean="0"/>
              <a:t>6</a:t>
            </a:fld>
            <a:endParaRPr lang="en-US" dirty="0"/>
          </a:p>
        </p:txBody>
      </p:sp>
    </p:spTree>
    <p:extLst>
      <p:ext uri="{BB962C8B-B14F-4D97-AF65-F5344CB8AC3E}">
        <p14:creationId xmlns:p14="http://schemas.microsoft.com/office/powerpoint/2010/main" val="22753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3DBE-6C00-C855-D47B-1A89C2780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9F347-C1F0-197C-FD94-0646B3691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43F76-7BDD-4256-177E-EDF2C52D2B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SO, WHAT ARE YOU GOING TO DO ABOUT IT?!</a:t>
            </a:r>
          </a:p>
          <a:p>
            <a:endParaRPr lang="en-US" dirty="0"/>
          </a:p>
        </p:txBody>
      </p:sp>
      <p:sp>
        <p:nvSpPr>
          <p:cNvPr id="4" name="Slide Number Placeholder 3">
            <a:extLst>
              <a:ext uri="{FF2B5EF4-FFF2-40B4-BE49-F238E27FC236}">
                <a16:creationId xmlns:a16="http://schemas.microsoft.com/office/drawing/2014/main" id="{4C185611-8EB0-595C-3770-C916A8D926DA}"/>
              </a:ext>
            </a:extLst>
          </p:cNvPr>
          <p:cNvSpPr>
            <a:spLocks noGrp="1"/>
          </p:cNvSpPr>
          <p:nvPr>
            <p:ph type="sldNum" sz="quarter" idx="5"/>
          </p:nvPr>
        </p:nvSpPr>
        <p:spPr/>
        <p:txBody>
          <a:bodyPr/>
          <a:lstStyle/>
          <a:p>
            <a:fld id="{8CA004DF-D3FE-439D-B0A9-9D0793337543}" type="slidenum">
              <a:rPr lang="en-US" smtClean="0"/>
              <a:t>7</a:t>
            </a:fld>
            <a:endParaRPr lang="en-US" dirty="0"/>
          </a:p>
        </p:txBody>
      </p:sp>
    </p:spTree>
    <p:extLst>
      <p:ext uri="{BB962C8B-B14F-4D97-AF65-F5344CB8AC3E}">
        <p14:creationId xmlns:p14="http://schemas.microsoft.com/office/powerpoint/2010/main" val="301432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generations, America and home ownership got better for the next generation. Let’s look at three Generations of housing along with today’s numbers to see where there may be data. </a:t>
            </a:r>
          </a:p>
          <a:p>
            <a:endParaRPr lang="en-US" dirty="0"/>
          </a:p>
          <a:p>
            <a:r>
              <a:rPr lang="en-US" dirty="0"/>
              <a:t>For the Baby Boomer Generation (b between 1946 &amp; 1964), our typical couple, Bill &amp; Barb, were born in the early 1950s, married in 1978 and had had their first child, Beth, and bought their first house in 1979. At that time, the median household income was $16,530 per year ($11,377.50/month). They bought a home right at the median home price of $54,000 and had scrimped and saved the 20% downpayment of $10,800. They secured a 30-year mortgage for $43,200 at an interest rate of 11.2%, giving them a monthly mortgage payment of $418 plus monthly taxes and insurance of $72 for total monthly housing payment of $490, or about 35% of their monthly income before taxes. </a:t>
            </a:r>
          </a:p>
          <a:p>
            <a:endParaRPr lang="en-US" dirty="0"/>
          </a:p>
          <a:p>
            <a:r>
              <a:rPr lang="en-US" dirty="0"/>
              <a:t>Interest rates were high</a:t>
            </a:r>
          </a:p>
        </p:txBody>
      </p:sp>
      <p:sp>
        <p:nvSpPr>
          <p:cNvPr id="4" name="Slide Number Placeholder 3"/>
          <p:cNvSpPr>
            <a:spLocks noGrp="1"/>
          </p:cNvSpPr>
          <p:nvPr>
            <p:ph type="sldNum" sz="quarter" idx="5"/>
          </p:nvPr>
        </p:nvSpPr>
        <p:spPr/>
        <p:txBody>
          <a:bodyPr/>
          <a:lstStyle/>
          <a:p>
            <a:fld id="{8CA004DF-D3FE-439D-B0A9-9D0793337543}" type="slidenum">
              <a:rPr lang="en-US" smtClean="0"/>
              <a:t>8</a:t>
            </a:fld>
            <a:endParaRPr lang="en-US" dirty="0"/>
          </a:p>
        </p:txBody>
      </p:sp>
    </p:spTree>
    <p:extLst>
      <p:ext uri="{BB962C8B-B14F-4D97-AF65-F5344CB8AC3E}">
        <p14:creationId xmlns:p14="http://schemas.microsoft.com/office/powerpoint/2010/main" val="413824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419F6-E619-8876-03E1-B7CEB4D1D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43182-296D-2404-3EDD-EC32D1E90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520E6-AB30-CA93-23AD-E250DC2398ED}"/>
              </a:ext>
            </a:extLst>
          </p:cNvPr>
          <p:cNvSpPr>
            <a:spLocks noGrp="1"/>
          </p:cNvSpPr>
          <p:nvPr>
            <p:ph type="body" idx="1"/>
          </p:nvPr>
        </p:nvSpPr>
        <p:spPr/>
        <p:txBody>
          <a:bodyPr/>
          <a:lstStyle/>
          <a:p>
            <a:r>
              <a:rPr lang="en-US" dirty="0"/>
              <a:t>For many generations, America and home ownership got better for the next generation</a:t>
            </a:r>
          </a:p>
        </p:txBody>
      </p:sp>
      <p:sp>
        <p:nvSpPr>
          <p:cNvPr id="4" name="Slide Number Placeholder 3">
            <a:extLst>
              <a:ext uri="{FF2B5EF4-FFF2-40B4-BE49-F238E27FC236}">
                <a16:creationId xmlns:a16="http://schemas.microsoft.com/office/drawing/2014/main" id="{B0A87CEB-DA90-2FE6-F551-27EA06D363BA}"/>
              </a:ext>
            </a:extLst>
          </p:cNvPr>
          <p:cNvSpPr>
            <a:spLocks noGrp="1"/>
          </p:cNvSpPr>
          <p:nvPr>
            <p:ph type="sldNum" sz="quarter" idx="5"/>
          </p:nvPr>
        </p:nvSpPr>
        <p:spPr/>
        <p:txBody>
          <a:bodyPr/>
          <a:lstStyle/>
          <a:p>
            <a:fld id="{8CA004DF-D3FE-439D-B0A9-9D0793337543}" type="slidenum">
              <a:rPr lang="en-US" smtClean="0"/>
              <a:t>9</a:t>
            </a:fld>
            <a:endParaRPr lang="en-US" dirty="0"/>
          </a:p>
        </p:txBody>
      </p:sp>
    </p:spTree>
    <p:extLst>
      <p:ext uri="{BB962C8B-B14F-4D97-AF65-F5344CB8AC3E}">
        <p14:creationId xmlns:p14="http://schemas.microsoft.com/office/powerpoint/2010/main" val="201035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9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42817" y="200223"/>
            <a:ext cx="11506364" cy="399697"/>
          </a:xfrm>
          <a:prstGeom prst="rect">
            <a:avLst/>
          </a:prstGeom>
        </p:spPr>
        <p:txBody>
          <a:bodyPr lIns="0" tIns="0" rIns="0" bIns="0"/>
          <a:lstStyle>
            <a:lvl1pPr>
              <a:defRPr sz="2517" b="0" i="0">
                <a:solidFill>
                  <a:schemeClr val="bg1"/>
                </a:solidFill>
                <a:latin typeface="Arial"/>
                <a:cs typeface="Arial"/>
              </a:defRPr>
            </a:lvl1pPr>
          </a:lstStyle>
          <a:p>
            <a:r>
              <a:rPr lang="en-US"/>
              <a:t>Click to Add Title</a:t>
            </a:r>
            <a:endParaRPr/>
          </a:p>
        </p:txBody>
      </p:sp>
    </p:spTree>
    <p:extLst>
      <p:ext uri="{BB962C8B-B14F-4D97-AF65-F5344CB8AC3E}">
        <p14:creationId xmlns:p14="http://schemas.microsoft.com/office/powerpoint/2010/main" val="84595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817" y="200223"/>
            <a:ext cx="11506364" cy="399697"/>
          </a:xfrm>
          <a:prstGeom prst="rect">
            <a:avLst/>
          </a:prstGeom>
        </p:spPr>
        <p:txBody>
          <a:bodyPr lIns="0" tIns="0" rIns="0" bIns="0"/>
          <a:lstStyle>
            <a:lvl1pPr>
              <a:defRPr sz="2517" b="0" i="0">
                <a:solidFill>
                  <a:schemeClr val="bg1"/>
                </a:solidFill>
                <a:latin typeface="Arial"/>
                <a:cs typeface="Arial"/>
              </a:defRPr>
            </a:lvl1pPr>
          </a:lstStyle>
          <a:p>
            <a:endParaRPr/>
          </a:p>
        </p:txBody>
      </p:sp>
    </p:spTree>
    <p:extLst>
      <p:ext uri="{BB962C8B-B14F-4D97-AF65-F5344CB8AC3E}">
        <p14:creationId xmlns:p14="http://schemas.microsoft.com/office/powerpoint/2010/main" val="408010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ky, outdoor, blue, cloudy&#10;&#10;Description automatically generated">
            <a:extLst>
              <a:ext uri="{FF2B5EF4-FFF2-40B4-BE49-F238E27FC236}">
                <a16:creationId xmlns:a16="http://schemas.microsoft.com/office/drawing/2014/main" id="{0AA8BB0B-1C01-97D3-EFED-CDCD98E045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412" y="-96982"/>
            <a:ext cx="12364412" cy="6954982"/>
          </a:xfrm>
          <a:prstGeom prst="rect">
            <a:avLst/>
          </a:prstGeom>
        </p:spPr>
      </p:pic>
      <p:sp>
        <p:nvSpPr>
          <p:cNvPr id="11" name="Holder 2">
            <a:extLst>
              <a:ext uri="{FF2B5EF4-FFF2-40B4-BE49-F238E27FC236}">
                <a16:creationId xmlns:a16="http://schemas.microsoft.com/office/drawing/2014/main" id="{2E2A215B-8FD6-984D-A89C-4B69084E7DAB}"/>
              </a:ext>
            </a:extLst>
          </p:cNvPr>
          <p:cNvSpPr>
            <a:spLocks noGrp="1"/>
          </p:cNvSpPr>
          <p:nvPr>
            <p:ph type="title" hasCustomPrompt="1"/>
          </p:nvPr>
        </p:nvSpPr>
        <p:spPr>
          <a:xfrm>
            <a:off x="596892" y="933782"/>
            <a:ext cx="10120207" cy="3419373"/>
          </a:xfrm>
          <a:prstGeom prst="rect">
            <a:avLst/>
          </a:prstGeom>
        </p:spPr>
        <p:txBody>
          <a:bodyPr lIns="0" tIns="0" rIns="0" bIns="0"/>
          <a:lstStyle>
            <a:lvl1pPr>
              <a:defRPr sz="7034" b="0" i="0">
                <a:solidFill>
                  <a:schemeClr val="bg1"/>
                </a:solidFill>
                <a:latin typeface="Arial"/>
                <a:cs typeface="Arial"/>
              </a:defRPr>
            </a:lvl1pPr>
          </a:lstStyle>
          <a:p>
            <a:r>
              <a:rPr lang="en-US"/>
              <a:t>Click to Add</a:t>
            </a:r>
            <a:br>
              <a:rPr lang="en-US"/>
            </a:br>
            <a:r>
              <a:rPr lang="en-US"/>
              <a:t>Title</a:t>
            </a:r>
            <a:endParaRPr/>
          </a:p>
        </p:txBody>
      </p:sp>
      <p:pic>
        <p:nvPicPr>
          <p:cNvPr id="5" name="Picture 4">
            <a:extLst>
              <a:ext uri="{FF2B5EF4-FFF2-40B4-BE49-F238E27FC236}">
                <a16:creationId xmlns:a16="http://schemas.microsoft.com/office/drawing/2014/main" id="{0CA8DBDA-BE59-2AFB-BDE9-43C140C64DA7}"/>
              </a:ext>
            </a:extLst>
          </p:cNvPr>
          <p:cNvPicPr>
            <a:picLocks noChangeAspect="1"/>
          </p:cNvPicPr>
          <p:nvPr userDrawn="1"/>
        </p:nvPicPr>
        <p:blipFill>
          <a:blip r:embed="rId3"/>
          <a:stretch>
            <a:fillRect/>
          </a:stretch>
        </p:blipFill>
        <p:spPr>
          <a:xfrm>
            <a:off x="723900" y="5869689"/>
            <a:ext cx="2551176" cy="448818"/>
          </a:xfrm>
          <a:prstGeom prst="rect">
            <a:avLst/>
          </a:prstGeom>
        </p:spPr>
      </p:pic>
    </p:spTree>
    <p:extLst>
      <p:ext uri="{BB962C8B-B14F-4D97-AF65-F5344CB8AC3E}">
        <p14:creationId xmlns:p14="http://schemas.microsoft.com/office/powerpoint/2010/main" val="347913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D0FB0F3-0164-D34A-B595-115701CBE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1"/>
            <a:ext cx="12192000" cy="6857519"/>
          </a:xfrm>
          <a:prstGeom prst="rect">
            <a:avLst/>
          </a:prstGeom>
        </p:spPr>
      </p:pic>
      <p:sp>
        <p:nvSpPr>
          <p:cNvPr id="11" name="Holder 2">
            <a:extLst>
              <a:ext uri="{FF2B5EF4-FFF2-40B4-BE49-F238E27FC236}">
                <a16:creationId xmlns:a16="http://schemas.microsoft.com/office/drawing/2014/main" id="{2E2A215B-8FD6-984D-A89C-4B69084E7DAB}"/>
              </a:ext>
            </a:extLst>
          </p:cNvPr>
          <p:cNvSpPr>
            <a:spLocks noGrp="1"/>
          </p:cNvSpPr>
          <p:nvPr>
            <p:ph type="title" hasCustomPrompt="1"/>
          </p:nvPr>
        </p:nvSpPr>
        <p:spPr>
          <a:xfrm>
            <a:off x="596892" y="933782"/>
            <a:ext cx="10120207" cy="3419373"/>
          </a:xfrm>
          <a:prstGeom prst="rect">
            <a:avLst/>
          </a:prstGeom>
        </p:spPr>
        <p:txBody>
          <a:bodyPr lIns="0" tIns="0" rIns="0" bIns="0"/>
          <a:lstStyle>
            <a:lvl1pPr>
              <a:defRPr sz="7034" b="0" i="0">
                <a:solidFill>
                  <a:schemeClr val="bg1"/>
                </a:solidFill>
                <a:latin typeface="Arial"/>
                <a:cs typeface="Arial"/>
              </a:defRPr>
            </a:lvl1pPr>
          </a:lstStyle>
          <a:p>
            <a:r>
              <a:rPr lang="en-US"/>
              <a:t>Click to Add</a:t>
            </a:r>
            <a:br>
              <a:rPr lang="en-US"/>
            </a:br>
            <a:r>
              <a:rPr lang="en-US"/>
              <a:t>Title</a:t>
            </a:r>
            <a:endParaRPr/>
          </a:p>
        </p:txBody>
      </p:sp>
    </p:spTree>
    <p:extLst>
      <p:ext uri="{BB962C8B-B14F-4D97-AF65-F5344CB8AC3E}">
        <p14:creationId xmlns:p14="http://schemas.microsoft.com/office/powerpoint/2010/main" val="361150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dirty="0"/>
          </a:p>
        </p:txBody>
      </p:sp>
      <p:sp>
        <p:nvSpPr>
          <p:cNvPr id="4" name="Holder 4"/>
          <p:cNvSpPr>
            <a:spLocks noGrp="1"/>
          </p:cNvSpPr>
          <p:nvPr>
            <p:ph type="sldNum" sz="quarter" idx="7"/>
          </p:nvPr>
        </p:nvSpPr>
        <p:spPr>
          <a:xfrm>
            <a:off x="8778241"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364391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ur Column">
    <p:spTree>
      <p:nvGrpSpPr>
        <p:cNvPr id="1" name=""/>
        <p:cNvGrpSpPr/>
        <p:nvPr/>
      </p:nvGrpSpPr>
      <p:grpSpPr>
        <a:xfrm>
          <a:off x="0" y="0"/>
          <a:ext cx="0" cy="0"/>
          <a:chOff x="0" y="0"/>
          <a:chExt cx="0" cy="0"/>
        </a:xfrm>
      </p:grpSpPr>
      <p:sp>
        <p:nvSpPr>
          <p:cNvPr id="3" name="Content Placeholder 2"/>
          <p:cNvSpPr>
            <a:spLocks noGrp="1"/>
          </p:cNvSpPr>
          <p:nvPr>
            <p:ph sz="half" idx="1"/>
            <p:custDataLst>
              <p:tags r:id="rId1"/>
            </p:custDataLst>
          </p:nvPr>
        </p:nvSpPr>
        <p:spPr>
          <a:xfrm>
            <a:off x="609599" y="1146053"/>
            <a:ext cx="2255520" cy="3952169"/>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p:txBody>
      </p:sp>
      <p:sp>
        <p:nvSpPr>
          <p:cNvPr id="4" name="Content Placeholder 3"/>
          <p:cNvSpPr>
            <a:spLocks noGrp="1"/>
          </p:cNvSpPr>
          <p:nvPr>
            <p:ph sz="half" idx="2"/>
            <p:custDataLst>
              <p:tags r:id="rId2"/>
            </p:custDataLst>
          </p:nvPr>
        </p:nvSpPr>
        <p:spPr>
          <a:xfrm>
            <a:off x="6343314" y="1146053"/>
            <a:ext cx="2255520" cy="3952169"/>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p:txBody>
      </p:sp>
      <p:sp>
        <p:nvSpPr>
          <p:cNvPr id="5" name="Content Placeholder 2"/>
          <p:cNvSpPr>
            <a:spLocks noGrp="1"/>
          </p:cNvSpPr>
          <p:nvPr>
            <p:ph sz="half" idx="10"/>
            <p:custDataLst>
              <p:tags r:id="rId3"/>
            </p:custDataLst>
          </p:nvPr>
        </p:nvSpPr>
        <p:spPr>
          <a:xfrm>
            <a:off x="3476456" y="1146053"/>
            <a:ext cx="2255520" cy="3952169"/>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p:txBody>
      </p:sp>
      <p:sp>
        <p:nvSpPr>
          <p:cNvPr id="6" name="Content Placeholder 3"/>
          <p:cNvSpPr>
            <a:spLocks noGrp="1"/>
          </p:cNvSpPr>
          <p:nvPr>
            <p:ph sz="half" idx="11"/>
            <p:custDataLst>
              <p:tags r:id="rId4"/>
            </p:custDataLst>
          </p:nvPr>
        </p:nvSpPr>
        <p:spPr>
          <a:xfrm>
            <a:off x="9210171" y="1146053"/>
            <a:ext cx="2255520" cy="3952169"/>
          </a:xfrm>
        </p:spPr>
        <p:txBody>
          <a:bodyPr/>
          <a:lstStyle>
            <a:lvl1pPr>
              <a:defRPr sz="1867"/>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p:txBody>
      </p:sp>
      <p:sp>
        <p:nvSpPr>
          <p:cNvPr id="7" name="Title 6"/>
          <p:cNvSpPr>
            <a:spLocks noGrp="1"/>
          </p:cNvSpPr>
          <p:nvPr>
            <p:ph type="title"/>
            <p:custDataLst>
              <p:tags r:id="rId5"/>
            </p:custDataLst>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F70D9F9F-58E8-4EBC-ADA0-9513DB9BC8CF}"/>
              </a:ext>
            </a:extLst>
          </p:cNvPr>
          <p:cNvSpPr>
            <a:spLocks noGrp="1"/>
          </p:cNvSpPr>
          <p:nvPr>
            <p:ph type="sldNum" sz="quarter" idx="12"/>
            <p:custDataLst>
              <p:tags r:id="rId6"/>
            </p:custDataLst>
          </p:nvPr>
        </p:nvSpPr>
        <p:spPr/>
        <p:txBody>
          <a:bodyPr/>
          <a:lstStyle/>
          <a:p>
            <a:fld id="{4B57191D-7F97-48D8-9522-275ECFEACFAF}" type="slidenum">
              <a:rPr lang="en-US" smtClean="0"/>
              <a:t>‹#›</a:t>
            </a:fld>
            <a:endParaRPr lang="en-US" dirty="0"/>
          </a:p>
        </p:txBody>
      </p:sp>
    </p:spTree>
    <p:extLst>
      <p:ext uri="{BB962C8B-B14F-4D97-AF65-F5344CB8AC3E}">
        <p14:creationId xmlns:p14="http://schemas.microsoft.com/office/powerpoint/2010/main" val="17255996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6E568-DF22-4C1A-83F9-29E8EBA0F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AD1C2-00AE-4D24-BD31-EC7CD51EA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E7B4C70-07D5-4834-83B6-B869449110B2}"/>
              </a:ext>
            </a:extLst>
          </p:cNvPr>
          <p:cNvSpPr>
            <a:spLocks noGrp="1"/>
          </p:cNvSpPr>
          <p:nvPr>
            <p:ph type="sldNum" sz="quarter" idx="12"/>
          </p:nvPr>
        </p:nvSpPr>
        <p:spPr/>
        <p:txBody>
          <a:bodyPr/>
          <a:lstStyle/>
          <a:p>
            <a:fld id="{1050DEF1-9419-4738-A391-A15C7E6706B4}" type="slidenum">
              <a:rPr lang="en-US" smtClean="0"/>
              <a:t>‹#›</a:t>
            </a:fld>
            <a:endParaRPr lang="en-US"/>
          </a:p>
        </p:txBody>
      </p:sp>
    </p:spTree>
    <p:extLst>
      <p:ext uri="{BB962C8B-B14F-4D97-AF65-F5344CB8AC3E}">
        <p14:creationId xmlns:p14="http://schemas.microsoft.com/office/powerpoint/2010/main" val="294336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5CF946-F365-9641-AC1F-83ACEEC529EC}"/>
              </a:ext>
            </a:extLst>
          </p:cNvPr>
          <p:cNvSpPr txBox="1"/>
          <p:nvPr userDrawn="1"/>
        </p:nvSpPr>
        <p:spPr>
          <a:xfrm>
            <a:off x="11364054" y="322449"/>
            <a:ext cx="559448" cy="174194"/>
          </a:xfrm>
          <a:prstGeom prst="rect">
            <a:avLst/>
          </a:prstGeom>
          <a:noFill/>
        </p:spPr>
        <p:txBody>
          <a:bodyPr wrap="square" lIns="55449" rIns="55449" rtlCol="0" anchor="ctr" anchorCtr="0">
            <a:noAutofit/>
          </a:bodyPr>
          <a:lstStyle/>
          <a:p>
            <a:pPr algn="r"/>
            <a:fld id="{E69191C5-0CDC-DB4B-ACAB-57E8E7ED39E6}" type="slidenum">
              <a:rPr lang="en-US" sz="1455" smtClean="0">
                <a:solidFill>
                  <a:schemeClr val="bg1"/>
                </a:solidFill>
                <a:latin typeface="Arial" panose="020B0604020202020204" pitchFamily="34" charset="0"/>
                <a:cs typeface="Arial" panose="020B0604020202020204" pitchFamily="34" charset="0"/>
              </a:rPr>
              <a:pPr algn="r"/>
              <a:t>‹#›</a:t>
            </a:fld>
            <a:endParaRPr lang="en-US" sz="1455"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B893D0A-43EC-D23E-95B7-E8190177DE6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952" cy="825294"/>
          </a:xfrm>
          <a:prstGeom prst="rect">
            <a:avLst/>
          </a:prstGeom>
        </p:spPr>
      </p:pic>
    </p:spTree>
    <p:extLst>
      <p:ext uri="{BB962C8B-B14F-4D97-AF65-F5344CB8AC3E}">
        <p14:creationId xmlns:p14="http://schemas.microsoft.com/office/powerpoint/2010/main" val="2721860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9" r:id="rId8"/>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norfolk.gov/DocumentCenter/View/66555/MissingMiddlePatternBook" TargetMode="External"/><Relationship Id="rId7" Type="http://schemas.openxmlformats.org/officeDocument/2006/relationships/hyperlink" Target="https://guerrilladev.co/" TargetMode="External"/><Relationship Id="rId2" Type="http://schemas.openxmlformats.org/officeDocument/2006/relationships/hyperlink" Target="https://mml.org/resources-research/publications/pattern-book-homes-for-21st-century-michigan/" TargetMode="External"/><Relationship Id="rId1" Type="http://schemas.openxmlformats.org/officeDocument/2006/relationships/slideLayout" Target="../slideLayouts/slideLayout6.xml"/><Relationship Id="rId6" Type="http://schemas.openxmlformats.org/officeDocument/2006/relationships/hyperlink" Target="https://www.incrementaldevelopment.org/" TargetMode="External"/><Relationship Id="rId5" Type="http://schemas.openxmlformats.org/officeDocument/2006/relationships/hyperlink" Target="https://www.microlifeinstitute.org/" TargetMode="External"/><Relationship Id="rId4" Type="http://schemas.openxmlformats.org/officeDocument/2006/relationships/hyperlink" Target="https://www.kronbergua.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0AAD-821A-7C7F-1354-A8D20AE8DE79}"/>
              </a:ext>
            </a:extLst>
          </p:cNvPr>
          <p:cNvSpPr>
            <a:spLocks noGrp="1"/>
          </p:cNvSpPr>
          <p:nvPr>
            <p:ph type="title"/>
          </p:nvPr>
        </p:nvSpPr>
        <p:spPr>
          <a:xfrm>
            <a:off x="500073" y="3063798"/>
            <a:ext cx="10120207" cy="1551234"/>
          </a:xfrm>
        </p:spPr>
        <p:txBody>
          <a:bodyPr/>
          <a:lstStyle/>
          <a:p>
            <a:r>
              <a:rPr lang="en-US" dirty="0"/>
              <a:t>GICH - Housing 101</a:t>
            </a:r>
            <a:br>
              <a:rPr lang="en-US" dirty="0"/>
            </a:br>
            <a:br>
              <a:rPr lang="en-US" dirty="0"/>
            </a:br>
            <a:endParaRPr lang="en-US" dirty="0"/>
          </a:p>
        </p:txBody>
      </p:sp>
      <p:sp>
        <p:nvSpPr>
          <p:cNvPr id="4" name="TextBox 3">
            <a:extLst>
              <a:ext uri="{FF2B5EF4-FFF2-40B4-BE49-F238E27FC236}">
                <a16:creationId xmlns:a16="http://schemas.microsoft.com/office/drawing/2014/main" id="{AA6AC7E3-BF40-803C-2B1F-3D974C8FB412}"/>
              </a:ext>
            </a:extLst>
          </p:cNvPr>
          <p:cNvSpPr txBox="1"/>
          <p:nvPr/>
        </p:nvSpPr>
        <p:spPr>
          <a:xfrm>
            <a:off x="596892" y="4723889"/>
            <a:ext cx="7623830" cy="1200329"/>
          </a:xfrm>
          <a:prstGeom prst="rect">
            <a:avLst/>
          </a:prstGeom>
          <a:noFill/>
        </p:spPr>
        <p:txBody>
          <a:bodyPr wrap="square" rtlCol="0">
            <a:spAutoFit/>
          </a:bodyPr>
          <a:lstStyle/>
          <a:p>
            <a:r>
              <a:rPr lang="en-US" dirty="0">
                <a:solidFill>
                  <a:schemeClr val="bg1"/>
                </a:solidFill>
              </a:rPr>
              <a:t>Matt Forshee</a:t>
            </a:r>
          </a:p>
          <a:p>
            <a:r>
              <a:rPr lang="en-US" dirty="0">
                <a:solidFill>
                  <a:schemeClr val="bg1"/>
                </a:solidFill>
              </a:rPr>
              <a:t>Region Economic Development Manager</a:t>
            </a:r>
          </a:p>
          <a:p>
            <a:r>
              <a:rPr lang="en-US" dirty="0">
                <a:solidFill>
                  <a:schemeClr val="bg1"/>
                </a:solidFill>
              </a:rPr>
              <a:t>April 17, 2024</a:t>
            </a:r>
          </a:p>
          <a:p>
            <a:endParaRPr lang="en-US" dirty="0"/>
          </a:p>
        </p:txBody>
      </p:sp>
    </p:spTree>
    <p:extLst>
      <p:ext uri="{BB962C8B-B14F-4D97-AF65-F5344CB8AC3E}">
        <p14:creationId xmlns:p14="http://schemas.microsoft.com/office/powerpoint/2010/main" val="393555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79C9-DD3B-CA94-1AF6-031ACCEBD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4D80B-034B-A726-1B5E-D0342A69EE04}"/>
              </a:ext>
            </a:extLst>
          </p:cNvPr>
          <p:cNvSpPr>
            <a:spLocks noGrp="1"/>
          </p:cNvSpPr>
          <p:nvPr>
            <p:ph type="title"/>
          </p:nvPr>
        </p:nvSpPr>
        <p:spPr/>
        <p:txBody>
          <a:bodyPr/>
          <a:lstStyle/>
          <a:p>
            <a:r>
              <a:rPr lang="en-US" dirty="0"/>
              <a:t>Generational Housing (Single Family Units)</a:t>
            </a:r>
          </a:p>
        </p:txBody>
      </p:sp>
      <p:graphicFrame>
        <p:nvGraphicFramePr>
          <p:cNvPr id="4" name="Table 3">
            <a:extLst>
              <a:ext uri="{FF2B5EF4-FFF2-40B4-BE49-F238E27FC236}">
                <a16:creationId xmlns:a16="http://schemas.microsoft.com/office/drawing/2014/main" id="{526E4A25-9317-8F04-19F7-E74A650A6347}"/>
              </a:ext>
            </a:extLst>
          </p:cNvPr>
          <p:cNvGraphicFramePr>
            <a:graphicFrameLocks noGrp="1"/>
          </p:cNvGraphicFramePr>
          <p:nvPr>
            <p:extLst>
              <p:ext uri="{D42A27DB-BD31-4B8C-83A1-F6EECF244321}">
                <p14:modId xmlns:p14="http://schemas.microsoft.com/office/powerpoint/2010/main" val="4099436088"/>
              </p:ext>
            </p:extLst>
          </p:nvPr>
        </p:nvGraphicFramePr>
        <p:xfrm>
          <a:off x="633507" y="861497"/>
          <a:ext cx="11215675" cy="5628640"/>
        </p:xfrm>
        <a:graphic>
          <a:graphicData uri="http://schemas.openxmlformats.org/drawingml/2006/table">
            <a:tbl>
              <a:tblPr firstRow="1" bandRow="1">
                <a:tableStyleId>{5C22544A-7EE6-4342-B048-85BDC9FD1C3A}</a:tableStyleId>
              </a:tblPr>
              <a:tblGrid>
                <a:gridCol w="2243135">
                  <a:extLst>
                    <a:ext uri="{9D8B030D-6E8A-4147-A177-3AD203B41FA5}">
                      <a16:colId xmlns:a16="http://schemas.microsoft.com/office/drawing/2014/main" val="1895383606"/>
                    </a:ext>
                  </a:extLst>
                </a:gridCol>
                <a:gridCol w="2243135">
                  <a:extLst>
                    <a:ext uri="{9D8B030D-6E8A-4147-A177-3AD203B41FA5}">
                      <a16:colId xmlns:a16="http://schemas.microsoft.com/office/drawing/2014/main" val="4220877805"/>
                    </a:ext>
                  </a:extLst>
                </a:gridCol>
                <a:gridCol w="2243135">
                  <a:extLst>
                    <a:ext uri="{9D8B030D-6E8A-4147-A177-3AD203B41FA5}">
                      <a16:colId xmlns:a16="http://schemas.microsoft.com/office/drawing/2014/main" val="3232224548"/>
                    </a:ext>
                  </a:extLst>
                </a:gridCol>
                <a:gridCol w="2243135">
                  <a:extLst>
                    <a:ext uri="{9D8B030D-6E8A-4147-A177-3AD203B41FA5}">
                      <a16:colId xmlns:a16="http://schemas.microsoft.com/office/drawing/2014/main" val="975094780"/>
                    </a:ext>
                  </a:extLst>
                </a:gridCol>
                <a:gridCol w="2243135">
                  <a:extLst>
                    <a:ext uri="{9D8B030D-6E8A-4147-A177-3AD203B41FA5}">
                      <a16:colId xmlns:a16="http://schemas.microsoft.com/office/drawing/2014/main" val="3911441564"/>
                    </a:ext>
                  </a:extLst>
                </a:gridCol>
              </a:tblGrid>
              <a:tr h="370840">
                <a:tc>
                  <a:txBody>
                    <a:bodyPr/>
                    <a:lstStyle/>
                    <a:p>
                      <a:endParaRPr lang="en-US" dirty="0"/>
                    </a:p>
                  </a:txBody>
                  <a:tcPr/>
                </a:tc>
                <a:tc>
                  <a:txBody>
                    <a:bodyPr/>
                    <a:lstStyle/>
                    <a:p>
                      <a:r>
                        <a:rPr lang="en-US" dirty="0"/>
                        <a:t>Boomers</a:t>
                      </a:r>
                    </a:p>
                  </a:txBody>
                  <a:tcPr/>
                </a:tc>
                <a:tc>
                  <a:txBody>
                    <a:bodyPr/>
                    <a:lstStyle/>
                    <a:p>
                      <a:r>
                        <a:rPr lang="en-US" dirty="0"/>
                        <a:t>Gen X</a:t>
                      </a:r>
                    </a:p>
                  </a:txBody>
                  <a:tcPr/>
                </a:tc>
                <a:tc>
                  <a:txBody>
                    <a:bodyPr/>
                    <a:lstStyle/>
                    <a:p>
                      <a:r>
                        <a:rPr lang="en-US" dirty="0"/>
                        <a:t>Millennial</a:t>
                      </a:r>
                    </a:p>
                  </a:txBody>
                  <a:tcPr/>
                </a:tc>
                <a:tc>
                  <a:txBody>
                    <a:bodyPr/>
                    <a:lstStyle/>
                    <a:p>
                      <a:r>
                        <a:rPr lang="en-US" dirty="0"/>
                        <a:t>2024</a:t>
                      </a:r>
                    </a:p>
                  </a:txBody>
                  <a:tcPr/>
                </a:tc>
                <a:extLst>
                  <a:ext uri="{0D108BD9-81ED-4DB2-BD59-A6C34878D82A}">
                    <a16:rowId xmlns:a16="http://schemas.microsoft.com/office/drawing/2014/main" val="2968886813"/>
                  </a:ext>
                </a:extLst>
              </a:tr>
              <a:tr h="370840">
                <a:tc>
                  <a:txBody>
                    <a:bodyPr/>
                    <a:lstStyle/>
                    <a:p>
                      <a:r>
                        <a:rPr lang="en-US" dirty="0"/>
                        <a:t>Born</a:t>
                      </a:r>
                    </a:p>
                  </a:txBody>
                  <a:tcPr/>
                </a:tc>
                <a:tc>
                  <a:txBody>
                    <a:bodyPr/>
                    <a:lstStyle/>
                    <a:p>
                      <a:r>
                        <a:rPr lang="en-US" dirty="0"/>
                        <a:t>1946-1964</a:t>
                      </a:r>
                    </a:p>
                  </a:txBody>
                  <a:tcPr/>
                </a:tc>
                <a:tc>
                  <a:txBody>
                    <a:bodyPr/>
                    <a:lstStyle/>
                    <a:p>
                      <a:r>
                        <a:rPr lang="en-US" dirty="0"/>
                        <a:t>1965-1980</a:t>
                      </a:r>
                    </a:p>
                  </a:txBody>
                  <a:tcPr/>
                </a:tc>
                <a:tc>
                  <a:txBody>
                    <a:bodyPr/>
                    <a:lstStyle/>
                    <a:p>
                      <a:r>
                        <a:rPr lang="en-US" dirty="0"/>
                        <a:t>1981-1996</a:t>
                      </a:r>
                    </a:p>
                  </a:txBody>
                  <a:tcPr/>
                </a:tc>
                <a:tc>
                  <a:txBody>
                    <a:bodyPr/>
                    <a:lstStyle/>
                    <a:p>
                      <a:endParaRPr lang="en-US" dirty="0"/>
                    </a:p>
                  </a:txBody>
                  <a:tcPr/>
                </a:tc>
                <a:extLst>
                  <a:ext uri="{0D108BD9-81ED-4DB2-BD59-A6C34878D82A}">
                    <a16:rowId xmlns:a16="http://schemas.microsoft.com/office/drawing/2014/main" val="729777880"/>
                  </a:ext>
                </a:extLst>
              </a:tr>
              <a:tr h="370840">
                <a:tc>
                  <a:txBody>
                    <a:bodyPr/>
                    <a:lstStyle/>
                    <a:p>
                      <a:r>
                        <a:rPr lang="en-US" dirty="0"/>
                        <a:t>Married</a:t>
                      </a:r>
                    </a:p>
                  </a:txBody>
                  <a:tcPr/>
                </a:tc>
                <a:tc>
                  <a:txBody>
                    <a:bodyPr/>
                    <a:lstStyle/>
                    <a:p>
                      <a:r>
                        <a:rPr lang="en-US" dirty="0"/>
                        <a:t>1978</a:t>
                      </a:r>
                    </a:p>
                  </a:txBody>
                  <a:tcPr/>
                </a:tc>
                <a:tc>
                  <a:txBody>
                    <a:bodyPr/>
                    <a:lstStyle/>
                    <a:p>
                      <a:r>
                        <a:rPr lang="en-US" dirty="0"/>
                        <a:t>1998</a:t>
                      </a:r>
                    </a:p>
                  </a:txBody>
                  <a:tcPr/>
                </a:tc>
                <a:tc>
                  <a:txBody>
                    <a:bodyPr/>
                    <a:lstStyle/>
                    <a:p>
                      <a:r>
                        <a:rPr lang="en-US" dirty="0"/>
                        <a:t>2018</a:t>
                      </a:r>
                    </a:p>
                  </a:txBody>
                  <a:tcPr/>
                </a:tc>
                <a:tc>
                  <a:txBody>
                    <a:bodyPr/>
                    <a:lstStyle/>
                    <a:p>
                      <a:endParaRPr lang="en-US" dirty="0"/>
                    </a:p>
                  </a:txBody>
                  <a:tcPr/>
                </a:tc>
                <a:extLst>
                  <a:ext uri="{0D108BD9-81ED-4DB2-BD59-A6C34878D82A}">
                    <a16:rowId xmlns:a16="http://schemas.microsoft.com/office/drawing/2014/main" val="4207915720"/>
                  </a:ext>
                </a:extLst>
              </a:tr>
              <a:tr h="370840">
                <a:tc>
                  <a:txBody>
                    <a:bodyPr/>
                    <a:lstStyle/>
                    <a:p>
                      <a:r>
                        <a:rPr lang="en-US" dirty="0"/>
                        <a:t>First child/home</a:t>
                      </a:r>
                    </a:p>
                  </a:txBody>
                  <a:tcPr/>
                </a:tc>
                <a:tc>
                  <a:txBody>
                    <a:bodyPr/>
                    <a:lstStyle/>
                    <a:p>
                      <a:r>
                        <a:rPr lang="en-US" dirty="0"/>
                        <a:t>1979 (1,600 sf)</a:t>
                      </a:r>
                    </a:p>
                  </a:txBody>
                  <a:tcPr/>
                </a:tc>
                <a:tc>
                  <a:txBody>
                    <a:bodyPr/>
                    <a:lstStyle/>
                    <a:p>
                      <a:r>
                        <a:rPr lang="en-US" dirty="0"/>
                        <a:t>1999 (2,223 sf)</a:t>
                      </a:r>
                    </a:p>
                  </a:txBody>
                  <a:tcPr/>
                </a:tc>
                <a:tc>
                  <a:txBody>
                    <a:bodyPr/>
                    <a:lstStyle/>
                    <a:p>
                      <a:r>
                        <a:rPr lang="en-US" dirty="0"/>
                        <a:t>2019 (2,473 sf)</a:t>
                      </a:r>
                    </a:p>
                  </a:txBody>
                  <a:tcPr/>
                </a:tc>
                <a:tc>
                  <a:txBody>
                    <a:bodyPr/>
                    <a:lstStyle/>
                    <a:p>
                      <a:r>
                        <a:rPr lang="en-US" dirty="0"/>
                        <a:t>2024</a:t>
                      </a:r>
                    </a:p>
                  </a:txBody>
                  <a:tcPr/>
                </a:tc>
                <a:extLst>
                  <a:ext uri="{0D108BD9-81ED-4DB2-BD59-A6C34878D82A}">
                    <a16:rowId xmlns:a16="http://schemas.microsoft.com/office/drawing/2014/main" val="2620948256"/>
                  </a:ext>
                </a:extLst>
              </a:tr>
              <a:tr h="370840">
                <a:tc>
                  <a:txBody>
                    <a:bodyPr/>
                    <a:lstStyle/>
                    <a:p>
                      <a:r>
                        <a:rPr lang="en-US" dirty="0"/>
                        <a:t>Median Household Income</a:t>
                      </a:r>
                    </a:p>
                  </a:txBody>
                  <a:tcPr/>
                </a:tc>
                <a:tc>
                  <a:txBody>
                    <a:bodyPr/>
                    <a:lstStyle/>
                    <a:p>
                      <a:r>
                        <a:rPr lang="en-US" dirty="0"/>
                        <a:t>$16,530 ($1,377.5/</a:t>
                      </a:r>
                      <a:r>
                        <a:rPr lang="en-US" dirty="0" err="1"/>
                        <a:t>mo</a:t>
                      </a:r>
                      <a:r>
                        <a:rPr lang="en-US" dirty="0"/>
                        <a:t>)</a:t>
                      </a:r>
                    </a:p>
                  </a:txBody>
                  <a:tcPr/>
                </a:tc>
                <a:tc>
                  <a:txBody>
                    <a:bodyPr/>
                    <a:lstStyle/>
                    <a:p>
                      <a:r>
                        <a:rPr lang="en-US" dirty="0"/>
                        <a:t>$42,000 (2.54x) ($3,500/</a:t>
                      </a:r>
                      <a:r>
                        <a:rPr lang="en-US" dirty="0" err="1"/>
                        <a:t>mo</a:t>
                      </a:r>
                      <a:r>
                        <a:rPr lang="en-US" dirty="0"/>
                        <a:t>)</a:t>
                      </a:r>
                    </a:p>
                  </a:txBody>
                  <a:tcPr/>
                </a:tc>
                <a:tc>
                  <a:txBody>
                    <a:bodyPr/>
                    <a:lstStyle/>
                    <a:p>
                      <a:r>
                        <a:rPr lang="en-US" dirty="0"/>
                        <a:t>$68,703 (1.64x) ($5,725.25/</a:t>
                      </a:r>
                      <a:r>
                        <a:rPr lang="en-US" dirty="0" err="1"/>
                        <a:t>mo</a:t>
                      </a:r>
                      <a:r>
                        <a:rPr lang="en-US" dirty="0"/>
                        <a:t>)</a:t>
                      </a:r>
                    </a:p>
                  </a:txBody>
                  <a:tcPr/>
                </a:tc>
                <a:tc>
                  <a:txBody>
                    <a:bodyPr/>
                    <a:lstStyle/>
                    <a:p>
                      <a:r>
                        <a:rPr lang="en-US" dirty="0"/>
                        <a:t>$77,283 (1.12x) ($6,440.25/</a:t>
                      </a:r>
                      <a:r>
                        <a:rPr lang="en-US" dirty="0" err="1"/>
                        <a:t>mo</a:t>
                      </a:r>
                      <a:r>
                        <a:rPr lang="en-US" dirty="0"/>
                        <a:t>)</a:t>
                      </a:r>
                    </a:p>
                  </a:txBody>
                  <a:tcPr/>
                </a:tc>
                <a:extLst>
                  <a:ext uri="{0D108BD9-81ED-4DB2-BD59-A6C34878D82A}">
                    <a16:rowId xmlns:a16="http://schemas.microsoft.com/office/drawing/2014/main" val="1827088109"/>
                  </a:ext>
                </a:extLst>
              </a:tr>
              <a:tr h="370840">
                <a:tc>
                  <a:txBody>
                    <a:bodyPr/>
                    <a:lstStyle/>
                    <a:p>
                      <a:r>
                        <a:rPr lang="en-US" dirty="0"/>
                        <a:t>Median home price</a:t>
                      </a:r>
                    </a:p>
                  </a:txBody>
                  <a:tcPr/>
                </a:tc>
                <a:tc>
                  <a:txBody>
                    <a:bodyPr/>
                    <a:lstStyle/>
                    <a:p>
                      <a:r>
                        <a:rPr lang="en-US" dirty="0"/>
                        <a:t>$54,000</a:t>
                      </a:r>
                    </a:p>
                  </a:txBody>
                  <a:tcPr/>
                </a:tc>
                <a:tc>
                  <a:txBody>
                    <a:bodyPr/>
                    <a:lstStyle/>
                    <a:p>
                      <a:r>
                        <a:rPr lang="en-US" dirty="0"/>
                        <a:t>$130,000 (2.41x)</a:t>
                      </a:r>
                    </a:p>
                  </a:txBody>
                  <a:tcPr/>
                </a:tc>
                <a:tc>
                  <a:txBody>
                    <a:bodyPr/>
                    <a:lstStyle/>
                    <a:p>
                      <a:r>
                        <a:rPr lang="en-US" dirty="0"/>
                        <a:t>$265,000 (2.04x)</a:t>
                      </a:r>
                    </a:p>
                  </a:txBody>
                  <a:tcPr/>
                </a:tc>
                <a:tc>
                  <a:txBody>
                    <a:bodyPr/>
                    <a:lstStyle/>
                    <a:p>
                      <a:r>
                        <a:rPr lang="en-US" dirty="0"/>
                        <a:t>$398,000 (1.50x)</a:t>
                      </a:r>
                    </a:p>
                  </a:txBody>
                  <a:tcPr/>
                </a:tc>
                <a:extLst>
                  <a:ext uri="{0D108BD9-81ED-4DB2-BD59-A6C34878D82A}">
                    <a16:rowId xmlns:a16="http://schemas.microsoft.com/office/drawing/2014/main" val="2037815497"/>
                  </a:ext>
                </a:extLst>
              </a:tr>
              <a:tr h="370840">
                <a:tc>
                  <a:txBody>
                    <a:bodyPr/>
                    <a:lstStyle/>
                    <a:p>
                      <a:r>
                        <a:rPr lang="en-US" dirty="0"/>
                        <a:t>20% Down</a:t>
                      </a:r>
                    </a:p>
                  </a:txBody>
                  <a:tcPr/>
                </a:tc>
                <a:tc>
                  <a:txBody>
                    <a:bodyPr/>
                    <a:lstStyle/>
                    <a:p>
                      <a:r>
                        <a:rPr lang="en-US" dirty="0"/>
                        <a:t>$10,800</a:t>
                      </a:r>
                    </a:p>
                  </a:txBody>
                  <a:tcPr/>
                </a:tc>
                <a:tc>
                  <a:txBody>
                    <a:bodyPr/>
                    <a:lstStyle/>
                    <a:p>
                      <a:r>
                        <a:rPr lang="en-US" dirty="0"/>
                        <a:t>$26,000</a:t>
                      </a:r>
                    </a:p>
                  </a:txBody>
                  <a:tcPr/>
                </a:tc>
                <a:tc>
                  <a:txBody>
                    <a:bodyPr/>
                    <a:lstStyle/>
                    <a:p>
                      <a:r>
                        <a:rPr lang="en-US" dirty="0"/>
                        <a:t>$53,000</a:t>
                      </a:r>
                    </a:p>
                  </a:txBody>
                  <a:tcPr/>
                </a:tc>
                <a:tc>
                  <a:txBody>
                    <a:bodyPr/>
                    <a:lstStyle/>
                    <a:p>
                      <a:r>
                        <a:rPr lang="en-US" dirty="0"/>
                        <a:t>$79,600</a:t>
                      </a:r>
                    </a:p>
                  </a:txBody>
                  <a:tcPr/>
                </a:tc>
                <a:extLst>
                  <a:ext uri="{0D108BD9-81ED-4DB2-BD59-A6C34878D82A}">
                    <a16:rowId xmlns:a16="http://schemas.microsoft.com/office/drawing/2014/main" val="299797461"/>
                  </a:ext>
                </a:extLst>
              </a:tr>
              <a:tr h="370840">
                <a:tc>
                  <a:txBody>
                    <a:bodyPr/>
                    <a:lstStyle/>
                    <a:p>
                      <a:r>
                        <a:rPr lang="en-US" dirty="0"/>
                        <a:t>Mortgage</a:t>
                      </a:r>
                    </a:p>
                  </a:txBody>
                  <a:tcPr/>
                </a:tc>
                <a:tc>
                  <a:txBody>
                    <a:bodyPr/>
                    <a:lstStyle/>
                    <a:p>
                      <a:r>
                        <a:rPr lang="en-US" dirty="0"/>
                        <a:t>$43,200</a:t>
                      </a:r>
                    </a:p>
                  </a:txBody>
                  <a:tcPr/>
                </a:tc>
                <a:tc>
                  <a:txBody>
                    <a:bodyPr/>
                    <a:lstStyle/>
                    <a:p>
                      <a:r>
                        <a:rPr lang="en-US" dirty="0"/>
                        <a:t>$104,000</a:t>
                      </a:r>
                    </a:p>
                  </a:txBody>
                  <a:tcPr/>
                </a:tc>
                <a:tc>
                  <a:txBody>
                    <a:bodyPr/>
                    <a:lstStyle/>
                    <a:p>
                      <a:r>
                        <a:rPr lang="en-US" dirty="0"/>
                        <a:t>$212,000</a:t>
                      </a:r>
                    </a:p>
                  </a:txBody>
                  <a:tcPr/>
                </a:tc>
                <a:tc>
                  <a:txBody>
                    <a:bodyPr/>
                    <a:lstStyle/>
                    <a:p>
                      <a:r>
                        <a:rPr lang="en-US" dirty="0"/>
                        <a:t>$318,400</a:t>
                      </a:r>
                    </a:p>
                  </a:txBody>
                  <a:tcPr/>
                </a:tc>
                <a:extLst>
                  <a:ext uri="{0D108BD9-81ED-4DB2-BD59-A6C34878D82A}">
                    <a16:rowId xmlns:a16="http://schemas.microsoft.com/office/drawing/2014/main" val="1116646950"/>
                  </a:ext>
                </a:extLst>
              </a:tr>
              <a:tr h="370840">
                <a:tc>
                  <a:txBody>
                    <a:bodyPr/>
                    <a:lstStyle/>
                    <a:p>
                      <a:r>
                        <a:rPr lang="en-US" dirty="0"/>
                        <a:t>Interest Rates</a:t>
                      </a:r>
                    </a:p>
                  </a:txBody>
                  <a:tcPr/>
                </a:tc>
                <a:tc>
                  <a:txBody>
                    <a:bodyPr/>
                    <a:lstStyle/>
                    <a:p>
                      <a:r>
                        <a:rPr lang="en-US" dirty="0"/>
                        <a:t>11.2%</a:t>
                      </a:r>
                    </a:p>
                  </a:txBody>
                  <a:tcPr/>
                </a:tc>
                <a:tc>
                  <a:txBody>
                    <a:bodyPr/>
                    <a:lstStyle/>
                    <a:p>
                      <a:r>
                        <a:rPr lang="en-US" dirty="0"/>
                        <a:t>7.44%</a:t>
                      </a:r>
                    </a:p>
                  </a:txBody>
                  <a:tcPr/>
                </a:tc>
                <a:tc>
                  <a:txBody>
                    <a:bodyPr/>
                    <a:lstStyle/>
                    <a:p>
                      <a:r>
                        <a:rPr lang="en-US" dirty="0"/>
                        <a:t>3.94%</a:t>
                      </a:r>
                    </a:p>
                  </a:txBody>
                  <a:tcPr/>
                </a:tc>
                <a:tc>
                  <a:txBody>
                    <a:bodyPr/>
                    <a:lstStyle/>
                    <a:p>
                      <a:r>
                        <a:rPr lang="en-US" dirty="0"/>
                        <a:t>7.815%</a:t>
                      </a:r>
                    </a:p>
                  </a:txBody>
                  <a:tcPr/>
                </a:tc>
                <a:extLst>
                  <a:ext uri="{0D108BD9-81ED-4DB2-BD59-A6C34878D82A}">
                    <a16:rowId xmlns:a16="http://schemas.microsoft.com/office/drawing/2014/main" val="2219589578"/>
                  </a:ext>
                </a:extLst>
              </a:tr>
              <a:tr h="370840">
                <a:tc>
                  <a:txBody>
                    <a:bodyPr/>
                    <a:lstStyle/>
                    <a:p>
                      <a:r>
                        <a:rPr lang="en-US" dirty="0"/>
                        <a:t>Monthly Mortgage</a:t>
                      </a:r>
                    </a:p>
                  </a:txBody>
                  <a:tcPr/>
                </a:tc>
                <a:tc>
                  <a:txBody>
                    <a:bodyPr/>
                    <a:lstStyle/>
                    <a:p>
                      <a:r>
                        <a:rPr lang="en-US" dirty="0"/>
                        <a:t>$418</a:t>
                      </a:r>
                    </a:p>
                  </a:txBody>
                  <a:tcPr/>
                </a:tc>
                <a:tc>
                  <a:txBody>
                    <a:bodyPr/>
                    <a:lstStyle/>
                    <a:p>
                      <a:r>
                        <a:rPr lang="en-US" dirty="0"/>
                        <a:t>$723</a:t>
                      </a:r>
                    </a:p>
                  </a:txBody>
                  <a:tcPr/>
                </a:tc>
                <a:tc>
                  <a:txBody>
                    <a:bodyPr/>
                    <a:lstStyle/>
                    <a:p>
                      <a:r>
                        <a:rPr lang="en-US" dirty="0"/>
                        <a:t>$1,005</a:t>
                      </a:r>
                    </a:p>
                  </a:txBody>
                  <a:tcPr/>
                </a:tc>
                <a:tc>
                  <a:txBody>
                    <a:bodyPr/>
                    <a:lstStyle/>
                    <a:p>
                      <a:r>
                        <a:rPr lang="en-US" dirty="0"/>
                        <a:t>$2,295</a:t>
                      </a:r>
                    </a:p>
                  </a:txBody>
                  <a:tcPr/>
                </a:tc>
                <a:extLst>
                  <a:ext uri="{0D108BD9-81ED-4DB2-BD59-A6C34878D82A}">
                    <a16:rowId xmlns:a16="http://schemas.microsoft.com/office/drawing/2014/main" val="187639659"/>
                  </a:ext>
                </a:extLst>
              </a:tr>
              <a:tr h="370840">
                <a:tc>
                  <a:txBody>
                    <a:bodyPr/>
                    <a:lstStyle/>
                    <a:p>
                      <a:r>
                        <a:rPr lang="en-US" dirty="0"/>
                        <a:t>Monthly Tax &amp; Insurance</a:t>
                      </a:r>
                    </a:p>
                  </a:txBody>
                  <a:tcPr/>
                </a:tc>
                <a:tc>
                  <a:txBody>
                    <a:bodyPr/>
                    <a:lstStyle/>
                    <a:p>
                      <a:r>
                        <a:rPr lang="en-US" dirty="0"/>
                        <a:t>$72</a:t>
                      </a:r>
                    </a:p>
                  </a:txBody>
                  <a:tcPr/>
                </a:tc>
                <a:tc>
                  <a:txBody>
                    <a:bodyPr/>
                    <a:lstStyle/>
                    <a:p>
                      <a:r>
                        <a:rPr lang="en-US" dirty="0"/>
                        <a:t>$173</a:t>
                      </a:r>
                    </a:p>
                  </a:txBody>
                  <a:tcPr/>
                </a:tc>
                <a:tc>
                  <a:txBody>
                    <a:bodyPr/>
                    <a:lstStyle/>
                    <a:p>
                      <a:r>
                        <a:rPr lang="en-US" dirty="0"/>
                        <a:t>$353</a:t>
                      </a:r>
                    </a:p>
                  </a:txBody>
                  <a:tcPr/>
                </a:tc>
                <a:tc>
                  <a:txBody>
                    <a:bodyPr/>
                    <a:lstStyle/>
                    <a:p>
                      <a:r>
                        <a:rPr lang="en-US" dirty="0"/>
                        <a:t>$531</a:t>
                      </a:r>
                    </a:p>
                  </a:txBody>
                  <a:tcPr/>
                </a:tc>
                <a:extLst>
                  <a:ext uri="{0D108BD9-81ED-4DB2-BD59-A6C34878D82A}">
                    <a16:rowId xmlns:a16="http://schemas.microsoft.com/office/drawing/2014/main" val="2146633619"/>
                  </a:ext>
                </a:extLst>
              </a:tr>
              <a:tr h="370840">
                <a:tc>
                  <a:txBody>
                    <a:bodyPr/>
                    <a:lstStyle/>
                    <a:p>
                      <a:r>
                        <a:rPr lang="en-US" dirty="0"/>
                        <a:t>Total Payment</a:t>
                      </a:r>
                    </a:p>
                  </a:txBody>
                  <a:tcPr/>
                </a:tc>
                <a:tc>
                  <a:txBody>
                    <a:bodyPr/>
                    <a:lstStyle/>
                    <a:p>
                      <a:r>
                        <a:rPr lang="en-US" dirty="0"/>
                        <a:t>$490</a:t>
                      </a:r>
                    </a:p>
                  </a:txBody>
                  <a:tcPr/>
                </a:tc>
                <a:tc>
                  <a:txBody>
                    <a:bodyPr/>
                    <a:lstStyle/>
                    <a:p>
                      <a:r>
                        <a:rPr lang="en-US" dirty="0"/>
                        <a:t>$896</a:t>
                      </a:r>
                    </a:p>
                  </a:txBody>
                  <a:tcPr/>
                </a:tc>
                <a:tc>
                  <a:txBody>
                    <a:bodyPr/>
                    <a:lstStyle/>
                    <a:p>
                      <a:r>
                        <a:rPr lang="en-US" dirty="0"/>
                        <a:t>$1,358</a:t>
                      </a:r>
                    </a:p>
                  </a:txBody>
                  <a:tcPr/>
                </a:tc>
                <a:tc>
                  <a:txBody>
                    <a:bodyPr/>
                    <a:lstStyle/>
                    <a:p>
                      <a:r>
                        <a:rPr lang="en-US" dirty="0"/>
                        <a:t>$2,826</a:t>
                      </a:r>
                    </a:p>
                  </a:txBody>
                  <a:tcPr/>
                </a:tc>
                <a:extLst>
                  <a:ext uri="{0D108BD9-81ED-4DB2-BD59-A6C34878D82A}">
                    <a16:rowId xmlns:a16="http://schemas.microsoft.com/office/drawing/2014/main" val="3355124606"/>
                  </a:ext>
                </a:extLst>
              </a:tr>
              <a:tr h="370840">
                <a:tc>
                  <a:txBody>
                    <a:bodyPr/>
                    <a:lstStyle/>
                    <a:p>
                      <a:r>
                        <a:rPr lang="en-US" dirty="0"/>
                        <a:t>Housing as % of income</a:t>
                      </a:r>
                    </a:p>
                  </a:txBody>
                  <a:tcPr/>
                </a:tc>
                <a:tc>
                  <a:txBody>
                    <a:bodyPr/>
                    <a:lstStyle/>
                    <a:p>
                      <a:r>
                        <a:rPr lang="en-US" dirty="0"/>
                        <a:t>35%</a:t>
                      </a:r>
                    </a:p>
                  </a:txBody>
                  <a:tcPr/>
                </a:tc>
                <a:tc>
                  <a:txBody>
                    <a:bodyPr/>
                    <a:lstStyle/>
                    <a:p>
                      <a:r>
                        <a:rPr lang="en-US" dirty="0"/>
                        <a:t>25%</a:t>
                      </a:r>
                    </a:p>
                  </a:txBody>
                  <a:tcPr/>
                </a:tc>
                <a:tc>
                  <a:txBody>
                    <a:bodyPr/>
                    <a:lstStyle/>
                    <a:p>
                      <a:r>
                        <a:rPr lang="en-US" dirty="0"/>
                        <a:t>24%</a:t>
                      </a:r>
                    </a:p>
                  </a:txBody>
                  <a:tcPr/>
                </a:tc>
                <a:tc>
                  <a:txBody>
                    <a:bodyPr/>
                    <a:lstStyle/>
                    <a:p>
                      <a:r>
                        <a:rPr lang="en-US" dirty="0"/>
                        <a:t>44%</a:t>
                      </a:r>
                    </a:p>
                  </a:txBody>
                  <a:tcPr/>
                </a:tc>
                <a:extLst>
                  <a:ext uri="{0D108BD9-81ED-4DB2-BD59-A6C34878D82A}">
                    <a16:rowId xmlns:a16="http://schemas.microsoft.com/office/drawing/2014/main" val="2381432274"/>
                  </a:ext>
                </a:extLst>
              </a:tr>
            </a:tbl>
          </a:graphicData>
        </a:graphic>
      </p:graphicFrame>
      <p:sp>
        <p:nvSpPr>
          <p:cNvPr id="5" name="Rectangle 4">
            <a:extLst>
              <a:ext uri="{FF2B5EF4-FFF2-40B4-BE49-F238E27FC236}">
                <a16:creationId xmlns:a16="http://schemas.microsoft.com/office/drawing/2014/main" id="{0CCA803C-FD62-4677-D07B-A407D52E17BB}"/>
              </a:ext>
            </a:extLst>
          </p:cNvPr>
          <p:cNvSpPr/>
          <p:nvPr/>
        </p:nvSpPr>
        <p:spPr>
          <a:xfrm>
            <a:off x="9606579" y="1258645"/>
            <a:ext cx="2242602" cy="5231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9C2D6A-3203-D518-F826-9E774FFB3E13}"/>
              </a:ext>
            </a:extLst>
          </p:cNvPr>
          <p:cNvSpPr txBox="1"/>
          <p:nvPr/>
        </p:nvSpPr>
        <p:spPr>
          <a:xfrm>
            <a:off x="653143" y="6486677"/>
            <a:ext cx="3850734" cy="261610"/>
          </a:xfrm>
          <a:prstGeom prst="rect">
            <a:avLst/>
          </a:prstGeom>
          <a:noFill/>
        </p:spPr>
        <p:txBody>
          <a:bodyPr wrap="none" rtlCol="0">
            <a:spAutoFit/>
          </a:bodyPr>
          <a:lstStyle/>
          <a:p>
            <a:r>
              <a:rPr lang="en-US" sz="1100" dirty="0"/>
              <a:t>Source: US Census; US Dept of Housing and Urban Development</a:t>
            </a:r>
          </a:p>
        </p:txBody>
      </p:sp>
    </p:spTree>
    <p:extLst>
      <p:ext uri="{BB962C8B-B14F-4D97-AF65-F5344CB8AC3E}">
        <p14:creationId xmlns:p14="http://schemas.microsoft.com/office/powerpoint/2010/main" val="214949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665F-EB42-8BB5-5114-95863EA24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46920-254E-33B4-A3E3-F298A407DFDA}"/>
              </a:ext>
            </a:extLst>
          </p:cNvPr>
          <p:cNvSpPr>
            <a:spLocks noGrp="1"/>
          </p:cNvSpPr>
          <p:nvPr>
            <p:ph type="title"/>
          </p:nvPr>
        </p:nvSpPr>
        <p:spPr/>
        <p:txBody>
          <a:bodyPr/>
          <a:lstStyle/>
          <a:p>
            <a:r>
              <a:rPr lang="en-US" dirty="0"/>
              <a:t>Generational Housing (Single Family Units)</a:t>
            </a:r>
          </a:p>
        </p:txBody>
      </p:sp>
      <p:graphicFrame>
        <p:nvGraphicFramePr>
          <p:cNvPr id="4" name="Table 3">
            <a:extLst>
              <a:ext uri="{FF2B5EF4-FFF2-40B4-BE49-F238E27FC236}">
                <a16:creationId xmlns:a16="http://schemas.microsoft.com/office/drawing/2014/main" id="{A390BC64-8E01-37AB-9418-0A590CC2D763}"/>
              </a:ext>
            </a:extLst>
          </p:cNvPr>
          <p:cNvGraphicFramePr>
            <a:graphicFrameLocks noGrp="1"/>
          </p:cNvGraphicFramePr>
          <p:nvPr>
            <p:extLst>
              <p:ext uri="{D42A27DB-BD31-4B8C-83A1-F6EECF244321}">
                <p14:modId xmlns:p14="http://schemas.microsoft.com/office/powerpoint/2010/main" val="1501003893"/>
              </p:ext>
            </p:extLst>
          </p:nvPr>
        </p:nvGraphicFramePr>
        <p:xfrm>
          <a:off x="633507" y="861497"/>
          <a:ext cx="11215675" cy="5628640"/>
        </p:xfrm>
        <a:graphic>
          <a:graphicData uri="http://schemas.openxmlformats.org/drawingml/2006/table">
            <a:tbl>
              <a:tblPr firstRow="1" bandRow="1">
                <a:tableStyleId>{5C22544A-7EE6-4342-B048-85BDC9FD1C3A}</a:tableStyleId>
              </a:tblPr>
              <a:tblGrid>
                <a:gridCol w="2243135">
                  <a:extLst>
                    <a:ext uri="{9D8B030D-6E8A-4147-A177-3AD203B41FA5}">
                      <a16:colId xmlns:a16="http://schemas.microsoft.com/office/drawing/2014/main" val="1895383606"/>
                    </a:ext>
                  </a:extLst>
                </a:gridCol>
                <a:gridCol w="2243135">
                  <a:extLst>
                    <a:ext uri="{9D8B030D-6E8A-4147-A177-3AD203B41FA5}">
                      <a16:colId xmlns:a16="http://schemas.microsoft.com/office/drawing/2014/main" val="4220877805"/>
                    </a:ext>
                  </a:extLst>
                </a:gridCol>
                <a:gridCol w="2243135">
                  <a:extLst>
                    <a:ext uri="{9D8B030D-6E8A-4147-A177-3AD203B41FA5}">
                      <a16:colId xmlns:a16="http://schemas.microsoft.com/office/drawing/2014/main" val="3232224548"/>
                    </a:ext>
                  </a:extLst>
                </a:gridCol>
                <a:gridCol w="2243135">
                  <a:extLst>
                    <a:ext uri="{9D8B030D-6E8A-4147-A177-3AD203B41FA5}">
                      <a16:colId xmlns:a16="http://schemas.microsoft.com/office/drawing/2014/main" val="975094780"/>
                    </a:ext>
                  </a:extLst>
                </a:gridCol>
                <a:gridCol w="2243135">
                  <a:extLst>
                    <a:ext uri="{9D8B030D-6E8A-4147-A177-3AD203B41FA5}">
                      <a16:colId xmlns:a16="http://schemas.microsoft.com/office/drawing/2014/main" val="3911441564"/>
                    </a:ext>
                  </a:extLst>
                </a:gridCol>
              </a:tblGrid>
              <a:tr h="370840">
                <a:tc>
                  <a:txBody>
                    <a:bodyPr/>
                    <a:lstStyle/>
                    <a:p>
                      <a:endParaRPr lang="en-US" dirty="0"/>
                    </a:p>
                  </a:txBody>
                  <a:tcPr/>
                </a:tc>
                <a:tc>
                  <a:txBody>
                    <a:bodyPr/>
                    <a:lstStyle/>
                    <a:p>
                      <a:r>
                        <a:rPr lang="en-US" dirty="0"/>
                        <a:t>Boomers</a:t>
                      </a:r>
                    </a:p>
                  </a:txBody>
                  <a:tcPr/>
                </a:tc>
                <a:tc>
                  <a:txBody>
                    <a:bodyPr/>
                    <a:lstStyle/>
                    <a:p>
                      <a:r>
                        <a:rPr lang="en-US" dirty="0"/>
                        <a:t>Gen X</a:t>
                      </a:r>
                    </a:p>
                  </a:txBody>
                  <a:tcPr/>
                </a:tc>
                <a:tc>
                  <a:txBody>
                    <a:bodyPr/>
                    <a:lstStyle/>
                    <a:p>
                      <a:r>
                        <a:rPr lang="en-US" dirty="0"/>
                        <a:t>Millennial</a:t>
                      </a:r>
                    </a:p>
                  </a:txBody>
                  <a:tcPr/>
                </a:tc>
                <a:tc>
                  <a:txBody>
                    <a:bodyPr/>
                    <a:lstStyle/>
                    <a:p>
                      <a:r>
                        <a:rPr lang="en-US" dirty="0"/>
                        <a:t>2024</a:t>
                      </a:r>
                    </a:p>
                  </a:txBody>
                  <a:tcPr/>
                </a:tc>
                <a:extLst>
                  <a:ext uri="{0D108BD9-81ED-4DB2-BD59-A6C34878D82A}">
                    <a16:rowId xmlns:a16="http://schemas.microsoft.com/office/drawing/2014/main" val="2968886813"/>
                  </a:ext>
                </a:extLst>
              </a:tr>
              <a:tr h="370840">
                <a:tc>
                  <a:txBody>
                    <a:bodyPr/>
                    <a:lstStyle/>
                    <a:p>
                      <a:r>
                        <a:rPr lang="en-US" dirty="0"/>
                        <a:t>Born</a:t>
                      </a:r>
                    </a:p>
                  </a:txBody>
                  <a:tcPr/>
                </a:tc>
                <a:tc>
                  <a:txBody>
                    <a:bodyPr/>
                    <a:lstStyle/>
                    <a:p>
                      <a:r>
                        <a:rPr lang="en-US" dirty="0"/>
                        <a:t>1946-1964</a:t>
                      </a:r>
                    </a:p>
                  </a:txBody>
                  <a:tcPr/>
                </a:tc>
                <a:tc>
                  <a:txBody>
                    <a:bodyPr/>
                    <a:lstStyle/>
                    <a:p>
                      <a:r>
                        <a:rPr lang="en-US" dirty="0"/>
                        <a:t>1965-1980</a:t>
                      </a:r>
                    </a:p>
                  </a:txBody>
                  <a:tcPr/>
                </a:tc>
                <a:tc>
                  <a:txBody>
                    <a:bodyPr/>
                    <a:lstStyle/>
                    <a:p>
                      <a:r>
                        <a:rPr lang="en-US" dirty="0"/>
                        <a:t>1981-1996</a:t>
                      </a:r>
                    </a:p>
                  </a:txBody>
                  <a:tcPr/>
                </a:tc>
                <a:tc>
                  <a:txBody>
                    <a:bodyPr/>
                    <a:lstStyle/>
                    <a:p>
                      <a:endParaRPr lang="en-US" dirty="0"/>
                    </a:p>
                  </a:txBody>
                  <a:tcPr/>
                </a:tc>
                <a:extLst>
                  <a:ext uri="{0D108BD9-81ED-4DB2-BD59-A6C34878D82A}">
                    <a16:rowId xmlns:a16="http://schemas.microsoft.com/office/drawing/2014/main" val="729777880"/>
                  </a:ext>
                </a:extLst>
              </a:tr>
              <a:tr h="370840">
                <a:tc>
                  <a:txBody>
                    <a:bodyPr/>
                    <a:lstStyle/>
                    <a:p>
                      <a:r>
                        <a:rPr lang="en-US" dirty="0"/>
                        <a:t>Married</a:t>
                      </a:r>
                    </a:p>
                  </a:txBody>
                  <a:tcPr/>
                </a:tc>
                <a:tc>
                  <a:txBody>
                    <a:bodyPr/>
                    <a:lstStyle/>
                    <a:p>
                      <a:r>
                        <a:rPr lang="en-US" dirty="0"/>
                        <a:t>1978</a:t>
                      </a:r>
                    </a:p>
                  </a:txBody>
                  <a:tcPr/>
                </a:tc>
                <a:tc>
                  <a:txBody>
                    <a:bodyPr/>
                    <a:lstStyle/>
                    <a:p>
                      <a:r>
                        <a:rPr lang="en-US" dirty="0"/>
                        <a:t>1998</a:t>
                      </a:r>
                    </a:p>
                  </a:txBody>
                  <a:tcPr/>
                </a:tc>
                <a:tc>
                  <a:txBody>
                    <a:bodyPr/>
                    <a:lstStyle/>
                    <a:p>
                      <a:r>
                        <a:rPr lang="en-US" dirty="0"/>
                        <a:t>2018</a:t>
                      </a:r>
                    </a:p>
                  </a:txBody>
                  <a:tcPr/>
                </a:tc>
                <a:tc>
                  <a:txBody>
                    <a:bodyPr/>
                    <a:lstStyle/>
                    <a:p>
                      <a:endParaRPr lang="en-US" dirty="0"/>
                    </a:p>
                  </a:txBody>
                  <a:tcPr/>
                </a:tc>
                <a:extLst>
                  <a:ext uri="{0D108BD9-81ED-4DB2-BD59-A6C34878D82A}">
                    <a16:rowId xmlns:a16="http://schemas.microsoft.com/office/drawing/2014/main" val="4207915720"/>
                  </a:ext>
                </a:extLst>
              </a:tr>
              <a:tr h="370840">
                <a:tc>
                  <a:txBody>
                    <a:bodyPr/>
                    <a:lstStyle/>
                    <a:p>
                      <a:r>
                        <a:rPr lang="en-US" dirty="0"/>
                        <a:t>First child/home</a:t>
                      </a:r>
                    </a:p>
                  </a:txBody>
                  <a:tcPr/>
                </a:tc>
                <a:tc>
                  <a:txBody>
                    <a:bodyPr/>
                    <a:lstStyle/>
                    <a:p>
                      <a:r>
                        <a:rPr lang="en-US" dirty="0"/>
                        <a:t>1979 (1,600 sf)</a:t>
                      </a:r>
                    </a:p>
                  </a:txBody>
                  <a:tcPr/>
                </a:tc>
                <a:tc>
                  <a:txBody>
                    <a:bodyPr/>
                    <a:lstStyle/>
                    <a:p>
                      <a:r>
                        <a:rPr lang="en-US" dirty="0"/>
                        <a:t>1999 (2,223 sf)</a:t>
                      </a:r>
                    </a:p>
                  </a:txBody>
                  <a:tcPr/>
                </a:tc>
                <a:tc>
                  <a:txBody>
                    <a:bodyPr/>
                    <a:lstStyle/>
                    <a:p>
                      <a:r>
                        <a:rPr lang="en-US" dirty="0"/>
                        <a:t>2019 (2,473 sf)</a:t>
                      </a:r>
                    </a:p>
                  </a:txBody>
                  <a:tcPr/>
                </a:tc>
                <a:tc>
                  <a:txBody>
                    <a:bodyPr/>
                    <a:lstStyle/>
                    <a:p>
                      <a:r>
                        <a:rPr lang="en-US" dirty="0"/>
                        <a:t>2024 (2,411 sf)</a:t>
                      </a:r>
                    </a:p>
                  </a:txBody>
                  <a:tcPr/>
                </a:tc>
                <a:extLst>
                  <a:ext uri="{0D108BD9-81ED-4DB2-BD59-A6C34878D82A}">
                    <a16:rowId xmlns:a16="http://schemas.microsoft.com/office/drawing/2014/main" val="2620948256"/>
                  </a:ext>
                </a:extLst>
              </a:tr>
              <a:tr h="370840">
                <a:tc>
                  <a:txBody>
                    <a:bodyPr/>
                    <a:lstStyle/>
                    <a:p>
                      <a:r>
                        <a:rPr lang="en-US" dirty="0"/>
                        <a:t>Median Household Income</a:t>
                      </a:r>
                    </a:p>
                  </a:txBody>
                  <a:tcPr/>
                </a:tc>
                <a:tc>
                  <a:txBody>
                    <a:bodyPr/>
                    <a:lstStyle/>
                    <a:p>
                      <a:r>
                        <a:rPr lang="en-US" dirty="0"/>
                        <a:t>$16,530 ($1,377.5/</a:t>
                      </a:r>
                      <a:r>
                        <a:rPr lang="en-US" dirty="0" err="1"/>
                        <a:t>mo</a:t>
                      </a:r>
                      <a:r>
                        <a:rPr lang="en-US" dirty="0"/>
                        <a:t>)</a:t>
                      </a:r>
                    </a:p>
                  </a:txBody>
                  <a:tcPr/>
                </a:tc>
                <a:tc>
                  <a:txBody>
                    <a:bodyPr/>
                    <a:lstStyle/>
                    <a:p>
                      <a:r>
                        <a:rPr lang="en-US" dirty="0"/>
                        <a:t>$42,000 (2.54x) ($3,500/</a:t>
                      </a:r>
                      <a:r>
                        <a:rPr lang="en-US" dirty="0" err="1"/>
                        <a:t>mo</a:t>
                      </a:r>
                      <a:r>
                        <a:rPr lang="en-US" dirty="0"/>
                        <a:t>)</a:t>
                      </a:r>
                    </a:p>
                  </a:txBody>
                  <a:tcPr/>
                </a:tc>
                <a:tc>
                  <a:txBody>
                    <a:bodyPr/>
                    <a:lstStyle/>
                    <a:p>
                      <a:r>
                        <a:rPr lang="en-US" dirty="0"/>
                        <a:t>$68,703 (1.64x) ($5,725.25/</a:t>
                      </a:r>
                      <a:r>
                        <a:rPr lang="en-US" dirty="0" err="1"/>
                        <a:t>mo</a:t>
                      </a:r>
                      <a:r>
                        <a:rPr lang="en-US" dirty="0"/>
                        <a:t>)</a:t>
                      </a:r>
                    </a:p>
                  </a:txBody>
                  <a:tcPr/>
                </a:tc>
                <a:tc>
                  <a:txBody>
                    <a:bodyPr/>
                    <a:lstStyle/>
                    <a:p>
                      <a:r>
                        <a:rPr lang="en-US" dirty="0"/>
                        <a:t>$77,283 (1.12x) ($6,440.25/</a:t>
                      </a:r>
                      <a:r>
                        <a:rPr lang="en-US" dirty="0" err="1"/>
                        <a:t>mo</a:t>
                      </a:r>
                      <a:r>
                        <a:rPr lang="en-US" dirty="0"/>
                        <a:t>)</a:t>
                      </a:r>
                    </a:p>
                  </a:txBody>
                  <a:tcPr/>
                </a:tc>
                <a:extLst>
                  <a:ext uri="{0D108BD9-81ED-4DB2-BD59-A6C34878D82A}">
                    <a16:rowId xmlns:a16="http://schemas.microsoft.com/office/drawing/2014/main" val="1827088109"/>
                  </a:ext>
                </a:extLst>
              </a:tr>
              <a:tr h="370840">
                <a:tc>
                  <a:txBody>
                    <a:bodyPr/>
                    <a:lstStyle/>
                    <a:p>
                      <a:r>
                        <a:rPr lang="en-US" dirty="0"/>
                        <a:t>Median home price</a:t>
                      </a:r>
                    </a:p>
                  </a:txBody>
                  <a:tcPr/>
                </a:tc>
                <a:tc>
                  <a:txBody>
                    <a:bodyPr/>
                    <a:lstStyle/>
                    <a:p>
                      <a:r>
                        <a:rPr lang="en-US" dirty="0"/>
                        <a:t>$54,000</a:t>
                      </a:r>
                    </a:p>
                  </a:txBody>
                  <a:tcPr/>
                </a:tc>
                <a:tc>
                  <a:txBody>
                    <a:bodyPr/>
                    <a:lstStyle/>
                    <a:p>
                      <a:r>
                        <a:rPr lang="en-US" dirty="0"/>
                        <a:t>$130,000 (2.41x)</a:t>
                      </a:r>
                    </a:p>
                  </a:txBody>
                  <a:tcPr/>
                </a:tc>
                <a:tc>
                  <a:txBody>
                    <a:bodyPr/>
                    <a:lstStyle/>
                    <a:p>
                      <a:r>
                        <a:rPr lang="en-US" dirty="0"/>
                        <a:t>$265,000 (2.04x)</a:t>
                      </a:r>
                    </a:p>
                  </a:txBody>
                  <a:tcPr/>
                </a:tc>
                <a:tc>
                  <a:txBody>
                    <a:bodyPr/>
                    <a:lstStyle/>
                    <a:p>
                      <a:r>
                        <a:rPr lang="en-US" dirty="0"/>
                        <a:t>$398,000 (1.50x)</a:t>
                      </a:r>
                    </a:p>
                  </a:txBody>
                  <a:tcPr/>
                </a:tc>
                <a:extLst>
                  <a:ext uri="{0D108BD9-81ED-4DB2-BD59-A6C34878D82A}">
                    <a16:rowId xmlns:a16="http://schemas.microsoft.com/office/drawing/2014/main" val="2037815497"/>
                  </a:ext>
                </a:extLst>
              </a:tr>
              <a:tr h="370840">
                <a:tc>
                  <a:txBody>
                    <a:bodyPr/>
                    <a:lstStyle/>
                    <a:p>
                      <a:r>
                        <a:rPr lang="en-US" dirty="0"/>
                        <a:t>20% Down</a:t>
                      </a:r>
                    </a:p>
                  </a:txBody>
                  <a:tcPr/>
                </a:tc>
                <a:tc>
                  <a:txBody>
                    <a:bodyPr/>
                    <a:lstStyle/>
                    <a:p>
                      <a:r>
                        <a:rPr lang="en-US" dirty="0"/>
                        <a:t>$10,800</a:t>
                      </a:r>
                    </a:p>
                  </a:txBody>
                  <a:tcPr/>
                </a:tc>
                <a:tc>
                  <a:txBody>
                    <a:bodyPr/>
                    <a:lstStyle/>
                    <a:p>
                      <a:r>
                        <a:rPr lang="en-US" dirty="0"/>
                        <a:t>$26,000</a:t>
                      </a:r>
                    </a:p>
                  </a:txBody>
                  <a:tcPr/>
                </a:tc>
                <a:tc>
                  <a:txBody>
                    <a:bodyPr/>
                    <a:lstStyle/>
                    <a:p>
                      <a:r>
                        <a:rPr lang="en-US" dirty="0"/>
                        <a:t>$53,000</a:t>
                      </a:r>
                    </a:p>
                  </a:txBody>
                  <a:tcPr/>
                </a:tc>
                <a:tc>
                  <a:txBody>
                    <a:bodyPr/>
                    <a:lstStyle/>
                    <a:p>
                      <a:r>
                        <a:rPr lang="en-US" dirty="0"/>
                        <a:t>$79,600</a:t>
                      </a:r>
                    </a:p>
                  </a:txBody>
                  <a:tcPr/>
                </a:tc>
                <a:extLst>
                  <a:ext uri="{0D108BD9-81ED-4DB2-BD59-A6C34878D82A}">
                    <a16:rowId xmlns:a16="http://schemas.microsoft.com/office/drawing/2014/main" val="299797461"/>
                  </a:ext>
                </a:extLst>
              </a:tr>
              <a:tr h="370840">
                <a:tc>
                  <a:txBody>
                    <a:bodyPr/>
                    <a:lstStyle/>
                    <a:p>
                      <a:r>
                        <a:rPr lang="en-US" dirty="0"/>
                        <a:t>Mortgage</a:t>
                      </a:r>
                    </a:p>
                  </a:txBody>
                  <a:tcPr/>
                </a:tc>
                <a:tc>
                  <a:txBody>
                    <a:bodyPr/>
                    <a:lstStyle/>
                    <a:p>
                      <a:r>
                        <a:rPr lang="en-US" dirty="0"/>
                        <a:t>$43,200</a:t>
                      </a:r>
                    </a:p>
                  </a:txBody>
                  <a:tcPr/>
                </a:tc>
                <a:tc>
                  <a:txBody>
                    <a:bodyPr/>
                    <a:lstStyle/>
                    <a:p>
                      <a:r>
                        <a:rPr lang="en-US" dirty="0"/>
                        <a:t>$104,000</a:t>
                      </a:r>
                    </a:p>
                  </a:txBody>
                  <a:tcPr/>
                </a:tc>
                <a:tc>
                  <a:txBody>
                    <a:bodyPr/>
                    <a:lstStyle/>
                    <a:p>
                      <a:r>
                        <a:rPr lang="en-US" dirty="0"/>
                        <a:t>$212,000</a:t>
                      </a:r>
                    </a:p>
                  </a:txBody>
                  <a:tcPr/>
                </a:tc>
                <a:tc>
                  <a:txBody>
                    <a:bodyPr/>
                    <a:lstStyle/>
                    <a:p>
                      <a:r>
                        <a:rPr lang="en-US" dirty="0"/>
                        <a:t>$318,400</a:t>
                      </a:r>
                    </a:p>
                  </a:txBody>
                  <a:tcPr/>
                </a:tc>
                <a:extLst>
                  <a:ext uri="{0D108BD9-81ED-4DB2-BD59-A6C34878D82A}">
                    <a16:rowId xmlns:a16="http://schemas.microsoft.com/office/drawing/2014/main" val="1116646950"/>
                  </a:ext>
                </a:extLst>
              </a:tr>
              <a:tr h="370840">
                <a:tc>
                  <a:txBody>
                    <a:bodyPr/>
                    <a:lstStyle/>
                    <a:p>
                      <a:r>
                        <a:rPr lang="en-US" dirty="0"/>
                        <a:t>Interest Rates</a:t>
                      </a:r>
                    </a:p>
                  </a:txBody>
                  <a:tcPr/>
                </a:tc>
                <a:tc>
                  <a:txBody>
                    <a:bodyPr/>
                    <a:lstStyle/>
                    <a:p>
                      <a:r>
                        <a:rPr lang="en-US" dirty="0"/>
                        <a:t>11.2%</a:t>
                      </a:r>
                    </a:p>
                  </a:txBody>
                  <a:tcPr/>
                </a:tc>
                <a:tc>
                  <a:txBody>
                    <a:bodyPr/>
                    <a:lstStyle/>
                    <a:p>
                      <a:r>
                        <a:rPr lang="en-US" dirty="0"/>
                        <a:t>7.44%</a:t>
                      </a:r>
                    </a:p>
                  </a:txBody>
                  <a:tcPr/>
                </a:tc>
                <a:tc>
                  <a:txBody>
                    <a:bodyPr/>
                    <a:lstStyle/>
                    <a:p>
                      <a:r>
                        <a:rPr lang="en-US" dirty="0"/>
                        <a:t>3.94%</a:t>
                      </a:r>
                    </a:p>
                  </a:txBody>
                  <a:tcPr/>
                </a:tc>
                <a:tc>
                  <a:txBody>
                    <a:bodyPr/>
                    <a:lstStyle/>
                    <a:p>
                      <a:r>
                        <a:rPr lang="en-US" dirty="0"/>
                        <a:t>7.815%</a:t>
                      </a:r>
                    </a:p>
                  </a:txBody>
                  <a:tcPr/>
                </a:tc>
                <a:extLst>
                  <a:ext uri="{0D108BD9-81ED-4DB2-BD59-A6C34878D82A}">
                    <a16:rowId xmlns:a16="http://schemas.microsoft.com/office/drawing/2014/main" val="2219589578"/>
                  </a:ext>
                </a:extLst>
              </a:tr>
              <a:tr h="370840">
                <a:tc>
                  <a:txBody>
                    <a:bodyPr/>
                    <a:lstStyle/>
                    <a:p>
                      <a:r>
                        <a:rPr lang="en-US" dirty="0"/>
                        <a:t>Monthly Mortgage</a:t>
                      </a:r>
                    </a:p>
                  </a:txBody>
                  <a:tcPr/>
                </a:tc>
                <a:tc>
                  <a:txBody>
                    <a:bodyPr/>
                    <a:lstStyle/>
                    <a:p>
                      <a:r>
                        <a:rPr lang="en-US" dirty="0"/>
                        <a:t>$418</a:t>
                      </a:r>
                    </a:p>
                  </a:txBody>
                  <a:tcPr/>
                </a:tc>
                <a:tc>
                  <a:txBody>
                    <a:bodyPr/>
                    <a:lstStyle/>
                    <a:p>
                      <a:r>
                        <a:rPr lang="en-US" dirty="0"/>
                        <a:t>$723</a:t>
                      </a:r>
                    </a:p>
                  </a:txBody>
                  <a:tcPr/>
                </a:tc>
                <a:tc>
                  <a:txBody>
                    <a:bodyPr/>
                    <a:lstStyle/>
                    <a:p>
                      <a:r>
                        <a:rPr lang="en-US" dirty="0"/>
                        <a:t>$1,005</a:t>
                      </a:r>
                    </a:p>
                  </a:txBody>
                  <a:tcPr/>
                </a:tc>
                <a:tc>
                  <a:txBody>
                    <a:bodyPr/>
                    <a:lstStyle/>
                    <a:p>
                      <a:r>
                        <a:rPr lang="en-US" dirty="0"/>
                        <a:t>$2,295</a:t>
                      </a:r>
                    </a:p>
                  </a:txBody>
                  <a:tcPr/>
                </a:tc>
                <a:extLst>
                  <a:ext uri="{0D108BD9-81ED-4DB2-BD59-A6C34878D82A}">
                    <a16:rowId xmlns:a16="http://schemas.microsoft.com/office/drawing/2014/main" val="187639659"/>
                  </a:ext>
                </a:extLst>
              </a:tr>
              <a:tr h="370840">
                <a:tc>
                  <a:txBody>
                    <a:bodyPr/>
                    <a:lstStyle/>
                    <a:p>
                      <a:r>
                        <a:rPr lang="en-US" dirty="0"/>
                        <a:t>Monthly Tax &amp; Insurance</a:t>
                      </a:r>
                    </a:p>
                  </a:txBody>
                  <a:tcPr/>
                </a:tc>
                <a:tc>
                  <a:txBody>
                    <a:bodyPr/>
                    <a:lstStyle/>
                    <a:p>
                      <a:r>
                        <a:rPr lang="en-US" dirty="0"/>
                        <a:t>$72</a:t>
                      </a:r>
                    </a:p>
                  </a:txBody>
                  <a:tcPr/>
                </a:tc>
                <a:tc>
                  <a:txBody>
                    <a:bodyPr/>
                    <a:lstStyle/>
                    <a:p>
                      <a:r>
                        <a:rPr lang="en-US" dirty="0"/>
                        <a:t>$173</a:t>
                      </a:r>
                    </a:p>
                  </a:txBody>
                  <a:tcPr/>
                </a:tc>
                <a:tc>
                  <a:txBody>
                    <a:bodyPr/>
                    <a:lstStyle/>
                    <a:p>
                      <a:r>
                        <a:rPr lang="en-US" dirty="0"/>
                        <a:t>$353</a:t>
                      </a:r>
                    </a:p>
                  </a:txBody>
                  <a:tcPr/>
                </a:tc>
                <a:tc>
                  <a:txBody>
                    <a:bodyPr/>
                    <a:lstStyle/>
                    <a:p>
                      <a:r>
                        <a:rPr lang="en-US" dirty="0"/>
                        <a:t>$531</a:t>
                      </a:r>
                    </a:p>
                  </a:txBody>
                  <a:tcPr/>
                </a:tc>
                <a:extLst>
                  <a:ext uri="{0D108BD9-81ED-4DB2-BD59-A6C34878D82A}">
                    <a16:rowId xmlns:a16="http://schemas.microsoft.com/office/drawing/2014/main" val="2146633619"/>
                  </a:ext>
                </a:extLst>
              </a:tr>
              <a:tr h="370840">
                <a:tc>
                  <a:txBody>
                    <a:bodyPr/>
                    <a:lstStyle/>
                    <a:p>
                      <a:r>
                        <a:rPr lang="en-US" dirty="0"/>
                        <a:t>Total Payment</a:t>
                      </a:r>
                    </a:p>
                  </a:txBody>
                  <a:tcPr/>
                </a:tc>
                <a:tc>
                  <a:txBody>
                    <a:bodyPr/>
                    <a:lstStyle/>
                    <a:p>
                      <a:r>
                        <a:rPr lang="en-US" dirty="0"/>
                        <a:t>$490</a:t>
                      </a:r>
                    </a:p>
                  </a:txBody>
                  <a:tcPr/>
                </a:tc>
                <a:tc>
                  <a:txBody>
                    <a:bodyPr/>
                    <a:lstStyle/>
                    <a:p>
                      <a:r>
                        <a:rPr lang="en-US" dirty="0"/>
                        <a:t>$896</a:t>
                      </a:r>
                    </a:p>
                  </a:txBody>
                  <a:tcPr/>
                </a:tc>
                <a:tc>
                  <a:txBody>
                    <a:bodyPr/>
                    <a:lstStyle/>
                    <a:p>
                      <a:r>
                        <a:rPr lang="en-US" dirty="0"/>
                        <a:t>$1,358</a:t>
                      </a:r>
                    </a:p>
                  </a:txBody>
                  <a:tcPr/>
                </a:tc>
                <a:tc>
                  <a:txBody>
                    <a:bodyPr/>
                    <a:lstStyle/>
                    <a:p>
                      <a:r>
                        <a:rPr lang="en-US" dirty="0"/>
                        <a:t>$2,826</a:t>
                      </a:r>
                    </a:p>
                  </a:txBody>
                  <a:tcPr/>
                </a:tc>
                <a:extLst>
                  <a:ext uri="{0D108BD9-81ED-4DB2-BD59-A6C34878D82A}">
                    <a16:rowId xmlns:a16="http://schemas.microsoft.com/office/drawing/2014/main" val="3355124606"/>
                  </a:ext>
                </a:extLst>
              </a:tr>
              <a:tr h="370840">
                <a:tc>
                  <a:txBody>
                    <a:bodyPr/>
                    <a:lstStyle/>
                    <a:p>
                      <a:r>
                        <a:rPr lang="en-US" dirty="0"/>
                        <a:t>Housing as % of income</a:t>
                      </a:r>
                    </a:p>
                  </a:txBody>
                  <a:tcPr/>
                </a:tc>
                <a:tc>
                  <a:txBody>
                    <a:bodyPr/>
                    <a:lstStyle/>
                    <a:p>
                      <a:r>
                        <a:rPr lang="en-US" dirty="0"/>
                        <a:t>35%</a:t>
                      </a:r>
                    </a:p>
                  </a:txBody>
                  <a:tcPr/>
                </a:tc>
                <a:tc>
                  <a:txBody>
                    <a:bodyPr/>
                    <a:lstStyle/>
                    <a:p>
                      <a:r>
                        <a:rPr lang="en-US" dirty="0"/>
                        <a:t>25%</a:t>
                      </a:r>
                    </a:p>
                  </a:txBody>
                  <a:tcPr/>
                </a:tc>
                <a:tc>
                  <a:txBody>
                    <a:bodyPr/>
                    <a:lstStyle/>
                    <a:p>
                      <a:r>
                        <a:rPr lang="en-US" dirty="0"/>
                        <a:t>24%</a:t>
                      </a:r>
                    </a:p>
                  </a:txBody>
                  <a:tcPr/>
                </a:tc>
                <a:tc>
                  <a:txBody>
                    <a:bodyPr/>
                    <a:lstStyle/>
                    <a:p>
                      <a:r>
                        <a:rPr lang="en-US" dirty="0"/>
                        <a:t>44%</a:t>
                      </a:r>
                    </a:p>
                  </a:txBody>
                  <a:tcPr/>
                </a:tc>
                <a:extLst>
                  <a:ext uri="{0D108BD9-81ED-4DB2-BD59-A6C34878D82A}">
                    <a16:rowId xmlns:a16="http://schemas.microsoft.com/office/drawing/2014/main" val="2381432274"/>
                  </a:ext>
                </a:extLst>
              </a:tr>
            </a:tbl>
          </a:graphicData>
        </a:graphic>
      </p:graphicFrame>
      <p:sp>
        <p:nvSpPr>
          <p:cNvPr id="6" name="TextBox 5">
            <a:extLst>
              <a:ext uri="{FF2B5EF4-FFF2-40B4-BE49-F238E27FC236}">
                <a16:creationId xmlns:a16="http://schemas.microsoft.com/office/drawing/2014/main" id="{6C990C8E-A6B7-FDFB-4162-BEF8914AB126}"/>
              </a:ext>
            </a:extLst>
          </p:cNvPr>
          <p:cNvSpPr txBox="1"/>
          <p:nvPr/>
        </p:nvSpPr>
        <p:spPr>
          <a:xfrm>
            <a:off x="653143" y="6486677"/>
            <a:ext cx="3850734" cy="261610"/>
          </a:xfrm>
          <a:prstGeom prst="rect">
            <a:avLst/>
          </a:prstGeom>
          <a:noFill/>
        </p:spPr>
        <p:txBody>
          <a:bodyPr wrap="none" rtlCol="0">
            <a:spAutoFit/>
          </a:bodyPr>
          <a:lstStyle/>
          <a:p>
            <a:r>
              <a:rPr lang="en-US" sz="1100" dirty="0"/>
              <a:t>Source: US Census; US Dept of Housing and Urban Development</a:t>
            </a:r>
          </a:p>
        </p:txBody>
      </p:sp>
    </p:spTree>
    <p:extLst>
      <p:ext uri="{BB962C8B-B14F-4D97-AF65-F5344CB8AC3E}">
        <p14:creationId xmlns:p14="http://schemas.microsoft.com/office/powerpoint/2010/main" val="169198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D5501-E957-0225-8E36-366D8A2CB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7270A-5D3F-C244-8FFE-9CB48420D581}"/>
              </a:ext>
            </a:extLst>
          </p:cNvPr>
          <p:cNvSpPr>
            <a:spLocks noGrp="1"/>
          </p:cNvSpPr>
          <p:nvPr>
            <p:ph type="title"/>
          </p:nvPr>
        </p:nvSpPr>
        <p:spPr/>
        <p:txBody>
          <a:bodyPr/>
          <a:lstStyle/>
          <a:p>
            <a:r>
              <a:rPr lang="en-US" dirty="0"/>
              <a:t>Generational Housing (Single Family Units)</a:t>
            </a:r>
          </a:p>
        </p:txBody>
      </p:sp>
      <p:graphicFrame>
        <p:nvGraphicFramePr>
          <p:cNvPr id="4" name="Table 3">
            <a:extLst>
              <a:ext uri="{FF2B5EF4-FFF2-40B4-BE49-F238E27FC236}">
                <a16:creationId xmlns:a16="http://schemas.microsoft.com/office/drawing/2014/main" id="{3302238C-2F78-1ED0-5B7E-88B426771489}"/>
              </a:ext>
            </a:extLst>
          </p:cNvPr>
          <p:cNvGraphicFramePr>
            <a:graphicFrameLocks noGrp="1"/>
          </p:cNvGraphicFramePr>
          <p:nvPr/>
        </p:nvGraphicFramePr>
        <p:xfrm>
          <a:off x="633507" y="861497"/>
          <a:ext cx="11215675" cy="5628640"/>
        </p:xfrm>
        <a:graphic>
          <a:graphicData uri="http://schemas.openxmlformats.org/drawingml/2006/table">
            <a:tbl>
              <a:tblPr firstRow="1" bandRow="1">
                <a:tableStyleId>{5C22544A-7EE6-4342-B048-85BDC9FD1C3A}</a:tableStyleId>
              </a:tblPr>
              <a:tblGrid>
                <a:gridCol w="2243135">
                  <a:extLst>
                    <a:ext uri="{9D8B030D-6E8A-4147-A177-3AD203B41FA5}">
                      <a16:colId xmlns:a16="http://schemas.microsoft.com/office/drawing/2014/main" val="1895383606"/>
                    </a:ext>
                  </a:extLst>
                </a:gridCol>
                <a:gridCol w="2243135">
                  <a:extLst>
                    <a:ext uri="{9D8B030D-6E8A-4147-A177-3AD203B41FA5}">
                      <a16:colId xmlns:a16="http://schemas.microsoft.com/office/drawing/2014/main" val="4220877805"/>
                    </a:ext>
                  </a:extLst>
                </a:gridCol>
                <a:gridCol w="2243135">
                  <a:extLst>
                    <a:ext uri="{9D8B030D-6E8A-4147-A177-3AD203B41FA5}">
                      <a16:colId xmlns:a16="http://schemas.microsoft.com/office/drawing/2014/main" val="3232224548"/>
                    </a:ext>
                  </a:extLst>
                </a:gridCol>
                <a:gridCol w="2243135">
                  <a:extLst>
                    <a:ext uri="{9D8B030D-6E8A-4147-A177-3AD203B41FA5}">
                      <a16:colId xmlns:a16="http://schemas.microsoft.com/office/drawing/2014/main" val="975094780"/>
                    </a:ext>
                  </a:extLst>
                </a:gridCol>
                <a:gridCol w="2243135">
                  <a:extLst>
                    <a:ext uri="{9D8B030D-6E8A-4147-A177-3AD203B41FA5}">
                      <a16:colId xmlns:a16="http://schemas.microsoft.com/office/drawing/2014/main" val="3911441564"/>
                    </a:ext>
                  </a:extLst>
                </a:gridCol>
              </a:tblGrid>
              <a:tr h="370840">
                <a:tc>
                  <a:txBody>
                    <a:bodyPr/>
                    <a:lstStyle/>
                    <a:p>
                      <a:endParaRPr lang="en-US" dirty="0"/>
                    </a:p>
                  </a:txBody>
                  <a:tcPr/>
                </a:tc>
                <a:tc>
                  <a:txBody>
                    <a:bodyPr/>
                    <a:lstStyle/>
                    <a:p>
                      <a:r>
                        <a:rPr lang="en-US" dirty="0"/>
                        <a:t>Boomers</a:t>
                      </a:r>
                    </a:p>
                  </a:txBody>
                  <a:tcPr/>
                </a:tc>
                <a:tc>
                  <a:txBody>
                    <a:bodyPr/>
                    <a:lstStyle/>
                    <a:p>
                      <a:r>
                        <a:rPr lang="en-US" dirty="0"/>
                        <a:t>Gen X</a:t>
                      </a:r>
                    </a:p>
                  </a:txBody>
                  <a:tcPr/>
                </a:tc>
                <a:tc>
                  <a:txBody>
                    <a:bodyPr/>
                    <a:lstStyle/>
                    <a:p>
                      <a:r>
                        <a:rPr lang="en-US" dirty="0"/>
                        <a:t>Millennial</a:t>
                      </a:r>
                    </a:p>
                  </a:txBody>
                  <a:tcPr/>
                </a:tc>
                <a:tc>
                  <a:txBody>
                    <a:bodyPr/>
                    <a:lstStyle/>
                    <a:p>
                      <a:r>
                        <a:rPr lang="en-US" dirty="0"/>
                        <a:t>2024</a:t>
                      </a:r>
                    </a:p>
                  </a:txBody>
                  <a:tcPr/>
                </a:tc>
                <a:extLst>
                  <a:ext uri="{0D108BD9-81ED-4DB2-BD59-A6C34878D82A}">
                    <a16:rowId xmlns:a16="http://schemas.microsoft.com/office/drawing/2014/main" val="2968886813"/>
                  </a:ext>
                </a:extLst>
              </a:tr>
              <a:tr h="370840">
                <a:tc>
                  <a:txBody>
                    <a:bodyPr/>
                    <a:lstStyle/>
                    <a:p>
                      <a:r>
                        <a:rPr lang="en-US" dirty="0"/>
                        <a:t>Born</a:t>
                      </a:r>
                    </a:p>
                  </a:txBody>
                  <a:tcPr/>
                </a:tc>
                <a:tc>
                  <a:txBody>
                    <a:bodyPr/>
                    <a:lstStyle/>
                    <a:p>
                      <a:r>
                        <a:rPr lang="en-US" dirty="0"/>
                        <a:t>1946-1964</a:t>
                      </a:r>
                    </a:p>
                  </a:txBody>
                  <a:tcPr/>
                </a:tc>
                <a:tc>
                  <a:txBody>
                    <a:bodyPr/>
                    <a:lstStyle/>
                    <a:p>
                      <a:r>
                        <a:rPr lang="en-US" dirty="0"/>
                        <a:t>1965-1980</a:t>
                      </a:r>
                    </a:p>
                  </a:txBody>
                  <a:tcPr/>
                </a:tc>
                <a:tc>
                  <a:txBody>
                    <a:bodyPr/>
                    <a:lstStyle/>
                    <a:p>
                      <a:r>
                        <a:rPr lang="en-US" dirty="0"/>
                        <a:t>1981-1996</a:t>
                      </a:r>
                    </a:p>
                  </a:txBody>
                  <a:tcPr/>
                </a:tc>
                <a:tc>
                  <a:txBody>
                    <a:bodyPr/>
                    <a:lstStyle/>
                    <a:p>
                      <a:endParaRPr lang="en-US" dirty="0"/>
                    </a:p>
                  </a:txBody>
                  <a:tcPr/>
                </a:tc>
                <a:extLst>
                  <a:ext uri="{0D108BD9-81ED-4DB2-BD59-A6C34878D82A}">
                    <a16:rowId xmlns:a16="http://schemas.microsoft.com/office/drawing/2014/main" val="729777880"/>
                  </a:ext>
                </a:extLst>
              </a:tr>
              <a:tr h="370840">
                <a:tc>
                  <a:txBody>
                    <a:bodyPr/>
                    <a:lstStyle/>
                    <a:p>
                      <a:r>
                        <a:rPr lang="en-US" dirty="0"/>
                        <a:t>Married</a:t>
                      </a:r>
                    </a:p>
                  </a:txBody>
                  <a:tcPr/>
                </a:tc>
                <a:tc>
                  <a:txBody>
                    <a:bodyPr/>
                    <a:lstStyle/>
                    <a:p>
                      <a:r>
                        <a:rPr lang="en-US" dirty="0"/>
                        <a:t>1978</a:t>
                      </a:r>
                    </a:p>
                  </a:txBody>
                  <a:tcPr/>
                </a:tc>
                <a:tc>
                  <a:txBody>
                    <a:bodyPr/>
                    <a:lstStyle/>
                    <a:p>
                      <a:r>
                        <a:rPr lang="en-US" dirty="0"/>
                        <a:t>1998</a:t>
                      </a:r>
                    </a:p>
                  </a:txBody>
                  <a:tcPr/>
                </a:tc>
                <a:tc>
                  <a:txBody>
                    <a:bodyPr/>
                    <a:lstStyle/>
                    <a:p>
                      <a:r>
                        <a:rPr lang="en-US" dirty="0"/>
                        <a:t>2018</a:t>
                      </a:r>
                    </a:p>
                  </a:txBody>
                  <a:tcPr/>
                </a:tc>
                <a:tc>
                  <a:txBody>
                    <a:bodyPr/>
                    <a:lstStyle/>
                    <a:p>
                      <a:endParaRPr lang="en-US" dirty="0"/>
                    </a:p>
                  </a:txBody>
                  <a:tcPr/>
                </a:tc>
                <a:extLst>
                  <a:ext uri="{0D108BD9-81ED-4DB2-BD59-A6C34878D82A}">
                    <a16:rowId xmlns:a16="http://schemas.microsoft.com/office/drawing/2014/main" val="4207915720"/>
                  </a:ext>
                </a:extLst>
              </a:tr>
              <a:tr h="370840">
                <a:tc>
                  <a:txBody>
                    <a:bodyPr/>
                    <a:lstStyle/>
                    <a:p>
                      <a:r>
                        <a:rPr lang="en-US" dirty="0"/>
                        <a:t>First child/home</a:t>
                      </a:r>
                    </a:p>
                  </a:txBody>
                  <a:tcPr/>
                </a:tc>
                <a:tc>
                  <a:txBody>
                    <a:bodyPr/>
                    <a:lstStyle/>
                    <a:p>
                      <a:r>
                        <a:rPr lang="en-US" dirty="0"/>
                        <a:t>1979 (1,600 sf)</a:t>
                      </a:r>
                    </a:p>
                  </a:txBody>
                  <a:tcPr/>
                </a:tc>
                <a:tc>
                  <a:txBody>
                    <a:bodyPr/>
                    <a:lstStyle/>
                    <a:p>
                      <a:r>
                        <a:rPr lang="en-US" dirty="0"/>
                        <a:t>1999 (2,223 sf)</a:t>
                      </a:r>
                    </a:p>
                  </a:txBody>
                  <a:tcPr/>
                </a:tc>
                <a:tc>
                  <a:txBody>
                    <a:bodyPr/>
                    <a:lstStyle/>
                    <a:p>
                      <a:r>
                        <a:rPr lang="en-US" dirty="0"/>
                        <a:t>2019 (2,473 sf)</a:t>
                      </a:r>
                    </a:p>
                  </a:txBody>
                  <a:tcPr/>
                </a:tc>
                <a:tc>
                  <a:txBody>
                    <a:bodyPr/>
                    <a:lstStyle/>
                    <a:p>
                      <a:r>
                        <a:rPr lang="en-US" dirty="0"/>
                        <a:t>2024 (2,411 sf)</a:t>
                      </a:r>
                    </a:p>
                  </a:txBody>
                  <a:tcPr/>
                </a:tc>
                <a:extLst>
                  <a:ext uri="{0D108BD9-81ED-4DB2-BD59-A6C34878D82A}">
                    <a16:rowId xmlns:a16="http://schemas.microsoft.com/office/drawing/2014/main" val="2620948256"/>
                  </a:ext>
                </a:extLst>
              </a:tr>
              <a:tr h="370840">
                <a:tc>
                  <a:txBody>
                    <a:bodyPr/>
                    <a:lstStyle/>
                    <a:p>
                      <a:r>
                        <a:rPr lang="en-US" dirty="0"/>
                        <a:t>Median Household Income</a:t>
                      </a:r>
                    </a:p>
                  </a:txBody>
                  <a:tcPr/>
                </a:tc>
                <a:tc>
                  <a:txBody>
                    <a:bodyPr/>
                    <a:lstStyle/>
                    <a:p>
                      <a:r>
                        <a:rPr lang="en-US" dirty="0"/>
                        <a:t>$16,530 ($1,377.5/</a:t>
                      </a:r>
                      <a:r>
                        <a:rPr lang="en-US" dirty="0" err="1"/>
                        <a:t>mo</a:t>
                      </a:r>
                      <a:r>
                        <a:rPr lang="en-US" dirty="0"/>
                        <a:t>)</a:t>
                      </a:r>
                    </a:p>
                  </a:txBody>
                  <a:tcPr/>
                </a:tc>
                <a:tc>
                  <a:txBody>
                    <a:bodyPr/>
                    <a:lstStyle/>
                    <a:p>
                      <a:r>
                        <a:rPr lang="en-US" dirty="0"/>
                        <a:t>$42,000 (2.54x) ($3,500/</a:t>
                      </a:r>
                      <a:r>
                        <a:rPr lang="en-US" dirty="0" err="1"/>
                        <a:t>mo</a:t>
                      </a:r>
                      <a:r>
                        <a:rPr lang="en-US" dirty="0"/>
                        <a:t>)</a:t>
                      </a:r>
                    </a:p>
                  </a:txBody>
                  <a:tcPr/>
                </a:tc>
                <a:tc>
                  <a:txBody>
                    <a:bodyPr/>
                    <a:lstStyle/>
                    <a:p>
                      <a:r>
                        <a:rPr lang="en-US" dirty="0"/>
                        <a:t>$68,703 (1.64x) ($5,725.25/</a:t>
                      </a:r>
                      <a:r>
                        <a:rPr lang="en-US" dirty="0" err="1"/>
                        <a:t>mo</a:t>
                      </a:r>
                      <a:r>
                        <a:rPr lang="en-US" dirty="0"/>
                        <a:t>)</a:t>
                      </a:r>
                    </a:p>
                  </a:txBody>
                  <a:tcPr/>
                </a:tc>
                <a:tc>
                  <a:txBody>
                    <a:bodyPr/>
                    <a:lstStyle/>
                    <a:p>
                      <a:r>
                        <a:rPr lang="en-US" dirty="0"/>
                        <a:t>$77,283 (1.12x) ($6,440.25/</a:t>
                      </a:r>
                      <a:r>
                        <a:rPr lang="en-US" dirty="0" err="1"/>
                        <a:t>mo</a:t>
                      </a:r>
                      <a:r>
                        <a:rPr lang="en-US" dirty="0"/>
                        <a:t>)</a:t>
                      </a:r>
                    </a:p>
                  </a:txBody>
                  <a:tcPr/>
                </a:tc>
                <a:extLst>
                  <a:ext uri="{0D108BD9-81ED-4DB2-BD59-A6C34878D82A}">
                    <a16:rowId xmlns:a16="http://schemas.microsoft.com/office/drawing/2014/main" val="1827088109"/>
                  </a:ext>
                </a:extLst>
              </a:tr>
              <a:tr h="370840">
                <a:tc>
                  <a:txBody>
                    <a:bodyPr/>
                    <a:lstStyle/>
                    <a:p>
                      <a:r>
                        <a:rPr lang="en-US" dirty="0"/>
                        <a:t>Median home price</a:t>
                      </a:r>
                    </a:p>
                  </a:txBody>
                  <a:tcPr/>
                </a:tc>
                <a:tc>
                  <a:txBody>
                    <a:bodyPr/>
                    <a:lstStyle/>
                    <a:p>
                      <a:r>
                        <a:rPr lang="en-US" dirty="0"/>
                        <a:t>$54,000</a:t>
                      </a:r>
                    </a:p>
                  </a:txBody>
                  <a:tcPr/>
                </a:tc>
                <a:tc>
                  <a:txBody>
                    <a:bodyPr/>
                    <a:lstStyle/>
                    <a:p>
                      <a:r>
                        <a:rPr lang="en-US" dirty="0"/>
                        <a:t>$130,000 (2.41x)</a:t>
                      </a:r>
                    </a:p>
                  </a:txBody>
                  <a:tcPr/>
                </a:tc>
                <a:tc>
                  <a:txBody>
                    <a:bodyPr/>
                    <a:lstStyle/>
                    <a:p>
                      <a:r>
                        <a:rPr lang="en-US" dirty="0"/>
                        <a:t>$265,000 (2.04x)</a:t>
                      </a:r>
                    </a:p>
                  </a:txBody>
                  <a:tcPr/>
                </a:tc>
                <a:tc>
                  <a:txBody>
                    <a:bodyPr/>
                    <a:lstStyle/>
                    <a:p>
                      <a:r>
                        <a:rPr lang="en-US" dirty="0"/>
                        <a:t>$398,000 (1.50x)</a:t>
                      </a:r>
                    </a:p>
                  </a:txBody>
                  <a:tcPr/>
                </a:tc>
                <a:extLst>
                  <a:ext uri="{0D108BD9-81ED-4DB2-BD59-A6C34878D82A}">
                    <a16:rowId xmlns:a16="http://schemas.microsoft.com/office/drawing/2014/main" val="2037815497"/>
                  </a:ext>
                </a:extLst>
              </a:tr>
              <a:tr h="370840">
                <a:tc>
                  <a:txBody>
                    <a:bodyPr/>
                    <a:lstStyle/>
                    <a:p>
                      <a:r>
                        <a:rPr lang="en-US" dirty="0"/>
                        <a:t>20% Down</a:t>
                      </a:r>
                    </a:p>
                  </a:txBody>
                  <a:tcPr/>
                </a:tc>
                <a:tc>
                  <a:txBody>
                    <a:bodyPr/>
                    <a:lstStyle/>
                    <a:p>
                      <a:r>
                        <a:rPr lang="en-US" dirty="0"/>
                        <a:t>$10,800</a:t>
                      </a:r>
                    </a:p>
                  </a:txBody>
                  <a:tcPr/>
                </a:tc>
                <a:tc>
                  <a:txBody>
                    <a:bodyPr/>
                    <a:lstStyle/>
                    <a:p>
                      <a:r>
                        <a:rPr lang="en-US" dirty="0"/>
                        <a:t>$26,000</a:t>
                      </a:r>
                    </a:p>
                  </a:txBody>
                  <a:tcPr/>
                </a:tc>
                <a:tc>
                  <a:txBody>
                    <a:bodyPr/>
                    <a:lstStyle/>
                    <a:p>
                      <a:r>
                        <a:rPr lang="en-US" dirty="0"/>
                        <a:t>$53,000</a:t>
                      </a:r>
                    </a:p>
                  </a:txBody>
                  <a:tcPr/>
                </a:tc>
                <a:tc>
                  <a:txBody>
                    <a:bodyPr/>
                    <a:lstStyle/>
                    <a:p>
                      <a:r>
                        <a:rPr lang="en-US" dirty="0"/>
                        <a:t>$79,600</a:t>
                      </a:r>
                    </a:p>
                  </a:txBody>
                  <a:tcPr/>
                </a:tc>
                <a:extLst>
                  <a:ext uri="{0D108BD9-81ED-4DB2-BD59-A6C34878D82A}">
                    <a16:rowId xmlns:a16="http://schemas.microsoft.com/office/drawing/2014/main" val="299797461"/>
                  </a:ext>
                </a:extLst>
              </a:tr>
              <a:tr h="370840">
                <a:tc>
                  <a:txBody>
                    <a:bodyPr/>
                    <a:lstStyle/>
                    <a:p>
                      <a:r>
                        <a:rPr lang="en-US" dirty="0"/>
                        <a:t>Mortgage</a:t>
                      </a:r>
                    </a:p>
                  </a:txBody>
                  <a:tcPr/>
                </a:tc>
                <a:tc>
                  <a:txBody>
                    <a:bodyPr/>
                    <a:lstStyle/>
                    <a:p>
                      <a:r>
                        <a:rPr lang="en-US" dirty="0"/>
                        <a:t>$43,200</a:t>
                      </a:r>
                    </a:p>
                  </a:txBody>
                  <a:tcPr/>
                </a:tc>
                <a:tc>
                  <a:txBody>
                    <a:bodyPr/>
                    <a:lstStyle/>
                    <a:p>
                      <a:r>
                        <a:rPr lang="en-US" dirty="0"/>
                        <a:t>$104,000</a:t>
                      </a:r>
                    </a:p>
                  </a:txBody>
                  <a:tcPr/>
                </a:tc>
                <a:tc>
                  <a:txBody>
                    <a:bodyPr/>
                    <a:lstStyle/>
                    <a:p>
                      <a:r>
                        <a:rPr lang="en-US" dirty="0"/>
                        <a:t>$212,000</a:t>
                      </a:r>
                    </a:p>
                  </a:txBody>
                  <a:tcPr/>
                </a:tc>
                <a:tc>
                  <a:txBody>
                    <a:bodyPr/>
                    <a:lstStyle/>
                    <a:p>
                      <a:r>
                        <a:rPr lang="en-US" dirty="0"/>
                        <a:t>$318,400</a:t>
                      </a:r>
                    </a:p>
                  </a:txBody>
                  <a:tcPr/>
                </a:tc>
                <a:extLst>
                  <a:ext uri="{0D108BD9-81ED-4DB2-BD59-A6C34878D82A}">
                    <a16:rowId xmlns:a16="http://schemas.microsoft.com/office/drawing/2014/main" val="1116646950"/>
                  </a:ext>
                </a:extLst>
              </a:tr>
              <a:tr h="370840">
                <a:tc>
                  <a:txBody>
                    <a:bodyPr/>
                    <a:lstStyle/>
                    <a:p>
                      <a:r>
                        <a:rPr lang="en-US" dirty="0"/>
                        <a:t>Interest Rates</a:t>
                      </a:r>
                    </a:p>
                  </a:txBody>
                  <a:tcPr/>
                </a:tc>
                <a:tc>
                  <a:txBody>
                    <a:bodyPr/>
                    <a:lstStyle/>
                    <a:p>
                      <a:r>
                        <a:rPr lang="en-US" dirty="0"/>
                        <a:t>11.2%</a:t>
                      </a:r>
                    </a:p>
                  </a:txBody>
                  <a:tcPr/>
                </a:tc>
                <a:tc>
                  <a:txBody>
                    <a:bodyPr/>
                    <a:lstStyle/>
                    <a:p>
                      <a:r>
                        <a:rPr lang="en-US" dirty="0"/>
                        <a:t>7.44%</a:t>
                      </a:r>
                    </a:p>
                  </a:txBody>
                  <a:tcPr/>
                </a:tc>
                <a:tc>
                  <a:txBody>
                    <a:bodyPr/>
                    <a:lstStyle/>
                    <a:p>
                      <a:r>
                        <a:rPr lang="en-US" dirty="0"/>
                        <a:t>3.94%</a:t>
                      </a:r>
                    </a:p>
                  </a:txBody>
                  <a:tcPr/>
                </a:tc>
                <a:tc>
                  <a:txBody>
                    <a:bodyPr/>
                    <a:lstStyle/>
                    <a:p>
                      <a:r>
                        <a:rPr lang="en-US" dirty="0"/>
                        <a:t>7.815%</a:t>
                      </a:r>
                    </a:p>
                  </a:txBody>
                  <a:tcPr/>
                </a:tc>
                <a:extLst>
                  <a:ext uri="{0D108BD9-81ED-4DB2-BD59-A6C34878D82A}">
                    <a16:rowId xmlns:a16="http://schemas.microsoft.com/office/drawing/2014/main" val="2219589578"/>
                  </a:ext>
                </a:extLst>
              </a:tr>
              <a:tr h="370840">
                <a:tc>
                  <a:txBody>
                    <a:bodyPr/>
                    <a:lstStyle/>
                    <a:p>
                      <a:r>
                        <a:rPr lang="en-US" dirty="0"/>
                        <a:t>Monthly Mortgage</a:t>
                      </a:r>
                    </a:p>
                  </a:txBody>
                  <a:tcPr/>
                </a:tc>
                <a:tc>
                  <a:txBody>
                    <a:bodyPr/>
                    <a:lstStyle/>
                    <a:p>
                      <a:r>
                        <a:rPr lang="en-US" dirty="0"/>
                        <a:t>$418</a:t>
                      </a:r>
                    </a:p>
                  </a:txBody>
                  <a:tcPr/>
                </a:tc>
                <a:tc>
                  <a:txBody>
                    <a:bodyPr/>
                    <a:lstStyle/>
                    <a:p>
                      <a:r>
                        <a:rPr lang="en-US" dirty="0"/>
                        <a:t>$723</a:t>
                      </a:r>
                    </a:p>
                  </a:txBody>
                  <a:tcPr/>
                </a:tc>
                <a:tc>
                  <a:txBody>
                    <a:bodyPr/>
                    <a:lstStyle/>
                    <a:p>
                      <a:r>
                        <a:rPr lang="en-US" dirty="0"/>
                        <a:t>$1,005</a:t>
                      </a:r>
                    </a:p>
                  </a:txBody>
                  <a:tcPr/>
                </a:tc>
                <a:tc>
                  <a:txBody>
                    <a:bodyPr/>
                    <a:lstStyle/>
                    <a:p>
                      <a:r>
                        <a:rPr lang="en-US" dirty="0"/>
                        <a:t>$2,295</a:t>
                      </a:r>
                    </a:p>
                  </a:txBody>
                  <a:tcPr/>
                </a:tc>
                <a:extLst>
                  <a:ext uri="{0D108BD9-81ED-4DB2-BD59-A6C34878D82A}">
                    <a16:rowId xmlns:a16="http://schemas.microsoft.com/office/drawing/2014/main" val="187639659"/>
                  </a:ext>
                </a:extLst>
              </a:tr>
              <a:tr h="370840">
                <a:tc>
                  <a:txBody>
                    <a:bodyPr/>
                    <a:lstStyle/>
                    <a:p>
                      <a:r>
                        <a:rPr lang="en-US" dirty="0"/>
                        <a:t>Monthly Tax &amp; Insurance</a:t>
                      </a:r>
                    </a:p>
                  </a:txBody>
                  <a:tcPr/>
                </a:tc>
                <a:tc>
                  <a:txBody>
                    <a:bodyPr/>
                    <a:lstStyle/>
                    <a:p>
                      <a:r>
                        <a:rPr lang="en-US" dirty="0"/>
                        <a:t>$72</a:t>
                      </a:r>
                    </a:p>
                  </a:txBody>
                  <a:tcPr/>
                </a:tc>
                <a:tc>
                  <a:txBody>
                    <a:bodyPr/>
                    <a:lstStyle/>
                    <a:p>
                      <a:r>
                        <a:rPr lang="en-US" dirty="0"/>
                        <a:t>$173</a:t>
                      </a:r>
                    </a:p>
                  </a:txBody>
                  <a:tcPr/>
                </a:tc>
                <a:tc>
                  <a:txBody>
                    <a:bodyPr/>
                    <a:lstStyle/>
                    <a:p>
                      <a:r>
                        <a:rPr lang="en-US" dirty="0"/>
                        <a:t>$353</a:t>
                      </a:r>
                    </a:p>
                  </a:txBody>
                  <a:tcPr/>
                </a:tc>
                <a:tc>
                  <a:txBody>
                    <a:bodyPr/>
                    <a:lstStyle/>
                    <a:p>
                      <a:r>
                        <a:rPr lang="en-US" dirty="0"/>
                        <a:t>$531</a:t>
                      </a:r>
                    </a:p>
                  </a:txBody>
                  <a:tcPr/>
                </a:tc>
                <a:extLst>
                  <a:ext uri="{0D108BD9-81ED-4DB2-BD59-A6C34878D82A}">
                    <a16:rowId xmlns:a16="http://schemas.microsoft.com/office/drawing/2014/main" val="2146633619"/>
                  </a:ext>
                </a:extLst>
              </a:tr>
              <a:tr h="370840">
                <a:tc>
                  <a:txBody>
                    <a:bodyPr/>
                    <a:lstStyle/>
                    <a:p>
                      <a:r>
                        <a:rPr lang="en-US" dirty="0"/>
                        <a:t>Total Payment</a:t>
                      </a:r>
                    </a:p>
                  </a:txBody>
                  <a:tcPr/>
                </a:tc>
                <a:tc>
                  <a:txBody>
                    <a:bodyPr/>
                    <a:lstStyle/>
                    <a:p>
                      <a:r>
                        <a:rPr lang="en-US" dirty="0"/>
                        <a:t>$490</a:t>
                      </a:r>
                    </a:p>
                  </a:txBody>
                  <a:tcPr/>
                </a:tc>
                <a:tc>
                  <a:txBody>
                    <a:bodyPr/>
                    <a:lstStyle/>
                    <a:p>
                      <a:r>
                        <a:rPr lang="en-US" dirty="0"/>
                        <a:t>$896</a:t>
                      </a:r>
                    </a:p>
                  </a:txBody>
                  <a:tcPr/>
                </a:tc>
                <a:tc>
                  <a:txBody>
                    <a:bodyPr/>
                    <a:lstStyle/>
                    <a:p>
                      <a:r>
                        <a:rPr lang="en-US" dirty="0"/>
                        <a:t>$1,358</a:t>
                      </a:r>
                    </a:p>
                  </a:txBody>
                  <a:tcPr/>
                </a:tc>
                <a:tc>
                  <a:txBody>
                    <a:bodyPr/>
                    <a:lstStyle/>
                    <a:p>
                      <a:r>
                        <a:rPr lang="en-US" dirty="0"/>
                        <a:t>$2,826</a:t>
                      </a:r>
                    </a:p>
                  </a:txBody>
                  <a:tcPr/>
                </a:tc>
                <a:extLst>
                  <a:ext uri="{0D108BD9-81ED-4DB2-BD59-A6C34878D82A}">
                    <a16:rowId xmlns:a16="http://schemas.microsoft.com/office/drawing/2014/main" val="3355124606"/>
                  </a:ext>
                </a:extLst>
              </a:tr>
              <a:tr h="370840">
                <a:tc>
                  <a:txBody>
                    <a:bodyPr/>
                    <a:lstStyle/>
                    <a:p>
                      <a:r>
                        <a:rPr lang="en-US" dirty="0"/>
                        <a:t>Housing as % of income</a:t>
                      </a:r>
                    </a:p>
                  </a:txBody>
                  <a:tcPr/>
                </a:tc>
                <a:tc>
                  <a:txBody>
                    <a:bodyPr/>
                    <a:lstStyle/>
                    <a:p>
                      <a:r>
                        <a:rPr lang="en-US" dirty="0"/>
                        <a:t>35%</a:t>
                      </a:r>
                    </a:p>
                  </a:txBody>
                  <a:tcPr/>
                </a:tc>
                <a:tc>
                  <a:txBody>
                    <a:bodyPr/>
                    <a:lstStyle/>
                    <a:p>
                      <a:r>
                        <a:rPr lang="en-US" dirty="0"/>
                        <a:t>25%</a:t>
                      </a:r>
                    </a:p>
                  </a:txBody>
                  <a:tcPr/>
                </a:tc>
                <a:tc>
                  <a:txBody>
                    <a:bodyPr/>
                    <a:lstStyle/>
                    <a:p>
                      <a:r>
                        <a:rPr lang="en-US" dirty="0"/>
                        <a:t>24%</a:t>
                      </a:r>
                    </a:p>
                  </a:txBody>
                  <a:tcPr/>
                </a:tc>
                <a:tc>
                  <a:txBody>
                    <a:bodyPr/>
                    <a:lstStyle/>
                    <a:p>
                      <a:r>
                        <a:rPr lang="en-US" dirty="0"/>
                        <a:t>44%</a:t>
                      </a:r>
                    </a:p>
                  </a:txBody>
                  <a:tcPr/>
                </a:tc>
                <a:extLst>
                  <a:ext uri="{0D108BD9-81ED-4DB2-BD59-A6C34878D82A}">
                    <a16:rowId xmlns:a16="http://schemas.microsoft.com/office/drawing/2014/main" val="2381432274"/>
                  </a:ext>
                </a:extLst>
              </a:tr>
            </a:tbl>
          </a:graphicData>
        </a:graphic>
      </p:graphicFrame>
      <p:sp>
        <p:nvSpPr>
          <p:cNvPr id="6" name="TextBox 5">
            <a:extLst>
              <a:ext uri="{FF2B5EF4-FFF2-40B4-BE49-F238E27FC236}">
                <a16:creationId xmlns:a16="http://schemas.microsoft.com/office/drawing/2014/main" id="{1B4DE9D9-B51F-BDE1-F6AC-66ADDE2D514A}"/>
              </a:ext>
            </a:extLst>
          </p:cNvPr>
          <p:cNvSpPr txBox="1"/>
          <p:nvPr/>
        </p:nvSpPr>
        <p:spPr>
          <a:xfrm>
            <a:off x="653143" y="6486677"/>
            <a:ext cx="3850734" cy="261610"/>
          </a:xfrm>
          <a:prstGeom prst="rect">
            <a:avLst/>
          </a:prstGeom>
          <a:noFill/>
        </p:spPr>
        <p:txBody>
          <a:bodyPr wrap="none" rtlCol="0">
            <a:spAutoFit/>
          </a:bodyPr>
          <a:lstStyle/>
          <a:p>
            <a:r>
              <a:rPr lang="en-US" sz="1100" dirty="0"/>
              <a:t>Source: US Census; US Dept of Housing and Urban Development</a:t>
            </a:r>
          </a:p>
        </p:txBody>
      </p:sp>
      <p:sp>
        <p:nvSpPr>
          <p:cNvPr id="3" name="Oval 2">
            <a:extLst>
              <a:ext uri="{FF2B5EF4-FFF2-40B4-BE49-F238E27FC236}">
                <a16:creationId xmlns:a16="http://schemas.microsoft.com/office/drawing/2014/main" id="{71463750-7B96-BCBA-E7E5-72E649D3B3BD}"/>
              </a:ext>
            </a:extLst>
          </p:cNvPr>
          <p:cNvSpPr/>
          <p:nvPr/>
        </p:nvSpPr>
        <p:spPr>
          <a:xfrm>
            <a:off x="9339943" y="5802086"/>
            <a:ext cx="1110343" cy="566057"/>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9DE0BA-CC03-63B1-C3A5-45373FC0DFA3}"/>
              </a:ext>
            </a:extLst>
          </p:cNvPr>
          <p:cNvSpPr/>
          <p:nvPr/>
        </p:nvSpPr>
        <p:spPr>
          <a:xfrm>
            <a:off x="9492343" y="2895600"/>
            <a:ext cx="2066150" cy="566057"/>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E9AA60A-A7C1-AB54-63B5-420DB256307F}"/>
              </a:ext>
            </a:extLst>
          </p:cNvPr>
          <p:cNvSpPr/>
          <p:nvPr/>
        </p:nvSpPr>
        <p:spPr>
          <a:xfrm>
            <a:off x="9425961" y="3973286"/>
            <a:ext cx="1110343" cy="566057"/>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66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6F9D-76A9-9105-3F07-4452041C0C56}"/>
              </a:ext>
            </a:extLst>
          </p:cNvPr>
          <p:cNvSpPr>
            <a:spLocks noGrp="1"/>
          </p:cNvSpPr>
          <p:nvPr>
            <p:ph type="title"/>
          </p:nvPr>
        </p:nvSpPr>
        <p:spPr/>
        <p:txBody>
          <a:bodyPr/>
          <a:lstStyle/>
          <a:p>
            <a:r>
              <a:rPr lang="en-US" dirty="0"/>
              <a:t>Sources of Costs for an Average New US Single Family Home, 2022</a:t>
            </a:r>
          </a:p>
        </p:txBody>
      </p:sp>
      <p:pic>
        <p:nvPicPr>
          <p:cNvPr id="1026" name="Picture 2">
            <a:extLst>
              <a:ext uri="{FF2B5EF4-FFF2-40B4-BE49-F238E27FC236}">
                <a16:creationId xmlns:a16="http://schemas.microsoft.com/office/drawing/2014/main" id="{5B28924F-3419-C6F7-4003-3B43C064CF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05"/>
          <a:stretch/>
        </p:blipFill>
        <p:spPr bwMode="auto">
          <a:xfrm>
            <a:off x="1121228" y="937010"/>
            <a:ext cx="9576027" cy="592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9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8F1D-3E50-637A-3BC8-4AC83470440E}"/>
              </a:ext>
            </a:extLst>
          </p:cNvPr>
          <p:cNvSpPr>
            <a:spLocks noGrp="1"/>
          </p:cNvSpPr>
          <p:nvPr>
            <p:ph type="title"/>
          </p:nvPr>
        </p:nvSpPr>
        <p:spPr/>
        <p:txBody>
          <a:bodyPr/>
          <a:lstStyle/>
          <a:p>
            <a:r>
              <a:rPr lang="en-US" dirty="0"/>
              <a:t>Golden Handcuffs</a:t>
            </a:r>
          </a:p>
        </p:txBody>
      </p:sp>
      <p:graphicFrame>
        <p:nvGraphicFramePr>
          <p:cNvPr id="5" name="Chart 4">
            <a:extLst>
              <a:ext uri="{FF2B5EF4-FFF2-40B4-BE49-F238E27FC236}">
                <a16:creationId xmlns:a16="http://schemas.microsoft.com/office/drawing/2014/main" id="{A04764A9-5A9D-4AD6-08C0-BB56D49490E5}"/>
              </a:ext>
            </a:extLst>
          </p:cNvPr>
          <p:cNvGraphicFramePr/>
          <p:nvPr>
            <p:extLst>
              <p:ext uri="{D42A27DB-BD31-4B8C-83A1-F6EECF244321}">
                <p14:modId xmlns:p14="http://schemas.microsoft.com/office/powerpoint/2010/main" val="1787240826"/>
              </p:ext>
            </p:extLst>
          </p:nvPr>
        </p:nvGraphicFramePr>
        <p:xfrm>
          <a:off x="457200" y="925287"/>
          <a:ext cx="11299371" cy="55613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5E79274-B650-70A7-2B95-8BE24B31D345}"/>
              </a:ext>
            </a:extLst>
          </p:cNvPr>
          <p:cNvSpPr txBox="1"/>
          <p:nvPr/>
        </p:nvSpPr>
        <p:spPr>
          <a:xfrm>
            <a:off x="653143" y="6486677"/>
            <a:ext cx="4806124" cy="261610"/>
          </a:xfrm>
          <a:prstGeom prst="rect">
            <a:avLst/>
          </a:prstGeom>
          <a:noFill/>
        </p:spPr>
        <p:txBody>
          <a:bodyPr wrap="none" rtlCol="0">
            <a:spAutoFit/>
          </a:bodyPr>
          <a:lstStyle/>
          <a:p>
            <a:r>
              <a:rPr lang="en-US" sz="1100" dirty="0"/>
              <a:t>Source: Federal Housing Finance Agency’s National Mortgage Database, Q4 2023</a:t>
            </a:r>
          </a:p>
        </p:txBody>
      </p:sp>
    </p:spTree>
    <p:extLst>
      <p:ext uri="{BB962C8B-B14F-4D97-AF65-F5344CB8AC3E}">
        <p14:creationId xmlns:p14="http://schemas.microsoft.com/office/powerpoint/2010/main" val="316692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635BB-1AAA-3947-8B4D-4E3B8283A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79F20-2E85-9CF7-1272-C76FD2AD6132}"/>
              </a:ext>
            </a:extLst>
          </p:cNvPr>
          <p:cNvSpPr>
            <a:spLocks noGrp="1"/>
          </p:cNvSpPr>
          <p:nvPr>
            <p:ph type="title"/>
          </p:nvPr>
        </p:nvSpPr>
        <p:spPr/>
        <p:txBody>
          <a:bodyPr/>
          <a:lstStyle/>
          <a:p>
            <a:r>
              <a:rPr lang="en-US" dirty="0"/>
              <a:t>Golden Handcuffs</a:t>
            </a:r>
          </a:p>
        </p:txBody>
      </p:sp>
      <p:graphicFrame>
        <p:nvGraphicFramePr>
          <p:cNvPr id="5" name="Chart 4">
            <a:extLst>
              <a:ext uri="{FF2B5EF4-FFF2-40B4-BE49-F238E27FC236}">
                <a16:creationId xmlns:a16="http://schemas.microsoft.com/office/drawing/2014/main" id="{C74F3017-2ED5-63AC-959C-B002EDA48F13}"/>
              </a:ext>
            </a:extLst>
          </p:cNvPr>
          <p:cNvGraphicFramePr/>
          <p:nvPr/>
        </p:nvGraphicFramePr>
        <p:xfrm>
          <a:off x="457200" y="925287"/>
          <a:ext cx="11299371" cy="55613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50BF509-05C9-D5E1-A9CE-4D7C4D080806}"/>
              </a:ext>
            </a:extLst>
          </p:cNvPr>
          <p:cNvSpPr txBox="1"/>
          <p:nvPr/>
        </p:nvSpPr>
        <p:spPr>
          <a:xfrm>
            <a:off x="653143" y="6486677"/>
            <a:ext cx="4806124" cy="261610"/>
          </a:xfrm>
          <a:prstGeom prst="rect">
            <a:avLst/>
          </a:prstGeom>
          <a:noFill/>
        </p:spPr>
        <p:txBody>
          <a:bodyPr wrap="none" rtlCol="0">
            <a:spAutoFit/>
          </a:bodyPr>
          <a:lstStyle/>
          <a:p>
            <a:r>
              <a:rPr lang="en-US" sz="1100" dirty="0"/>
              <a:t>Source: Federal Housing Finance Agency’s National Mortgage Database, Q4 2023</a:t>
            </a:r>
          </a:p>
        </p:txBody>
      </p:sp>
      <p:sp>
        <p:nvSpPr>
          <p:cNvPr id="3" name="TextBox 2">
            <a:extLst>
              <a:ext uri="{FF2B5EF4-FFF2-40B4-BE49-F238E27FC236}">
                <a16:creationId xmlns:a16="http://schemas.microsoft.com/office/drawing/2014/main" id="{402D6132-FDDE-0E0F-C2FF-02FA2CA08F1E}"/>
              </a:ext>
            </a:extLst>
          </p:cNvPr>
          <p:cNvSpPr txBox="1"/>
          <p:nvPr/>
        </p:nvSpPr>
        <p:spPr>
          <a:xfrm>
            <a:off x="3706586" y="2079172"/>
            <a:ext cx="4778827" cy="35394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i="0" dirty="0">
                <a:solidFill>
                  <a:srgbClr val="222222"/>
                </a:solidFill>
                <a:effectLst/>
                <a:latin typeface="Helvetica" panose="020B0604020202020204" pitchFamily="34" charset="0"/>
              </a:rPr>
              <a:t>86.6% of outstanding mortgages had an interest rate below 6.00%</a:t>
            </a:r>
            <a:r>
              <a:rPr lang="en-US" sz="2800" b="0" i="0" dirty="0">
                <a:solidFill>
                  <a:srgbClr val="222222"/>
                </a:solidFill>
                <a:effectLst/>
                <a:latin typeface="Helvetica" panose="020B0604020202020204" pitchFamily="34" charset="0"/>
              </a:rPr>
              <a:t> in Q4 2023. </a:t>
            </a:r>
            <a:r>
              <a:rPr lang="en-US" sz="2800" dirty="0">
                <a:solidFill>
                  <a:srgbClr val="222222"/>
                </a:solidFill>
                <a:latin typeface="Helvetica" panose="020B0604020202020204" pitchFamily="34" charset="0"/>
              </a:rPr>
              <a:t>People don’t want to leave a low-cost mortgage unless they have no choice, so existing home sales are limited. Low, low inventory!</a:t>
            </a:r>
            <a:endParaRPr lang="en-US" sz="2800" dirty="0"/>
          </a:p>
        </p:txBody>
      </p:sp>
    </p:spTree>
    <p:extLst>
      <p:ext uri="{BB962C8B-B14F-4D97-AF65-F5344CB8AC3E}">
        <p14:creationId xmlns:p14="http://schemas.microsoft.com/office/powerpoint/2010/main" val="14826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790C7-4045-45D8-897F-FE3C23B7F55A}"/>
              </a:ext>
            </a:extLst>
          </p:cNvPr>
          <p:cNvPicPr>
            <a:picLocks noChangeAspect="1"/>
          </p:cNvPicPr>
          <p:nvPr/>
        </p:nvPicPr>
        <p:blipFill rotWithShape="1">
          <a:blip r:embed="rId3">
            <a:extLst>
              <a:ext uri="{28A0092B-C50C-407E-A947-70E740481C1C}">
                <a14:useLocalDpi xmlns:a14="http://schemas.microsoft.com/office/drawing/2010/main" val="0"/>
              </a:ext>
            </a:extLst>
          </a:blip>
          <a:srcRect t="13333" b="8889"/>
          <a:stretch/>
        </p:blipFill>
        <p:spPr>
          <a:xfrm>
            <a:off x="1658050" y="914400"/>
            <a:ext cx="8875899" cy="5334000"/>
          </a:xfrm>
          <a:prstGeom prst="rect">
            <a:avLst/>
          </a:prstGeom>
        </p:spPr>
      </p:pic>
      <p:sp>
        <p:nvSpPr>
          <p:cNvPr id="2" name="Title 1">
            <a:extLst>
              <a:ext uri="{FF2B5EF4-FFF2-40B4-BE49-F238E27FC236}">
                <a16:creationId xmlns:a16="http://schemas.microsoft.com/office/drawing/2014/main" id="{77BE636B-4CF9-2E2C-6858-DFB494749A47}"/>
              </a:ext>
            </a:extLst>
          </p:cNvPr>
          <p:cNvSpPr txBox="1">
            <a:spLocks/>
          </p:cNvSpPr>
          <p:nvPr/>
        </p:nvSpPr>
        <p:spPr>
          <a:xfrm>
            <a:off x="342817" y="200223"/>
            <a:ext cx="11506364" cy="399697"/>
          </a:xfrm>
        </p:spPr>
        <p:txBody>
          <a:bodyPr/>
          <a:lstStyle>
            <a:lvl1pPr>
              <a:defRPr>
                <a:latin typeface="+mj-lt"/>
                <a:ea typeface="+mj-ea"/>
                <a:cs typeface="+mj-cs"/>
              </a:defRPr>
            </a:lvl1pPr>
          </a:lstStyle>
          <a:p>
            <a:r>
              <a:rPr lang="en-US" sz="2400" kern="0" dirty="0">
                <a:solidFill>
                  <a:schemeClr val="bg1"/>
                </a:solidFill>
                <a:latin typeface="Bilo ExtraBold" panose="020B0903040000020003" pitchFamily="34" charset="0"/>
              </a:rPr>
              <a:t>THE HOUSING LADDER</a:t>
            </a:r>
            <a:endParaRPr lang="en-US" sz="2400" i="1" kern="0" dirty="0">
              <a:solidFill>
                <a:schemeClr val="bg1"/>
              </a:solidFill>
              <a:latin typeface="Bilo ExtraBold" panose="020B0903040000020003" pitchFamily="34" charset="0"/>
            </a:endParaRPr>
          </a:p>
        </p:txBody>
      </p:sp>
    </p:spTree>
    <p:extLst>
      <p:ext uri="{BB962C8B-B14F-4D97-AF65-F5344CB8AC3E}">
        <p14:creationId xmlns:p14="http://schemas.microsoft.com/office/powerpoint/2010/main" val="1923600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26FF-212E-5B7D-4738-EC4B5C3A2BC3}"/>
              </a:ext>
            </a:extLst>
          </p:cNvPr>
          <p:cNvSpPr txBox="1">
            <a:spLocks/>
          </p:cNvSpPr>
          <p:nvPr/>
        </p:nvSpPr>
        <p:spPr>
          <a:xfrm>
            <a:off x="342817" y="200223"/>
            <a:ext cx="11506364" cy="399697"/>
          </a:xfrm>
        </p:spPr>
        <p:txBody>
          <a:bodyPr/>
          <a:lstStyle>
            <a:lvl1pPr>
              <a:defRPr>
                <a:latin typeface="+mj-lt"/>
                <a:ea typeface="+mj-ea"/>
                <a:cs typeface="+mj-cs"/>
              </a:defRPr>
            </a:lvl1pPr>
          </a:lstStyle>
          <a:p>
            <a:r>
              <a:rPr lang="en-US" sz="2400" kern="0" dirty="0">
                <a:solidFill>
                  <a:schemeClr val="bg1"/>
                </a:solidFill>
                <a:latin typeface="Bilo ExtraBold" panose="020B0903040000020003" pitchFamily="34" charset="0"/>
              </a:rPr>
              <a:t>Area Median Income (AMI)</a:t>
            </a:r>
            <a:endParaRPr lang="en-US" sz="2400" i="1" kern="0" dirty="0">
              <a:solidFill>
                <a:schemeClr val="bg1"/>
              </a:solidFill>
              <a:latin typeface="Bilo ExtraBold" panose="020B0903040000020003" pitchFamily="34" charset="0"/>
            </a:endParaRPr>
          </a:p>
        </p:txBody>
      </p:sp>
      <p:sp>
        <p:nvSpPr>
          <p:cNvPr id="3" name="TextBox 2">
            <a:extLst>
              <a:ext uri="{FF2B5EF4-FFF2-40B4-BE49-F238E27FC236}">
                <a16:creationId xmlns:a16="http://schemas.microsoft.com/office/drawing/2014/main" id="{6188D2CC-B7BF-BB19-BD1B-72D5E15974F5}"/>
              </a:ext>
            </a:extLst>
          </p:cNvPr>
          <p:cNvSpPr txBox="1"/>
          <p:nvPr/>
        </p:nvSpPr>
        <p:spPr>
          <a:xfrm>
            <a:off x="464126" y="2519339"/>
            <a:ext cx="11263746" cy="2554545"/>
          </a:xfrm>
          <a:prstGeom prst="rect">
            <a:avLst/>
          </a:prstGeom>
          <a:noFill/>
        </p:spPr>
        <p:txBody>
          <a:bodyPr wrap="square" rtlCol="0">
            <a:spAutoFit/>
          </a:bodyPr>
          <a:lstStyle/>
          <a:p>
            <a:r>
              <a:rPr lang="en-US" sz="3200" i="0" dirty="0">
                <a:solidFill>
                  <a:srgbClr val="202124"/>
                </a:solidFill>
                <a:effectLst/>
                <a:latin typeface="Google Sans"/>
              </a:rPr>
              <a:t>The </a:t>
            </a:r>
            <a:r>
              <a:rPr lang="en-US" sz="3200" b="1" i="0" dirty="0">
                <a:solidFill>
                  <a:srgbClr val="202124"/>
                </a:solidFill>
                <a:effectLst/>
                <a:latin typeface="Google Sans"/>
              </a:rPr>
              <a:t>area median income </a:t>
            </a:r>
            <a:r>
              <a:rPr lang="en-US" sz="3200" i="0" dirty="0">
                <a:solidFill>
                  <a:srgbClr val="202124"/>
                </a:solidFill>
                <a:effectLst/>
                <a:latin typeface="Google Sans"/>
              </a:rPr>
              <a:t>is </a:t>
            </a:r>
            <a:r>
              <a:rPr lang="en-US" sz="3200" i="0" dirty="0">
                <a:solidFill>
                  <a:srgbClr val="040C28"/>
                </a:solidFill>
                <a:effectLst/>
                <a:latin typeface="Google Sans"/>
              </a:rPr>
              <a:t>the </a:t>
            </a:r>
            <a:r>
              <a:rPr lang="en-US" sz="3200" b="1" i="0" dirty="0">
                <a:solidFill>
                  <a:srgbClr val="040C28"/>
                </a:solidFill>
                <a:effectLst/>
                <a:latin typeface="Google Sans"/>
              </a:rPr>
              <a:t>midpoint</a:t>
            </a:r>
            <a:r>
              <a:rPr lang="en-US" sz="3200" i="0" dirty="0">
                <a:solidFill>
                  <a:srgbClr val="040C28"/>
                </a:solidFill>
                <a:effectLst/>
                <a:latin typeface="Google Sans"/>
              </a:rPr>
              <a:t> of </a:t>
            </a:r>
            <a:r>
              <a:rPr lang="en-US" sz="3200" b="1" i="0" dirty="0">
                <a:solidFill>
                  <a:srgbClr val="040C28"/>
                </a:solidFill>
                <a:effectLst/>
                <a:latin typeface="Google Sans"/>
              </a:rPr>
              <a:t>a region's income distribution</a:t>
            </a:r>
            <a:r>
              <a:rPr lang="en-US" sz="3200" i="0" dirty="0">
                <a:solidFill>
                  <a:srgbClr val="202124"/>
                </a:solidFill>
                <a:effectLst/>
                <a:latin typeface="Google Sans"/>
              </a:rPr>
              <a:t>, meaning that </a:t>
            </a:r>
            <a:r>
              <a:rPr lang="en-US" sz="3200" b="1" i="0" dirty="0">
                <a:solidFill>
                  <a:srgbClr val="202124"/>
                </a:solidFill>
                <a:effectLst/>
                <a:latin typeface="Google Sans"/>
              </a:rPr>
              <a:t>half of the households </a:t>
            </a:r>
            <a:r>
              <a:rPr lang="en-US" sz="3200" i="0" dirty="0">
                <a:solidFill>
                  <a:srgbClr val="202124"/>
                </a:solidFill>
                <a:effectLst/>
                <a:latin typeface="Google Sans"/>
              </a:rPr>
              <a:t>in a region </a:t>
            </a:r>
            <a:r>
              <a:rPr lang="en-US" sz="3200" b="1" i="0" dirty="0">
                <a:solidFill>
                  <a:srgbClr val="202124"/>
                </a:solidFill>
                <a:effectLst/>
                <a:latin typeface="Google Sans"/>
              </a:rPr>
              <a:t>earn more than the median</a:t>
            </a:r>
            <a:r>
              <a:rPr lang="en-US" sz="3200" i="0" dirty="0">
                <a:solidFill>
                  <a:srgbClr val="202124"/>
                </a:solidFill>
                <a:effectLst/>
                <a:latin typeface="Google Sans"/>
              </a:rPr>
              <a:t> and </a:t>
            </a:r>
            <a:r>
              <a:rPr lang="en-US" sz="3200" b="1" i="0" dirty="0">
                <a:solidFill>
                  <a:srgbClr val="202124"/>
                </a:solidFill>
                <a:effectLst/>
                <a:latin typeface="Google Sans"/>
              </a:rPr>
              <a:t>half earn less than the median</a:t>
            </a:r>
            <a:r>
              <a:rPr lang="en-US" sz="3200" i="0" dirty="0">
                <a:solidFill>
                  <a:srgbClr val="202124"/>
                </a:solidFill>
                <a:effectLst/>
                <a:latin typeface="Google Sans"/>
              </a:rPr>
              <a:t>. A household's income is calculated by its gross income, which is the total income received before taxes and other payroll deductions.</a:t>
            </a:r>
            <a:endParaRPr lang="en-US" sz="3200" dirty="0"/>
          </a:p>
        </p:txBody>
      </p:sp>
      <p:sp>
        <p:nvSpPr>
          <p:cNvPr id="5" name="TextBox 4">
            <a:extLst>
              <a:ext uri="{FF2B5EF4-FFF2-40B4-BE49-F238E27FC236}">
                <a16:creationId xmlns:a16="http://schemas.microsoft.com/office/drawing/2014/main" id="{F4073FBA-8CCF-2C62-CC5E-E0638F3FF21A}"/>
              </a:ext>
            </a:extLst>
          </p:cNvPr>
          <p:cNvSpPr txBox="1"/>
          <p:nvPr/>
        </p:nvSpPr>
        <p:spPr>
          <a:xfrm>
            <a:off x="3075709" y="5382492"/>
            <a:ext cx="5675272" cy="369332"/>
          </a:xfrm>
          <a:prstGeom prst="rect">
            <a:avLst/>
          </a:prstGeom>
          <a:noFill/>
        </p:spPr>
        <p:txBody>
          <a:bodyPr wrap="none" rtlCol="0">
            <a:spAutoFit/>
          </a:bodyPr>
          <a:lstStyle/>
          <a:p>
            <a:r>
              <a:rPr lang="en-US" dirty="0"/>
              <a:t>Find Your AMI at: https://ami-lookup-tool.fanniemae.com/</a:t>
            </a:r>
          </a:p>
        </p:txBody>
      </p:sp>
    </p:spTree>
    <p:extLst>
      <p:ext uri="{BB962C8B-B14F-4D97-AF65-F5344CB8AC3E}">
        <p14:creationId xmlns:p14="http://schemas.microsoft.com/office/powerpoint/2010/main" val="2303486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26FF-212E-5B7D-4738-EC4B5C3A2BC3}"/>
              </a:ext>
            </a:extLst>
          </p:cNvPr>
          <p:cNvSpPr txBox="1">
            <a:spLocks/>
          </p:cNvSpPr>
          <p:nvPr/>
        </p:nvSpPr>
        <p:spPr>
          <a:xfrm>
            <a:off x="342817" y="200223"/>
            <a:ext cx="11506364" cy="399697"/>
          </a:xfrm>
        </p:spPr>
        <p:txBody>
          <a:bodyPr/>
          <a:lstStyle>
            <a:lvl1pPr>
              <a:defRPr>
                <a:latin typeface="+mj-lt"/>
                <a:ea typeface="+mj-ea"/>
                <a:cs typeface="+mj-cs"/>
              </a:defRPr>
            </a:lvl1pPr>
          </a:lstStyle>
          <a:p>
            <a:r>
              <a:rPr lang="en-US" sz="2400" kern="0" dirty="0">
                <a:solidFill>
                  <a:schemeClr val="bg1"/>
                </a:solidFill>
                <a:latin typeface="Bilo ExtraBold" panose="020B0903040000020003" pitchFamily="34" charset="0"/>
              </a:rPr>
              <a:t>Area Median Income (AMI)</a:t>
            </a:r>
            <a:endParaRPr lang="en-US" sz="2400" i="1" kern="0" dirty="0">
              <a:solidFill>
                <a:schemeClr val="bg1"/>
              </a:solidFill>
              <a:latin typeface="Bilo ExtraBold" panose="020B0903040000020003" pitchFamily="34" charset="0"/>
            </a:endParaRPr>
          </a:p>
        </p:txBody>
      </p:sp>
      <p:pic>
        <p:nvPicPr>
          <p:cNvPr id="4" name="Picture 3">
            <a:extLst>
              <a:ext uri="{FF2B5EF4-FFF2-40B4-BE49-F238E27FC236}">
                <a16:creationId xmlns:a16="http://schemas.microsoft.com/office/drawing/2014/main" id="{FE032682-87E4-91D9-4F0D-4E1835FF5A45}"/>
              </a:ext>
            </a:extLst>
          </p:cNvPr>
          <p:cNvPicPr>
            <a:picLocks noChangeAspect="1"/>
          </p:cNvPicPr>
          <p:nvPr/>
        </p:nvPicPr>
        <p:blipFill rotWithShape="1">
          <a:blip r:embed="rId2"/>
          <a:srcRect t="7255"/>
          <a:stretch/>
        </p:blipFill>
        <p:spPr>
          <a:xfrm>
            <a:off x="-1" y="955962"/>
            <a:ext cx="12192000" cy="5879887"/>
          </a:xfrm>
          <a:prstGeom prst="rect">
            <a:avLst/>
          </a:prstGeom>
        </p:spPr>
      </p:pic>
    </p:spTree>
    <p:extLst>
      <p:ext uri="{BB962C8B-B14F-4D97-AF65-F5344CB8AC3E}">
        <p14:creationId xmlns:p14="http://schemas.microsoft.com/office/powerpoint/2010/main" val="319802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0AC9CE-4449-DEE0-357F-D5BB0F785FE6}"/>
              </a:ext>
            </a:extLst>
          </p:cNvPr>
          <p:cNvGraphicFramePr>
            <a:graphicFrameLocks noGrp="1"/>
          </p:cNvGraphicFramePr>
          <p:nvPr>
            <p:extLst>
              <p:ext uri="{D42A27DB-BD31-4B8C-83A1-F6EECF244321}">
                <p14:modId xmlns:p14="http://schemas.microsoft.com/office/powerpoint/2010/main" val="832135559"/>
              </p:ext>
            </p:extLst>
          </p:nvPr>
        </p:nvGraphicFramePr>
        <p:xfrm>
          <a:off x="540656" y="1546979"/>
          <a:ext cx="11041744" cy="4342194"/>
        </p:xfrm>
        <a:graphic>
          <a:graphicData uri="http://schemas.openxmlformats.org/drawingml/2006/table">
            <a:tbl>
              <a:tblPr firstRow="1" bandRow="1">
                <a:tableStyleId>{5C22544A-7EE6-4342-B048-85BDC9FD1C3A}</a:tableStyleId>
              </a:tblPr>
              <a:tblGrid>
                <a:gridCol w="5520872">
                  <a:extLst>
                    <a:ext uri="{9D8B030D-6E8A-4147-A177-3AD203B41FA5}">
                      <a16:colId xmlns:a16="http://schemas.microsoft.com/office/drawing/2014/main" val="2917397633"/>
                    </a:ext>
                  </a:extLst>
                </a:gridCol>
                <a:gridCol w="5520872">
                  <a:extLst>
                    <a:ext uri="{9D8B030D-6E8A-4147-A177-3AD203B41FA5}">
                      <a16:colId xmlns:a16="http://schemas.microsoft.com/office/drawing/2014/main" val="1940599560"/>
                    </a:ext>
                  </a:extLst>
                </a:gridCol>
              </a:tblGrid>
              <a:tr h="723699">
                <a:tc>
                  <a:txBody>
                    <a:bodyPr/>
                    <a:lstStyle/>
                    <a:p>
                      <a:r>
                        <a:rPr lang="en-US" sz="2800" dirty="0"/>
                        <a:t>County</a:t>
                      </a:r>
                    </a:p>
                  </a:txBody>
                  <a:tcPr/>
                </a:tc>
                <a:tc>
                  <a:txBody>
                    <a:bodyPr/>
                    <a:lstStyle/>
                    <a:p>
                      <a:r>
                        <a:rPr lang="en-US" sz="2800" dirty="0"/>
                        <a:t>Area Median Income</a:t>
                      </a:r>
                    </a:p>
                  </a:txBody>
                  <a:tcPr/>
                </a:tc>
                <a:extLst>
                  <a:ext uri="{0D108BD9-81ED-4DB2-BD59-A6C34878D82A}">
                    <a16:rowId xmlns:a16="http://schemas.microsoft.com/office/drawing/2014/main" val="2680661886"/>
                  </a:ext>
                </a:extLst>
              </a:tr>
              <a:tr h="723699">
                <a:tc>
                  <a:txBody>
                    <a:bodyPr/>
                    <a:lstStyle/>
                    <a:p>
                      <a:r>
                        <a:rPr lang="en-US" sz="2800" dirty="0"/>
                        <a:t>Camden County</a:t>
                      </a:r>
                    </a:p>
                  </a:txBody>
                  <a:tcPr/>
                </a:tc>
                <a:tc>
                  <a:txBody>
                    <a:bodyPr/>
                    <a:lstStyle/>
                    <a:p>
                      <a:r>
                        <a:rPr lang="en-US" sz="2800" dirty="0"/>
                        <a:t>$79,200</a:t>
                      </a:r>
                    </a:p>
                  </a:txBody>
                  <a:tcPr/>
                </a:tc>
                <a:extLst>
                  <a:ext uri="{0D108BD9-81ED-4DB2-BD59-A6C34878D82A}">
                    <a16:rowId xmlns:a16="http://schemas.microsoft.com/office/drawing/2014/main" val="2002193079"/>
                  </a:ext>
                </a:extLst>
              </a:tr>
              <a:tr h="723699">
                <a:tc>
                  <a:txBody>
                    <a:bodyPr/>
                    <a:lstStyle/>
                    <a:p>
                      <a:r>
                        <a:rPr lang="en-US" sz="2800" dirty="0"/>
                        <a:t>Catoosa County</a:t>
                      </a:r>
                    </a:p>
                  </a:txBody>
                  <a:tcPr/>
                </a:tc>
                <a:tc>
                  <a:txBody>
                    <a:bodyPr/>
                    <a:lstStyle/>
                    <a:p>
                      <a:r>
                        <a:rPr lang="en-US" sz="2800" dirty="0"/>
                        <a:t>$90,700</a:t>
                      </a:r>
                    </a:p>
                  </a:txBody>
                  <a:tcPr/>
                </a:tc>
                <a:extLst>
                  <a:ext uri="{0D108BD9-81ED-4DB2-BD59-A6C34878D82A}">
                    <a16:rowId xmlns:a16="http://schemas.microsoft.com/office/drawing/2014/main" val="2581010045"/>
                  </a:ext>
                </a:extLst>
              </a:tr>
              <a:tr h="723699">
                <a:tc>
                  <a:txBody>
                    <a:bodyPr/>
                    <a:lstStyle/>
                    <a:p>
                      <a:r>
                        <a:rPr lang="en-US" sz="2800" dirty="0"/>
                        <a:t>Habersham County</a:t>
                      </a:r>
                    </a:p>
                  </a:txBody>
                  <a:tcPr/>
                </a:tc>
                <a:tc>
                  <a:txBody>
                    <a:bodyPr/>
                    <a:lstStyle/>
                    <a:p>
                      <a:r>
                        <a:rPr lang="en-US" sz="2800" dirty="0"/>
                        <a:t>$77,900</a:t>
                      </a:r>
                    </a:p>
                  </a:txBody>
                  <a:tcPr/>
                </a:tc>
                <a:extLst>
                  <a:ext uri="{0D108BD9-81ED-4DB2-BD59-A6C34878D82A}">
                    <a16:rowId xmlns:a16="http://schemas.microsoft.com/office/drawing/2014/main" val="1610030651"/>
                  </a:ext>
                </a:extLst>
              </a:tr>
              <a:tr h="723699">
                <a:tc>
                  <a:txBody>
                    <a:bodyPr/>
                    <a:lstStyle/>
                    <a:p>
                      <a:r>
                        <a:rPr lang="en-US" sz="2800" dirty="0"/>
                        <a:t>Richmond County</a:t>
                      </a:r>
                    </a:p>
                  </a:txBody>
                  <a:tcPr/>
                </a:tc>
                <a:tc>
                  <a:txBody>
                    <a:bodyPr/>
                    <a:lstStyle/>
                    <a:p>
                      <a:r>
                        <a:rPr lang="en-US" sz="2800" dirty="0"/>
                        <a:t>$77,600</a:t>
                      </a:r>
                    </a:p>
                  </a:txBody>
                  <a:tcPr/>
                </a:tc>
                <a:extLst>
                  <a:ext uri="{0D108BD9-81ED-4DB2-BD59-A6C34878D82A}">
                    <a16:rowId xmlns:a16="http://schemas.microsoft.com/office/drawing/2014/main" val="2282597993"/>
                  </a:ext>
                </a:extLst>
              </a:tr>
              <a:tr h="723699">
                <a:tc>
                  <a:txBody>
                    <a:bodyPr/>
                    <a:lstStyle/>
                    <a:p>
                      <a:r>
                        <a:rPr lang="en-US" sz="2800" dirty="0"/>
                        <a:t>Upson County</a:t>
                      </a:r>
                    </a:p>
                  </a:txBody>
                  <a:tcPr/>
                </a:tc>
                <a:tc>
                  <a:txBody>
                    <a:bodyPr/>
                    <a:lstStyle/>
                    <a:p>
                      <a:r>
                        <a:rPr lang="en-US" sz="2800" dirty="0"/>
                        <a:t>$69,100</a:t>
                      </a:r>
                    </a:p>
                  </a:txBody>
                  <a:tcPr/>
                </a:tc>
                <a:extLst>
                  <a:ext uri="{0D108BD9-81ED-4DB2-BD59-A6C34878D82A}">
                    <a16:rowId xmlns:a16="http://schemas.microsoft.com/office/drawing/2014/main" val="2561649157"/>
                  </a:ext>
                </a:extLst>
              </a:tr>
            </a:tbl>
          </a:graphicData>
        </a:graphic>
      </p:graphicFrame>
    </p:spTree>
    <p:extLst>
      <p:ext uri="{BB962C8B-B14F-4D97-AF65-F5344CB8AC3E}">
        <p14:creationId xmlns:p14="http://schemas.microsoft.com/office/powerpoint/2010/main" val="377482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23F5C9-8056-4C49-D31C-13817FAC78C1}"/>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17BCD885-4894-6B0C-34AC-B39D8B7BC46B}"/>
              </a:ext>
            </a:extLst>
          </p:cNvPr>
          <p:cNvSpPr txBox="1"/>
          <p:nvPr/>
        </p:nvSpPr>
        <p:spPr>
          <a:xfrm>
            <a:off x="342817" y="1269402"/>
            <a:ext cx="11506364" cy="4524315"/>
          </a:xfrm>
          <a:prstGeom prst="rect">
            <a:avLst/>
          </a:prstGeom>
          <a:noFill/>
        </p:spPr>
        <p:txBody>
          <a:bodyPr wrap="square" rtlCol="0">
            <a:spAutoFit/>
          </a:bodyPr>
          <a:lstStyle/>
          <a:p>
            <a:pPr algn="ctr"/>
            <a:r>
              <a:rPr lang="en-US" sz="7200" b="1" dirty="0">
                <a:solidFill>
                  <a:schemeClr val="accent1">
                    <a:lumMod val="75000"/>
                  </a:schemeClr>
                </a:solidFill>
              </a:rPr>
              <a:t>HOUSING IS ONE OF THE GREATEST CHALLENGES YOUR COMMUNITY WILL FACE OVER THE NEXT 25 YEARS!</a:t>
            </a:r>
          </a:p>
        </p:txBody>
      </p:sp>
    </p:spTree>
    <p:extLst>
      <p:ext uri="{BB962C8B-B14F-4D97-AF65-F5344CB8AC3E}">
        <p14:creationId xmlns:p14="http://schemas.microsoft.com/office/powerpoint/2010/main" val="416115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32682-87E4-91D9-4F0D-4E1835FF5A45}"/>
              </a:ext>
            </a:extLst>
          </p:cNvPr>
          <p:cNvPicPr>
            <a:picLocks noChangeAspect="1"/>
          </p:cNvPicPr>
          <p:nvPr/>
        </p:nvPicPr>
        <p:blipFill rotWithShape="1">
          <a:blip r:embed="rId2"/>
          <a:srcRect t="7255"/>
          <a:stretch/>
        </p:blipFill>
        <p:spPr>
          <a:xfrm>
            <a:off x="-1" y="916155"/>
            <a:ext cx="12192000" cy="4103040"/>
          </a:xfrm>
          <a:prstGeom prst="rect">
            <a:avLst/>
          </a:prstGeom>
        </p:spPr>
      </p:pic>
      <p:sp>
        <p:nvSpPr>
          <p:cNvPr id="11" name="Rectangle 10">
            <a:extLst>
              <a:ext uri="{FF2B5EF4-FFF2-40B4-BE49-F238E27FC236}">
                <a16:creationId xmlns:a16="http://schemas.microsoft.com/office/drawing/2014/main" id="{96AE1344-0662-4121-5B90-65B7600F2F88}"/>
              </a:ext>
            </a:extLst>
          </p:cNvPr>
          <p:cNvSpPr/>
          <p:nvPr/>
        </p:nvSpPr>
        <p:spPr>
          <a:xfrm>
            <a:off x="4301836" y="4094018"/>
            <a:ext cx="3803073" cy="982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726FF-212E-5B7D-4738-EC4B5C3A2BC3}"/>
              </a:ext>
            </a:extLst>
          </p:cNvPr>
          <p:cNvSpPr txBox="1">
            <a:spLocks/>
          </p:cNvSpPr>
          <p:nvPr/>
        </p:nvSpPr>
        <p:spPr>
          <a:xfrm>
            <a:off x="342817" y="200223"/>
            <a:ext cx="11506364" cy="399697"/>
          </a:xfrm>
        </p:spPr>
        <p:txBody>
          <a:bodyPr/>
          <a:lstStyle>
            <a:lvl1pPr>
              <a:defRPr>
                <a:latin typeface="+mj-lt"/>
                <a:ea typeface="+mj-ea"/>
                <a:cs typeface="+mj-cs"/>
              </a:defRPr>
            </a:lvl1pPr>
          </a:lstStyle>
          <a:p>
            <a:r>
              <a:rPr lang="en-US" sz="2400" kern="0" dirty="0">
                <a:solidFill>
                  <a:schemeClr val="bg1"/>
                </a:solidFill>
                <a:latin typeface="Bilo ExtraBold" panose="020B0903040000020003" pitchFamily="34" charset="0"/>
              </a:rPr>
              <a:t>Area Median Income (AMI) – Augusta Region</a:t>
            </a:r>
            <a:endParaRPr lang="en-US" sz="2400" i="1" kern="0" dirty="0">
              <a:solidFill>
                <a:schemeClr val="bg1"/>
              </a:solidFill>
              <a:latin typeface="Bilo ExtraBold" panose="020B0903040000020003" pitchFamily="34" charset="0"/>
            </a:endParaRPr>
          </a:p>
        </p:txBody>
      </p:sp>
      <p:sp>
        <p:nvSpPr>
          <p:cNvPr id="5" name="TextBox 4">
            <a:extLst>
              <a:ext uri="{FF2B5EF4-FFF2-40B4-BE49-F238E27FC236}">
                <a16:creationId xmlns:a16="http://schemas.microsoft.com/office/drawing/2014/main" id="{601CC82F-635D-6598-60ED-BA794D0A7667}"/>
              </a:ext>
            </a:extLst>
          </p:cNvPr>
          <p:cNvSpPr txBox="1"/>
          <p:nvPr/>
        </p:nvSpPr>
        <p:spPr>
          <a:xfrm>
            <a:off x="3809568" y="4629881"/>
            <a:ext cx="1652155" cy="584775"/>
          </a:xfrm>
          <a:prstGeom prst="rect">
            <a:avLst/>
          </a:prstGeom>
          <a:noFill/>
        </p:spPr>
        <p:txBody>
          <a:bodyPr wrap="square" rtlCol="0">
            <a:spAutoFit/>
          </a:bodyPr>
          <a:lstStyle/>
          <a:p>
            <a:pPr algn="ctr"/>
            <a:r>
              <a:rPr lang="en-US" sz="3200" b="1" dirty="0"/>
              <a:t>$62,080</a:t>
            </a:r>
          </a:p>
        </p:txBody>
      </p:sp>
      <p:sp>
        <p:nvSpPr>
          <p:cNvPr id="6" name="TextBox 5">
            <a:extLst>
              <a:ext uri="{FF2B5EF4-FFF2-40B4-BE49-F238E27FC236}">
                <a16:creationId xmlns:a16="http://schemas.microsoft.com/office/drawing/2014/main" id="{AE78630E-9DBB-8321-4802-A32B627D329F}"/>
              </a:ext>
            </a:extLst>
          </p:cNvPr>
          <p:cNvSpPr txBox="1"/>
          <p:nvPr/>
        </p:nvSpPr>
        <p:spPr>
          <a:xfrm>
            <a:off x="2916380" y="4094018"/>
            <a:ext cx="1652155" cy="584775"/>
          </a:xfrm>
          <a:prstGeom prst="rect">
            <a:avLst/>
          </a:prstGeom>
          <a:noFill/>
        </p:spPr>
        <p:txBody>
          <a:bodyPr wrap="square" rtlCol="0">
            <a:spAutoFit/>
          </a:bodyPr>
          <a:lstStyle/>
          <a:p>
            <a:pPr algn="ctr"/>
            <a:r>
              <a:rPr lang="en-US" sz="3200" b="1" dirty="0"/>
              <a:t>$46,560</a:t>
            </a:r>
          </a:p>
        </p:txBody>
      </p:sp>
      <p:sp>
        <p:nvSpPr>
          <p:cNvPr id="7" name="TextBox 6">
            <a:extLst>
              <a:ext uri="{FF2B5EF4-FFF2-40B4-BE49-F238E27FC236}">
                <a16:creationId xmlns:a16="http://schemas.microsoft.com/office/drawing/2014/main" id="{5CFDF133-0C7E-F05D-16FC-74CC9E333640}"/>
              </a:ext>
            </a:extLst>
          </p:cNvPr>
          <p:cNvSpPr txBox="1"/>
          <p:nvPr/>
        </p:nvSpPr>
        <p:spPr>
          <a:xfrm>
            <a:off x="1357312" y="4678793"/>
            <a:ext cx="1652155" cy="584775"/>
          </a:xfrm>
          <a:prstGeom prst="rect">
            <a:avLst/>
          </a:prstGeom>
          <a:noFill/>
        </p:spPr>
        <p:txBody>
          <a:bodyPr wrap="square" rtlCol="0">
            <a:spAutoFit/>
          </a:bodyPr>
          <a:lstStyle/>
          <a:p>
            <a:pPr algn="ctr"/>
            <a:r>
              <a:rPr lang="en-US" sz="3200" b="1" dirty="0"/>
              <a:t>$23,280</a:t>
            </a:r>
          </a:p>
        </p:txBody>
      </p:sp>
      <p:sp>
        <p:nvSpPr>
          <p:cNvPr id="9" name="TextBox 8">
            <a:extLst>
              <a:ext uri="{FF2B5EF4-FFF2-40B4-BE49-F238E27FC236}">
                <a16:creationId xmlns:a16="http://schemas.microsoft.com/office/drawing/2014/main" id="{5337A3EA-B273-A207-B8C5-1AEF5B6362DC}"/>
              </a:ext>
            </a:extLst>
          </p:cNvPr>
          <p:cNvSpPr txBox="1"/>
          <p:nvPr/>
        </p:nvSpPr>
        <p:spPr>
          <a:xfrm>
            <a:off x="7686675" y="4170924"/>
            <a:ext cx="1803690" cy="584775"/>
          </a:xfrm>
          <a:prstGeom prst="rect">
            <a:avLst/>
          </a:prstGeom>
          <a:noFill/>
        </p:spPr>
        <p:txBody>
          <a:bodyPr wrap="square" rtlCol="0">
            <a:spAutoFit/>
          </a:bodyPr>
          <a:lstStyle/>
          <a:p>
            <a:pPr algn="ctr"/>
            <a:r>
              <a:rPr lang="en-US" sz="3200" b="1" dirty="0"/>
              <a:t>$108,640</a:t>
            </a:r>
          </a:p>
        </p:txBody>
      </p:sp>
      <p:sp>
        <p:nvSpPr>
          <p:cNvPr id="10" name="TextBox 9">
            <a:extLst>
              <a:ext uri="{FF2B5EF4-FFF2-40B4-BE49-F238E27FC236}">
                <a16:creationId xmlns:a16="http://schemas.microsoft.com/office/drawing/2014/main" id="{0F3C8263-4239-744B-753F-8BCF91E8D567}"/>
              </a:ext>
            </a:extLst>
          </p:cNvPr>
          <p:cNvSpPr txBox="1"/>
          <p:nvPr/>
        </p:nvSpPr>
        <p:spPr>
          <a:xfrm>
            <a:off x="6789157" y="4647557"/>
            <a:ext cx="1652155" cy="584775"/>
          </a:xfrm>
          <a:prstGeom prst="rect">
            <a:avLst/>
          </a:prstGeom>
          <a:noFill/>
        </p:spPr>
        <p:txBody>
          <a:bodyPr wrap="square" rtlCol="0">
            <a:spAutoFit/>
          </a:bodyPr>
          <a:lstStyle/>
          <a:p>
            <a:pPr algn="ctr"/>
            <a:r>
              <a:rPr lang="en-US" sz="3200" b="1" dirty="0"/>
              <a:t>$93,120</a:t>
            </a:r>
          </a:p>
        </p:txBody>
      </p:sp>
      <p:sp>
        <p:nvSpPr>
          <p:cNvPr id="3" name="TextBox 2">
            <a:extLst>
              <a:ext uri="{FF2B5EF4-FFF2-40B4-BE49-F238E27FC236}">
                <a16:creationId xmlns:a16="http://schemas.microsoft.com/office/drawing/2014/main" id="{6EBB0F34-2F0A-DB5F-1C38-70C0C1A22750}"/>
              </a:ext>
            </a:extLst>
          </p:cNvPr>
          <p:cNvSpPr txBox="1"/>
          <p:nvPr/>
        </p:nvSpPr>
        <p:spPr>
          <a:xfrm>
            <a:off x="5234419" y="4155115"/>
            <a:ext cx="1652155" cy="1569660"/>
          </a:xfrm>
          <a:prstGeom prst="rect">
            <a:avLst/>
          </a:prstGeom>
          <a:noFill/>
        </p:spPr>
        <p:txBody>
          <a:bodyPr wrap="square" rtlCol="0">
            <a:spAutoFit/>
          </a:bodyPr>
          <a:lstStyle/>
          <a:p>
            <a:pPr algn="ctr"/>
            <a:r>
              <a:rPr lang="en-US" sz="3200" b="1" dirty="0"/>
              <a:t>Augusta AMI $77,600</a:t>
            </a:r>
          </a:p>
        </p:txBody>
      </p:sp>
    </p:spTree>
    <p:extLst>
      <p:ext uri="{BB962C8B-B14F-4D97-AF65-F5344CB8AC3E}">
        <p14:creationId xmlns:p14="http://schemas.microsoft.com/office/powerpoint/2010/main" val="3162839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0ECB56B-7F91-BBB0-0D28-61DCA8F6D244}"/>
              </a:ext>
            </a:extLst>
          </p:cNvPr>
          <p:cNvGraphicFramePr>
            <a:graphicFrameLocks noGrp="1"/>
          </p:cNvGraphicFramePr>
          <p:nvPr>
            <p:extLst>
              <p:ext uri="{D42A27DB-BD31-4B8C-83A1-F6EECF244321}">
                <p14:modId xmlns:p14="http://schemas.microsoft.com/office/powerpoint/2010/main" val="2795487111"/>
              </p:ext>
            </p:extLst>
          </p:nvPr>
        </p:nvGraphicFramePr>
        <p:xfrm>
          <a:off x="531668" y="953655"/>
          <a:ext cx="11449050" cy="4022370"/>
        </p:xfrm>
        <a:graphic>
          <a:graphicData uri="http://schemas.openxmlformats.org/drawingml/2006/table">
            <a:tbl>
              <a:tblPr firstRow="1" bandRow="1">
                <a:tableStyleId>{5C22544A-7EE6-4342-B048-85BDC9FD1C3A}</a:tableStyleId>
              </a:tblPr>
              <a:tblGrid>
                <a:gridCol w="1197255">
                  <a:extLst>
                    <a:ext uri="{9D8B030D-6E8A-4147-A177-3AD203B41FA5}">
                      <a16:colId xmlns:a16="http://schemas.microsoft.com/office/drawing/2014/main" val="2268066397"/>
                    </a:ext>
                  </a:extLst>
                </a:gridCol>
                <a:gridCol w="1770901">
                  <a:extLst>
                    <a:ext uri="{9D8B030D-6E8A-4147-A177-3AD203B41FA5}">
                      <a16:colId xmlns:a16="http://schemas.microsoft.com/office/drawing/2014/main" val="1628791103"/>
                    </a:ext>
                  </a:extLst>
                </a:gridCol>
                <a:gridCol w="2485340">
                  <a:extLst>
                    <a:ext uri="{9D8B030D-6E8A-4147-A177-3AD203B41FA5}">
                      <a16:colId xmlns:a16="http://schemas.microsoft.com/office/drawing/2014/main" val="1753910817"/>
                    </a:ext>
                  </a:extLst>
                </a:gridCol>
                <a:gridCol w="5995554">
                  <a:extLst>
                    <a:ext uri="{9D8B030D-6E8A-4147-A177-3AD203B41FA5}">
                      <a16:colId xmlns:a16="http://schemas.microsoft.com/office/drawing/2014/main" val="2548294432"/>
                    </a:ext>
                  </a:extLst>
                </a:gridCol>
              </a:tblGrid>
              <a:tr h="533235">
                <a:tc>
                  <a:txBody>
                    <a:bodyPr/>
                    <a:lstStyle/>
                    <a:p>
                      <a:r>
                        <a:rPr lang="en-US" sz="2400" dirty="0"/>
                        <a:t>AMI %</a:t>
                      </a:r>
                    </a:p>
                  </a:txBody>
                  <a:tcPr/>
                </a:tc>
                <a:tc>
                  <a:txBody>
                    <a:bodyPr/>
                    <a:lstStyle/>
                    <a:p>
                      <a:r>
                        <a:rPr lang="en-US" sz="2400" dirty="0"/>
                        <a:t>AMI </a:t>
                      </a:r>
                    </a:p>
                  </a:txBody>
                  <a:tcPr/>
                </a:tc>
                <a:tc>
                  <a:txBody>
                    <a:bodyPr/>
                    <a:lstStyle/>
                    <a:p>
                      <a:r>
                        <a:rPr lang="en-US" sz="2400" dirty="0"/>
                        <a:t>28% for Housing Costs/12</a:t>
                      </a:r>
                    </a:p>
                  </a:txBody>
                  <a:tcPr/>
                </a:tc>
                <a:tc>
                  <a:txBody>
                    <a:bodyPr/>
                    <a:lstStyle/>
                    <a:p>
                      <a:r>
                        <a:rPr lang="en-US" sz="2400" dirty="0"/>
                        <a:t>How Much House Can You Afford?</a:t>
                      </a:r>
                    </a:p>
                  </a:txBody>
                  <a:tcPr/>
                </a:tc>
                <a:extLst>
                  <a:ext uri="{0D108BD9-81ED-4DB2-BD59-A6C34878D82A}">
                    <a16:rowId xmlns:a16="http://schemas.microsoft.com/office/drawing/2014/main" val="4119180658"/>
                  </a:ext>
                </a:extLst>
              </a:tr>
              <a:tr h="533235">
                <a:tc>
                  <a:txBody>
                    <a:bodyPr/>
                    <a:lstStyle/>
                    <a:p>
                      <a:r>
                        <a:rPr lang="en-US" sz="2400" dirty="0"/>
                        <a:t>140% </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$108,640</a:t>
                      </a:r>
                    </a:p>
                  </a:txBody>
                  <a:tcPr/>
                </a:tc>
                <a:tc>
                  <a:txBody>
                    <a:bodyPr/>
                    <a:lstStyle/>
                    <a:p>
                      <a:r>
                        <a:rPr lang="en-US" sz="2400" dirty="0"/>
                        <a:t>$2,535/</a:t>
                      </a:r>
                      <a:r>
                        <a:rPr lang="en-US" sz="2400" dirty="0" err="1"/>
                        <a:t>mo</a:t>
                      </a:r>
                      <a:endParaRPr lang="en-US" sz="2400" dirty="0"/>
                    </a:p>
                  </a:txBody>
                  <a:tcPr/>
                </a:tc>
                <a:tc>
                  <a:txBody>
                    <a:bodyPr/>
                    <a:lstStyle/>
                    <a:p>
                      <a:r>
                        <a:rPr lang="en-US" sz="2400" dirty="0"/>
                        <a:t>$337,034 (with 10% down @7.44% Interest)</a:t>
                      </a:r>
                    </a:p>
                  </a:txBody>
                  <a:tcPr/>
                </a:tc>
                <a:extLst>
                  <a:ext uri="{0D108BD9-81ED-4DB2-BD59-A6C34878D82A}">
                    <a16:rowId xmlns:a16="http://schemas.microsoft.com/office/drawing/2014/main" val="816521601"/>
                  </a:ext>
                </a:extLst>
              </a:tr>
              <a:tr h="533235">
                <a:tc>
                  <a:txBody>
                    <a:bodyPr/>
                    <a:lstStyle/>
                    <a:p>
                      <a:r>
                        <a:rPr lang="en-US" sz="2400" dirty="0"/>
                        <a:t>120%</a:t>
                      </a:r>
                    </a:p>
                  </a:txBody>
                  <a:tcPr/>
                </a:tc>
                <a:tc>
                  <a:txBody>
                    <a:bodyPr/>
                    <a:lstStyle/>
                    <a:p>
                      <a:r>
                        <a:rPr lang="en-US" sz="2400" dirty="0"/>
                        <a:t>$93,120</a:t>
                      </a:r>
                    </a:p>
                  </a:txBody>
                  <a:tcPr/>
                </a:tc>
                <a:tc>
                  <a:txBody>
                    <a:bodyPr/>
                    <a:lstStyle/>
                    <a:p>
                      <a:r>
                        <a:rPr lang="en-US" sz="2400" dirty="0"/>
                        <a:t>$2,173/</a:t>
                      </a:r>
                      <a:r>
                        <a:rPr lang="en-US" sz="2400" dirty="0" err="1"/>
                        <a:t>mo</a:t>
                      </a:r>
                      <a:endParaRPr lang="en-US" sz="2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$279,479 (with 10% down @7.44% Interest)</a:t>
                      </a:r>
                    </a:p>
                  </a:txBody>
                  <a:tcPr/>
                </a:tc>
                <a:extLst>
                  <a:ext uri="{0D108BD9-81ED-4DB2-BD59-A6C34878D82A}">
                    <a16:rowId xmlns:a16="http://schemas.microsoft.com/office/drawing/2014/main" val="577429334"/>
                  </a:ext>
                </a:extLst>
              </a:tr>
              <a:tr h="533235">
                <a:tc>
                  <a:txBody>
                    <a:bodyPr/>
                    <a:lstStyle/>
                    <a:p>
                      <a:r>
                        <a:rPr lang="en-US" sz="2400" dirty="0"/>
                        <a:t>100%</a:t>
                      </a:r>
                    </a:p>
                  </a:txBody>
                  <a:tcPr/>
                </a:tc>
                <a:tc>
                  <a:txBody>
                    <a:bodyPr/>
                    <a:lstStyle/>
                    <a:p>
                      <a:r>
                        <a:rPr lang="en-US" sz="2400" dirty="0"/>
                        <a:t>$77,600</a:t>
                      </a:r>
                    </a:p>
                  </a:txBody>
                  <a:tcPr/>
                </a:tc>
                <a:tc>
                  <a:txBody>
                    <a:bodyPr/>
                    <a:lstStyle/>
                    <a:p>
                      <a:r>
                        <a:rPr lang="en-US" sz="2400" dirty="0"/>
                        <a:t>$1,811/</a:t>
                      </a:r>
                      <a:r>
                        <a:rPr lang="en-US" sz="2400" dirty="0" err="1"/>
                        <a:t>mo</a:t>
                      </a:r>
                      <a:endParaRPr lang="en-US" sz="2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$221,924 (with 10% down @7.44% Interest)</a:t>
                      </a:r>
                    </a:p>
                  </a:txBody>
                  <a:tcPr/>
                </a:tc>
                <a:extLst>
                  <a:ext uri="{0D108BD9-81ED-4DB2-BD59-A6C34878D82A}">
                    <a16:rowId xmlns:a16="http://schemas.microsoft.com/office/drawing/2014/main" val="1262188778"/>
                  </a:ext>
                </a:extLst>
              </a:tr>
              <a:tr h="533235">
                <a:tc>
                  <a:txBody>
                    <a:bodyPr/>
                    <a:lstStyle/>
                    <a:p>
                      <a:r>
                        <a:rPr lang="en-US" sz="2400" dirty="0"/>
                        <a:t>80%</a:t>
                      </a:r>
                    </a:p>
                  </a:txBody>
                  <a:tcPr/>
                </a:tc>
                <a:tc>
                  <a:txBody>
                    <a:bodyPr/>
                    <a:lstStyle/>
                    <a:p>
                      <a:r>
                        <a:rPr lang="en-US" sz="2400" dirty="0"/>
                        <a:t>$62,080</a:t>
                      </a:r>
                    </a:p>
                  </a:txBody>
                  <a:tcPr/>
                </a:tc>
                <a:tc>
                  <a:txBody>
                    <a:bodyPr/>
                    <a:lstStyle/>
                    <a:p>
                      <a:r>
                        <a:rPr lang="en-US" sz="2400" dirty="0"/>
                        <a:t>$1,449/</a:t>
                      </a:r>
                      <a:r>
                        <a:rPr lang="en-US" sz="2400" dirty="0" err="1"/>
                        <a:t>mo</a:t>
                      </a:r>
                      <a:endParaRPr lang="en-US" sz="2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$164,369 (with 10% down @7.44% Interest)</a:t>
                      </a:r>
                    </a:p>
                  </a:txBody>
                  <a:tcPr/>
                </a:tc>
                <a:extLst>
                  <a:ext uri="{0D108BD9-81ED-4DB2-BD59-A6C34878D82A}">
                    <a16:rowId xmlns:a16="http://schemas.microsoft.com/office/drawing/2014/main" val="1178182435"/>
                  </a:ext>
                </a:extLst>
              </a:tr>
              <a:tr h="533235">
                <a:tc>
                  <a:txBody>
                    <a:bodyPr/>
                    <a:lstStyle/>
                    <a:p>
                      <a:r>
                        <a:rPr lang="en-US" sz="2400" dirty="0"/>
                        <a:t>60%</a:t>
                      </a:r>
                    </a:p>
                  </a:txBody>
                  <a:tcPr/>
                </a:tc>
                <a:tc>
                  <a:txBody>
                    <a:bodyPr/>
                    <a:lstStyle/>
                    <a:p>
                      <a:r>
                        <a:rPr lang="en-US" sz="2400" dirty="0"/>
                        <a:t>$46,560</a:t>
                      </a:r>
                    </a:p>
                  </a:txBody>
                  <a:tcPr/>
                </a:tc>
                <a:tc>
                  <a:txBody>
                    <a:bodyPr/>
                    <a:lstStyle/>
                    <a:p>
                      <a:r>
                        <a:rPr lang="en-US" sz="2400" dirty="0"/>
                        <a:t>$1,086/</a:t>
                      </a:r>
                      <a:r>
                        <a:rPr lang="en-US" sz="2400" dirty="0" err="1"/>
                        <a:t>mo</a:t>
                      </a:r>
                      <a:endParaRPr lang="en-US" sz="2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$94,420 (with 10% down @7.44% Interest)</a:t>
                      </a:r>
                    </a:p>
                  </a:txBody>
                  <a:tcPr/>
                </a:tc>
                <a:extLst>
                  <a:ext uri="{0D108BD9-81ED-4DB2-BD59-A6C34878D82A}">
                    <a16:rowId xmlns:a16="http://schemas.microsoft.com/office/drawing/2014/main" val="411768982"/>
                  </a:ext>
                </a:extLst>
              </a:tr>
              <a:tr h="533235">
                <a:tc>
                  <a:txBody>
                    <a:bodyPr/>
                    <a:lstStyle/>
                    <a:p>
                      <a:r>
                        <a:rPr lang="en-US" sz="2400" dirty="0"/>
                        <a:t>30%</a:t>
                      </a:r>
                    </a:p>
                  </a:txBody>
                  <a:tcPr/>
                </a:tc>
                <a:tc>
                  <a:txBody>
                    <a:bodyPr/>
                    <a:lstStyle/>
                    <a:p>
                      <a:r>
                        <a:rPr lang="en-US" sz="2400" dirty="0"/>
                        <a:t>$23,280</a:t>
                      </a:r>
                    </a:p>
                  </a:txBody>
                  <a:tcPr/>
                </a:tc>
                <a:tc>
                  <a:txBody>
                    <a:bodyPr/>
                    <a:lstStyle/>
                    <a:p>
                      <a:r>
                        <a:rPr lang="en-US" sz="2400" dirty="0"/>
                        <a:t>$543/</a:t>
                      </a:r>
                      <a:r>
                        <a:rPr lang="en-US" sz="2400" dirty="0" err="1"/>
                        <a:t>mo</a:t>
                      </a:r>
                      <a:endParaRPr lang="en-US" sz="2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$67,700 (with 10% down @7.44% Interest)</a:t>
                      </a:r>
                    </a:p>
                  </a:txBody>
                  <a:tcPr/>
                </a:tc>
                <a:extLst>
                  <a:ext uri="{0D108BD9-81ED-4DB2-BD59-A6C34878D82A}">
                    <a16:rowId xmlns:a16="http://schemas.microsoft.com/office/drawing/2014/main" val="4171547127"/>
                  </a:ext>
                </a:extLst>
              </a:tr>
            </a:tbl>
          </a:graphicData>
        </a:graphic>
      </p:graphicFrame>
      <p:cxnSp>
        <p:nvCxnSpPr>
          <p:cNvPr id="4" name="Straight Connector 3">
            <a:extLst>
              <a:ext uri="{FF2B5EF4-FFF2-40B4-BE49-F238E27FC236}">
                <a16:creationId xmlns:a16="http://schemas.microsoft.com/office/drawing/2014/main" id="{94F6FF68-B9A7-36D8-F432-6F247C1A0DE7}"/>
              </a:ext>
            </a:extLst>
          </p:cNvPr>
          <p:cNvCxnSpPr/>
          <p:nvPr/>
        </p:nvCxnSpPr>
        <p:spPr>
          <a:xfrm>
            <a:off x="511365" y="1795153"/>
            <a:ext cx="11745191" cy="0"/>
          </a:xfrm>
          <a:prstGeom prst="line">
            <a:avLst/>
          </a:prstGeom>
          <a:ln w="28575">
            <a:solidFill>
              <a:schemeClr val="accent5"/>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EFD3CA7-35B8-770F-E2E8-7ABFB8A737EB}"/>
              </a:ext>
            </a:extLst>
          </p:cNvPr>
          <p:cNvCxnSpPr/>
          <p:nvPr/>
        </p:nvCxnSpPr>
        <p:spPr>
          <a:xfrm>
            <a:off x="531668" y="2279037"/>
            <a:ext cx="11745191" cy="0"/>
          </a:xfrm>
          <a:prstGeom prst="line">
            <a:avLst/>
          </a:prstGeom>
          <a:ln w="28575">
            <a:solidFill>
              <a:schemeClr val="accent5"/>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C7BE4C-1343-49B1-7057-A2B6BC3D7F1B}"/>
              </a:ext>
            </a:extLst>
          </p:cNvPr>
          <p:cNvSpPr txBox="1"/>
          <p:nvPr/>
        </p:nvSpPr>
        <p:spPr>
          <a:xfrm>
            <a:off x="211282" y="1610487"/>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F1004A0B-6921-8A30-2874-B797B9FE6456}"/>
              </a:ext>
            </a:extLst>
          </p:cNvPr>
          <p:cNvSpPr txBox="1"/>
          <p:nvPr/>
        </p:nvSpPr>
        <p:spPr>
          <a:xfrm>
            <a:off x="231586" y="209908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219F1009-1582-4792-293B-71954EA007C4}"/>
              </a:ext>
            </a:extLst>
          </p:cNvPr>
          <p:cNvSpPr txBox="1"/>
          <p:nvPr/>
        </p:nvSpPr>
        <p:spPr>
          <a:xfrm>
            <a:off x="633845" y="5496791"/>
            <a:ext cx="6161367" cy="923330"/>
          </a:xfrm>
          <a:prstGeom prst="rect">
            <a:avLst/>
          </a:prstGeom>
          <a:noFill/>
        </p:spPr>
        <p:txBody>
          <a:bodyPr wrap="none" rtlCol="0">
            <a:spAutoFit/>
          </a:bodyPr>
          <a:lstStyle/>
          <a:p>
            <a:r>
              <a:rPr lang="en-US" dirty="0"/>
              <a:t># - Median Home Price in Georgia $367,000 (Realtor.com, 2023)</a:t>
            </a:r>
          </a:p>
          <a:p>
            <a:r>
              <a:rPr lang="en-US" dirty="0"/>
              <a:t>* - Average Home Price in Georgia $317,789 (Zillow, 2023)</a:t>
            </a:r>
          </a:p>
          <a:p>
            <a:endParaRPr lang="en-US" dirty="0"/>
          </a:p>
        </p:txBody>
      </p:sp>
    </p:spTree>
    <p:extLst>
      <p:ext uri="{BB962C8B-B14F-4D97-AF65-F5344CB8AC3E}">
        <p14:creationId xmlns:p14="http://schemas.microsoft.com/office/powerpoint/2010/main" val="5534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EEC9-1E4C-EF9F-61B3-6180A94E9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68CA28-B66F-A0A9-E0DE-8C3B0D53B615}"/>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75C7DC05-E43B-46E2-4E89-6311AC9FFCE6}"/>
              </a:ext>
            </a:extLst>
          </p:cNvPr>
          <p:cNvSpPr txBox="1"/>
          <p:nvPr/>
        </p:nvSpPr>
        <p:spPr>
          <a:xfrm>
            <a:off x="525697" y="2274838"/>
            <a:ext cx="11506364" cy="1200329"/>
          </a:xfrm>
          <a:prstGeom prst="rect">
            <a:avLst/>
          </a:prstGeom>
          <a:noFill/>
        </p:spPr>
        <p:txBody>
          <a:bodyPr wrap="square" rtlCol="0">
            <a:spAutoFit/>
          </a:bodyPr>
          <a:lstStyle/>
          <a:p>
            <a:pPr algn="ctr"/>
            <a:r>
              <a:rPr lang="en-US" sz="7200" b="1" dirty="0">
                <a:solidFill>
                  <a:schemeClr val="accent1">
                    <a:lumMod val="75000"/>
                  </a:schemeClr>
                </a:solidFill>
              </a:rPr>
              <a:t>Housing Availability</a:t>
            </a:r>
          </a:p>
        </p:txBody>
      </p:sp>
    </p:spTree>
    <p:extLst>
      <p:ext uri="{BB962C8B-B14F-4D97-AF65-F5344CB8AC3E}">
        <p14:creationId xmlns:p14="http://schemas.microsoft.com/office/powerpoint/2010/main" val="278091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FE88-61E7-3F12-51F9-FE5C2E53CCF1}"/>
              </a:ext>
            </a:extLst>
          </p:cNvPr>
          <p:cNvSpPr>
            <a:spLocks noGrp="1"/>
          </p:cNvSpPr>
          <p:nvPr>
            <p:ph type="title"/>
          </p:nvPr>
        </p:nvSpPr>
        <p:spPr/>
        <p:txBody>
          <a:bodyPr/>
          <a:lstStyle/>
          <a:p>
            <a:r>
              <a:rPr lang="en-US" dirty="0"/>
              <a:t>Active For Sale Listings, July 2016 - Mar 2024</a:t>
            </a:r>
          </a:p>
        </p:txBody>
      </p:sp>
      <p:sp>
        <p:nvSpPr>
          <p:cNvPr id="5" name="TextBox 4">
            <a:extLst>
              <a:ext uri="{FF2B5EF4-FFF2-40B4-BE49-F238E27FC236}">
                <a16:creationId xmlns:a16="http://schemas.microsoft.com/office/drawing/2014/main" id="{52CD24C8-111B-2986-CB34-2A41FA632B05}"/>
              </a:ext>
            </a:extLst>
          </p:cNvPr>
          <p:cNvSpPr txBox="1"/>
          <p:nvPr/>
        </p:nvSpPr>
        <p:spPr>
          <a:xfrm>
            <a:off x="653143" y="6486677"/>
            <a:ext cx="1343638" cy="261610"/>
          </a:xfrm>
          <a:prstGeom prst="rect">
            <a:avLst/>
          </a:prstGeom>
          <a:noFill/>
        </p:spPr>
        <p:txBody>
          <a:bodyPr wrap="none" rtlCol="0">
            <a:spAutoFit/>
          </a:bodyPr>
          <a:lstStyle/>
          <a:p>
            <a:r>
              <a:rPr lang="en-US" sz="1100" dirty="0"/>
              <a:t>Source: Realtor.com</a:t>
            </a:r>
          </a:p>
        </p:txBody>
      </p:sp>
      <p:graphicFrame>
        <p:nvGraphicFramePr>
          <p:cNvPr id="6" name="Chart 5">
            <a:extLst>
              <a:ext uri="{FF2B5EF4-FFF2-40B4-BE49-F238E27FC236}">
                <a16:creationId xmlns:a16="http://schemas.microsoft.com/office/drawing/2014/main" id="{58924E01-E2BB-8F1E-17BF-2515A80DEB5A}"/>
              </a:ext>
            </a:extLst>
          </p:cNvPr>
          <p:cNvGraphicFramePr>
            <a:graphicFrameLocks/>
          </p:cNvGraphicFramePr>
          <p:nvPr>
            <p:extLst>
              <p:ext uri="{D42A27DB-BD31-4B8C-83A1-F6EECF244321}">
                <p14:modId xmlns:p14="http://schemas.microsoft.com/office/powerpoint/2010/main" val="2335651902"/>
              </p:ext>
            </p:extLst>
          </p:nvPr>
        </p:nvGraphicFramePr>
        <p:xfrm>
          <a:off x="653143" y="1099457"/>
          <a:ext cx="10885714" cy="5387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367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ABD9-8568-7C00-ED2A-11B8026F0E7D}"/>
              </a:ext>
            </a:extLst>
          </p:cNvPr>
          <p:cNvSpPr>
            <a:spLocks noGrp="1"/>
          </p:cNvSpPr>
          <p:nvPr>
            <p:ph type="title"/>
          </p:nvPr>
        </p:nvSpPr>
        <p:spPr/>
        <p:txBody>
          <a:bodyPr/>
          <a:lstStyle/>
          <a:p>
            <a:r>
              <a:rPr lang="en-US" dirty="0"/>
              <a:t>Why is Georgia Power focused on Housing? </a:t>
            </a:r>
          </a:p>
        </p:txBody>
      </p:sp>
      <p:pic>
        <p:nvPicPr>
          <p:cNvPr id="4" name="Picture 3">
            <a:extLst>
              <a:ext uri="{FF2B5EF4-FFF2-40B4-BE49-F238E27FC236}">
                <a16:creationId xmlns:a16="http://schemas.microsoft.com/office/drawing/2014/main" id="{8997B2F9-1E8A-77E5-91B1-40B24F162ED3}"/>
              </a:ext>
            </a:extLst>
          </p:cNvPr>
          <p:cNvPicPr>
            <a:picLocks noChangeAspect="1"/>
          </p:cNvPicPr>
          <p:nvPr/>
        </p:nvPicPr>
        <p:blipFill>
          <a:blip r:embed="rId2"/>
          <a:stretch>
            <a:fillRect/>
          </a:stretch>
        </p:blipFill>
        <p:spPr>
          <a:xfrm>
            <a:off x="1189606" y="982111"/>
            <a:ext cx="9053163" cy="5675666"/>
          </a:xfrm>
          <a:prstGeom prst="rect">
            <a:avLst/>
          </a:prstGeom>
        </p:spPr>
      </p:pic>
      <p:cxnSp>
        <p:nvCxnSpPr>
          <p:cNvPr id="8" name="Straight Arrow Connector 7">
            <a:extLst>
              <a:ext uri="{FF2B5EF4-FFF2-40B4-BE49-F238E27FC236}">
                <a16:creationId xmlns:a16="http://schemas.microsoft.com/office/drawing/2014/main" id="{EECC3227-1773-333C-370C-6DA27811613F}"/>
              </a:ext>
            </a:extLst>
          </p:cNvPr>
          <p:cNvCxnSpPr/>
          <p:nvPr/>
        </p:nvCxnSpPr>
        <p:spPr>
          <a:xfrm>
            <a:off x="4252404" y="3311371"/>
            <a:ext cx="0" cy="6391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81B3A4-363B-A1A8-837B-16D7B477FA98}"/>
              </a:ext>
            </a:extLst>
          </p:cNvPr>
          <p:cNvSpPr txBox="1"/>
          <p:nvPr/>
        </p:nvSpPr>
        <p:spPr>
          <a:xfrm>
            <a:off x="3752908" y="2396974"/>
            <a:ext cx="998991" cy="923330"/>
          </a:xfrm>
          <a:prstGeom prst="rect">
            <a:avLst/>
          </a:prstGeom>
          <a:noFill/>
        </p:spPr>
        <p:txBody>
          <a:bodyPr wrap="none" rtlCol="0">
            <a:spAutoFit/>
          </a:bodyPr>
          <a:lstStyle/>
          <a:p>
            <a:pPr algn="ctr"/>
            <a:r>
              <a:rPr lang="en-US" dirty="0">
                <a:solidFill>
                  <a:srgbClr val="00B0F0"/>
                </a:solidFill>
              </a:rPr>
              <a:t>Housing </a:t>
            </a:r>
            <a:br>
              <a:rPr lang="en-US" dirty="0">
                <a:solidFill>
                  <a:srgbClr val="00B0F0"/>
                </a:solidFill>
              </a:rPr>
            </a:br>
            <a:r>
              <a:rPr lang="en-US" dirty="0">
                <a:solidFill>
                  <a:srgbClr val="00B0F0"/>
                </a:solidFill>
              </a:rPr>
              <a:t>Bubble </a:t>
            </a:r>
            <a:br>
              <a:rPr lang="en-US" dirty="0">
                <a:solidFill>
                  <a:srgbClr val="00B0F0"/>
                </a:solidFill>
              </a:rPr>
            </a:br>
            <a:r>
              <a:rPr lang="en-US" dirty="0">
                <a:solidFill>
                  <a:srgbClr val="00B0F0"/>
                </a:solidFill>
              </a:rPr>
              <a:t>Burst</a:t>
            </a:r>
          </a:p>
        </p:txBody>
      </p:sp>
      <p:cxnSp>
        <p:nvCxnSpPr>
          <p:cNvPr id="10" name="Straight Arrow Connector 9">
            <a:extLst>
              <a:ext uri="{FF2B5EF4-FFF2-40B4-BE49-F238E27FC236}">
                <a16:creationId xmlns:a16="http://schemas.microsoft.com/office/drawing/2014/main" id="{2805B9B2-023A-BC1A-AEA9-A47E7EEBF2B0}"/>
              </a:ext>
            </a:extLst>
          </p:cNvPr>
          <p:cNvCxnSpPr>
            <a:cxnSpLocks/>
          </p:cNvCxnSpPr>
          <p:nvPr/>
        </p:nvCxnSpPr>
        <p:spPr>
          <a:xfrm>
            <a:off x="5051394" y="4926367"/>
            <a:ext cx="0" cy="3469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6448701-4B86-79A0-9CA7-4DE1167A5F30}"/>
              </a:ext>
            </a:extLst>
          </p:cNvPr>
          <p:cNvCxnSpPr>
            <a:cxnSpLocks/>
          </p:cNvCxnSpPr>
          <p:nvPr/>
        </p:nvCxnSpPr>
        <p:spPr>
          <a:xfrm>
            <a:off x="5399103" y="4926367"/>
            <a:ext cx="0" cy="7597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CE6D5-9D4E-0565-EA11-5210A828C143}"/>
              </a:ext>
            </a:extLst>
          </p:cNvPr>
          <p:cNvCxnSpPr/>
          <p:nvPr/>
        </p:nvCxnSpPr>
        <p:spPr>
          <a:xfrm>
            <a:off x="5051394" y="4926367"/>
            <a:ext cx="3477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24858A-E53F-A74F-EF0B-4AF95308F42F}"/>
              </a:ext>
            </a:extLst>
          </p:cNvPr>
          <p:cNvSpPr txBox="1"/>
          <p:nvPr/>
        </p:nvSpPr>
        <p:spPr>
          <a:xfrm>
            <a:off x="4677463" y="4214446"/>
            <a:ext cx="1110368" cy="646331"/>
          </a:xfrm>
          <a:prstGeom prst="rect">
            <a:avLst/>
          </a:prstGeom>
          <a:noFill/>
        </p:spPr>
        <p:txBody>
          <a:bodyPr wrap="none" rtlCol="0">
            <a:spAutoFit/>
          </a:bodyPr>
          <a:lstStyle/>
          <a:p>
            <a:pPr algn="ctr"/>
            <a:r>
              <a:rPr lang="en-US" dirty="0">
                <a:solidFill>
                  <a:srgbClr val="00B0F0"/>
                </a:solidFill>
              </a:rPr>
              <a:t>Great </a:t>
            </a:r>
            <a:br>
              <a:rPr lang="en-US" dirty="0">
                <a:solidFill>
                  <a:srgbClr val="00B0F0"/>
                </a:solidFill>
              </a:rPr>
            </a:br>
            <a:r>
              <a:rPr lang="en-US" dirty="0">
                <a:solidFill>
                  <a:srgbClr val="00B0F0"/>
                </a:solidFill>
              </a:rPr>
              <a:t>Recession</a:t>
            </a:r>
          </a:p>
        </p:txBody>
      </p:sp>
      <p:cxnSp>
        <p:nvCxnSpPr>
          <p:cNvPr id="3" name="Straight Arrow Connector 2">
            <a:extLst>
              <a:ext uri="{FF2B5EF4-FFF2-40B4-BE49-F238E27FC236}">
                <a16:creationId xmlns:a16="http://schemas.microsoft.com/office/drawing/2014/main" id="{E9630552-4104-2259-32B8-88E05ADD42E0}"/>
              </a:ext>
            </a:extLst>
          </p:cNvPr>
          <p:cNvCxnSpPr>
            <a:cxnSpLocks/>
          </p:cNvCxnSpPr>
          <p:nvPr/>
        </p:nvCxnSpPr>
        <p:spPr>
          <a:xfrm>
            <a:off x="6013142" y="4307150"/>
            <a:ext cx="0" cy="12384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3922F1-F7FB-DED2-820A-0DA4990133DD}"/>
              </a:ext>
            </a:extLst>
          </p:cNvPr>
          <p:cNvSpPr txBox="1"/>
          <p:nvPr/>
        </p:nvSpPr>
        <p:spPr>
          <a:xfrm>
            <a:off x="5480324" y="3704367"/>
            <a:ext cx="1710596" cy="646331"/>
          </a:xfrm>
          <a:prstGeom prst="rect">
            <a:avLst/>
          </a:prstGeom>
          <a:noFill/>
        </p:spPr>
        <p:txBody>
          <a:bodyPr wrap="none" rtlCol="0">
            <a:spAutoFit/>
          </a:bodyPr>
          <a:lstStyle/>
          <a:p>
            <a:pPr algn="ctr"/>
            <a:r>
              <a:rPr lang="en-US" dirty="0">
                <a:solidFill>
                  <a:srgbClr val="00B0F0"/>
                </a:solidFill>
              </a:rPr>
              <a:t>First Millennials </a:t>
            </a:r>
            <a:br>
              <a:rPr lang="en-US" dirty="0">
                <a:solidFill>
                  <a:srgbClr val="00B0F0"/>
                </a:solidFill>
              </a:rPr>
            </a:br>
            <a:r>
              <a:rPr lang="en-US" dirty="0">
                <a:solidFill>
                  <a:srgbClr val="00B0F0"/>
                </a:solidFill>
              </a:rPr>
              <a:t>are now 30</a:t>
            </a:r>
          </a:p>
        </p:txBody>
      </p:sp>
      <p:cxnSp>
        <p:nvCxnSpPr>
          <p:cNvPr id="7" name="Straight Arrow Connector 6">
            <a:extLst>
              <a:ext uri="{FF2B5EF4-FFF2-40B4-BE49-F238E27FC236}">
                <a16:creationId xmlns:a16="http://schemas.microsoft.com/office/drawing/2014/main" id="{8003EEAA-7C5C-2C86-E3AB-E2DF83776515}"/>
              </a:ext>
            </a:extLst>
          </p:cNvPr>
          <p:cNvCxnSpPr>
            <a:cxnSpLocks/>
          </p:cNvCxnSpPr>
          <p:nvPr/>
        </p:nvCxnSpPr>
        <p:spPr>
          <a:xfrm>
            <a:off x="4452151" y="3497802"/>
            <a:ext cx="0" cy="9413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9B7888B-C4BA-56AF-303E-E8AD1AF49F36}"/>
              </a:ext>
            </a:extLst>
          </p:cNvPr>
          <p:cNvSpPr txBox="1"/>
          <p:nvPr/>
        </p:nvSpPr>
        <p:spPr>
          <a:xfrm>
            <a:off x="5335479" y="2444180"/>
            <a:ext cx="1710596" cy="646331"/>
          </a:xfrm>
          <a:prstGeom prst="rect">
            <a:avLst/>
          </a:prstGeom>
          <a:noFill/>
        </p:spPr>
        <p:txBody>
          <a:bodyPr wrap="square" rtlCol="0">
            <a:spAutoFit/>
          </a:bodyPr>
          <a:lstStyle/>
          <a:p>
            <a:pPr algn="ctr"/>
            <a:r>
              <a:rPr lang="en-US" dirty="0">
                <a:solidFill>
                  <a:srgbClr val="00B0F0"/>
                </a:solidFill>
              </a:rPr>
              <a:t>First Millennials are now 25</a:t>
            </a:r>
          </a:p>
        </p:txBody>
      </p:sp>
      <p:cxnSp>
        <p:nvCxnSpPr>
          <p:cNvPr id="18" name="Straight Connector 17">
            <a:extLst>
              <a:ext uri="{FF2B5EF4-FFF2-40B4-BE49-F238E27FC236}">
                <a16:creationId xmlns:a16="http://schemas.microsoft.com/office/drawing/2014/main" id="{00B31F7E-F331-7857-25F2-20ED71784D59}"/>
              </a:ext>
            </a:extLst>
          </p:cNvPr>
          <p:cNvCxnSpPr/>
          <p:nvPr/>
        </p:nvCxnSpPr>
        <p:spPr>
          <a:xfrm flipV="1">
            <a:off x="4452151" y="2654423"/>
            <a:ext cx="946952" cy="84337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918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31F7-EF85-551E-3553-2F09539DD5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90883F-BBC3-6811-34C0-2C1E3392D739}"/>
              </a:ext>
            </a:extLst>
          </p:cNvPr>
          <p:cNvSpPr>
            <a:spLocks noGrp="1"/>
          </p:cNvSpPr>
          <p:nvPr>
            <p:ph type="title"/>
          </p:nvPr>
        </p:nvSpPr>
        <p:spPr/>
        <p:txBody>
          <a:bodyPr/>
          <a:lstStyle/>
          <a:p>
            <a:r>
              <a:rPr lang="en-US" b="1" i="0" dirty="0">
                <a:effectLst/>
                <a:latin typeface="Söhne"/>
              </a:rPr>
              <a:t>Understanding </a:t>
            </a:r>
            <a:br>
              <a:rPr lang="en-US" b="1" i="0" dirty="0">
                <a:effectLst/>
                <a:latin typeface="Söhne"/>
              </a:rPr>
            </a:br>
            <a:r>
              <a:rPr lang="en-US" b="1" i="0" dirty="0">
                <a:effectLst/>
                <a:latin typeface="Söhne"/>
              </a:rPr>
              <a:t>Types of Housing</a:t>
            </a:r>
            <a:br>
              <a:rPr lang="en-US" b="1" i="0" dirty="0">
                <a:solidFill>
                  <a:srgbClr val="0D0D0D"/>
                </a:solidFill>
                <a:effectLst/>
                <a:latin typeface="Söhne"/>
              </a:rPr>
            </a:br>
            <a:endParaRPr lang="en-US" dirty="0"/>
          </a:p>
        </p:txBody>
      </p:sp>
    </p:spTree>
    <p:extLst>
      <p:ext uri="{BB962C8B-B14F-4D97-AF65-F5344CB8AC3E}">
        <p14:creationId xmlns:p14="http://schemas.microsoft.com/office/powerpoint/2010/main" val="3329621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8C697-FF97-A384-DAE7-5DC439D2539A}"/>
              </a:ext>
            </a:extLst>
          </p:cNvPr>
          <p:cNvSpPr>
            <a:spLocks noGrp="1"/>
          </p:cNvSpPr>
          <p:nvPr>
            <p:ph type="title"/>
          </p:nvPr>
        </p:nvSpPr>
        <p:spPr/>
        <p:txBody>
          <a:bodyPr/>
          <a:lstStyle/>
          <a:p>
            <a:r>
              <a:rPr lang="en-US" dirty="0"/>
              <a:t>Housing Demand in 2000</a:t>
            </a:r>
          </a:p>
        </p:txBody>
      </p:sp>
      <p:pic>
        <p:nvPicPr>
          <p:cNvPr id="4" name="Picture 3">
            <a:extLst>
              <a:ext uri="{FF2B5EF4-FFF2-40B4-BE49-F238E27FC236}">
                <a16:creationId xmlns:a16="http://schemas.microsoft.com/office/drawing/2014/main" id="{6046383C-1689-A9AA-0687-20ED5DA0B138}"/>
              </a:ext>
            </a:extLst>
          </p:cNvPr>
          <p:cNvPicPr>
            <a:picLocks noChangeAspect="1"/>
          </p:cNvPicPr>
          <p:nvPr/>
        </p:nvPicPr>
        <p:blipFill rotWithShape="1">
          <a:blip r:embed="rId2"/>
          <a:srcRect t="12306" b="3346"/>
          <a:stretch/>
        </p:blipFill>
        <p:spPr>
          <a:xfrm>
            <a:off x="1186542" y="905654"/>
            <a:ext cx="9443932" cy="5952346"/>
          </a:xfrm>
          <a:prstGeom prst="rect">
            <a:avLst/>
          </a:prstGeom>
        </p:spPr>
      </p:pic>
    </p:spTree>
    <p:extLst>
      <p:ext uri="{BB962C8B-B14F-4D97-AF65-F5344CB8AC3E}">
        <p14:creationId xmlns:p14="http://schemas.microsoft.com/office/powerpoint/2010/main" val="227083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3E1B-5CE2-BDD6-5EA4-AFFAB111E23B}"/>
              </a:ext>
            </a:extLst>
          </p:cNvPr>
          <p:cNvSpPr>
            <a:spLocks noGrp="1"/>
          </p:cNvSpPr>
          <p:nvPr>
            <p:ph type="title"/>
          </p:nvPr>
        </p:nvSpPr>
        <p:spPr/>
        <p:txBody>
          <a:bodyPr/>
          <a:lstStyle/>
          <a:p>
            <a:r>
              <a:rPr lang="en-US" sz="2400" dirty="0">
                <a:latin typeface="Bilo ExtraBold" panose="020B0903040000020003" pitchFamily="34" charset="0"/>
              </a:rPr>
              <a:t>SUPPLY vs DEMAND: HOUSING TYPE</a:t>
            </a:r>
            <a:br>
              <a:rPr lang="en-US" sz="2400" i="1" dirty="0">
                <a:latin typeface="Bilo ExtraBold" panose="020B0903040000020003" pitchFamily="34" charset="0"/>
              </a:rPr>
            </a:br>
            <a:endParaRPr lang="en-US" dirty="0"/>
          </a:p>
        </p:txBody>
      </p:sp>
      <p:pic>
        <p:nvPicPr>
          <p:cNvPr id="3" name="Picture 2">
            <a:extLst>
              <a:ext uri="{FF2B5EF4-FFF2-40B4-BE49-F238E27FC236}">
                <a16:creationId xmlns:a16="http://schemas.microsoft.com/office/drawing/2014/main" id="{FF359711-C756-643B-FD51-782A6DB0F3E3}"/>
              </a:ext>
            </a:extLst>
          </p:cNvPr>
          <p:cNvPicPr>
            <a:picLocks noChangeAspect="1"/>
          </p:cNvPicPr>
          <p:nvPr/>
        </p:nvPicPr>
        <p:blipFill rotWithShape="1">
          <a:blip r:embed="rId2">
            <a:extLst>
              <a:ext uri="{28A0092B-C50C-407E-A947-70E740481C1C}">
                <a14:useLocalDpi xmlns:a14="http://schemas.microsoft.com/office/drawing/2010/main" val="0"/>
              </a:ext>
            </a:extLst>
          </a:blip>
          <a:srcRect t="16440"/>
          <a:stretch/>
        </p:blipFill>
        <p:spPr>
          <a:xfrm>
            <a:off x="1658470" y="1127464"/>
            <a:ext cx="8875059" cy="5730536"/>
          </a:xfrm>
          <a:prstGeom prst="rect">
            <a:avLst/>
          </a:prstGeom>
        </p:spPr>
      </p:pic>
    </p:spTree>
    <p:extLst>
      <p:ext uri="{BB962C8B-B14F-4D97-AF65-F5344CB8AC3E}">
        <p14:creationId xmlns:p14="http://schemas.microsoft.com/office/powerpoint/2010/main" val="196039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2129EB-CF4C-43E2-8009-2B52A35A1A0B}"/>
              </a:ext>
            </a:extLst>
          </p:cNvPr>
          <p:cNvSpPr txBox="1">
            <a:spLocks/>
          </p:cNvSpPr>
          <p:nvPr/>
        </p:nvSpPr>
        <p:spPr>
          <a:xfrm>
            <a:off x="2371404" y="1367022"/>
            <a:ext cx="7048823" cy="365869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78A33F"/>
                </a:solidFill>
                <a:latin typeface="Bilo Bold" panose="020B0803040000020003" pitchFamily="34" charset="0"/>
                <a:cs typeface="DIN Pro Cond Black" panose="020B0A06020101010102" pitchFamily="34" charset="0"/>
              </a:rPr>
              <a:t>83%</a:t>
            </a:r>
            <a:endParaRPr lang="en-US" sz="6000" dirty="0">
              <a:solidFill>
                <a:srgbClr val="78A33F"/>
              </a:solidFill>
              <a:latin typeface="Bilo Bold" panose="020B0803040000020003" pitchFamily="34" charset="0"/>
              <a:cs typeface="DIN Pro Cond Black" panose="020B0A06020101010102" pitchFamily="34" charset="0"/>
            </a:endParaRPr>
          </a:p>
          <a:p>
            <a:r>
              <a:rPr lang="en-US" sz="3200" dirty="0">
                <a:latin typeface="Bilo Bold" panose="020B0803040000020003" pitchFamily="34" charset="0"/>
                <a:cs typeface="DIN Pro Cond Black" panose="020B0A06020101010102" pitchFamily="34" charset="0"/>
              </a:rPr>
              <a:t>of households in the us will have no children by 2030</a:t>
            </a:r>
          </a:p>
        </p:txBody>
      </p:sp>
      <p:sp>
        <p:nvSpPr>
          <p:cNvPr id="10" name="TextBox 9">
            <a:extLst>
              <a:ext uri="{FF2B5EF4-FFF2-40B4-BE49-F238E27FC236}">
                <a16:creationId xmlns:a16="http://schemas.microsoft.com/office/drawing/2014/main" id="{B56A8715-2ECF-4A89-A723-5593921485CC}"/>
              </a:ext>
            </a:extLst>
          </p:cNvPr>
          <p:cNvSpPr txBox="1"/>
          <p:nvPr/>
        </p:nvSpPr>
        <p:spPr>
          <a:xfrm>
            <a:off x="2371403" y="5490980"/>
            <a:ext cx="3836450" cy="415498"/>
          </a:xfrm>
          <a:prstGeom prst="rect">
            <a:avLst/>
          </a:prstGeom>
          <a:noFill/>
        </p:spPr>
        <p:txBody>
          <a:bodyPr wrap="square" rtlCol="0">
            <a:spAutoFit/>
          </a:bodyPr>
          <a:lstStyle/>
          <a:p>
            <a:r>
              <a:rPr lang="en-US" sz="1050" dirty="0">
                <a:latin typeface="Bilo Bold" panose="020B0803040000020003" pitchFamily="34" charset="0"/>
                <a:cs typeface="DIN Pro Cond Bold" panose="020B0806020101010102" pitchFamily="34" charset="0"/>
              </a:rPr>
              <a:t>Data source: </a:t>
            </a:r>
          </a:p>
          <a:p>
            <a:r>
              <a:rPr lang="en-US" sz="1050" dirty="0">
                <a:latin typeface="Bilo Bold" panose="020B0803040000020003" pitchFamily="34" charset="0"/>
                <a:cs typeface="DIN Pro Cond Bold" panose="020B0806020101010102" pitchFamily="34" charset="0"/>
              </a:rPr>
              <a:t>Arthur C. Nelson, </a:t>
            </a:r>
            <a:r>
              <a:rPr lang="en-US" sz="1050" i="1" dirty="0">
                <a:latin typeface="Bilo Bold" panose="020B0803040000020003" pitchFamily="34" charset="0"/>
                <a:cs typeface="DIN Pro Cond Bold" panose="020B0806020101010102" pitchFamily="34" charset="0"/>
              </a:rPr>
              <a:t>Reshaping Metropolitan America</a:t>
            </a:r>
            <a:endParaRPr lang="en-US" sz="1050" dirty="0">
              <a:latin typeface="Bilo Bold" panose="020B0803040000020003" pitchFamily="34" charset="0"/>
              <a:cs typeface="DIN Pro Cond Bold" panose="020B0806020101010102" pitchFamily="34" charset="0"/>
            </a:endParaRPr>
          </a:p>
        </p:txBody>
      </p:sp>
      <p:sp>
        <p:nvSpPr>
          <p:cNvPr id="6" name="Title 1">
            <a:extLst>
              <a:ext uri="{FF2B5EF4-FFF2-40B4-BE49-F238E27FC236}">
                <a16:creationId xmlns:a16="http://schemas.microsoft.com/office/drawing/2014/main" id="{EC2E180F-7CDE-4A77-B2EA-D5CD20B1EF8A}"/>
              </a:ext>
            </a:extLst>
          </p:cNvPr>
          <p:cNvSpPr txBox="1">
            <a:spLocks/>
          </p:cNvSpPr>
          <p:nvPr/>
        </p:nvSpPr>
        <p:spPr>
          <a:xfrm>
            <a:off x="1" y="0"/>
            <a:ext cx="12192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Bilo ExtraBold" panose="020B0903040000020003" pitchFamily="34" charset="0"/>
              </a:rPr>
              <a:t>CHANGING DEMOGRAPHICS: HOUSEHOLD COMPOSITION</a:t>
            </a:r>
          </a:p>
        </p:txBody>
      </p:sp>
    </p:spTree>
    <p:extLst>
      <p:ext uri="{BB962C8B-B14F-4D97-AF65-F5344CB8AC3E}">
        <p14:creationId xmlns:p14="http://schemas.microsoft.com/office/powerpoint/2010/main" val="251391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BC9E-212C-093E-76AD-5FB65B801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C0709-F4F2-1394-9A11-C783AE5CE19B}"/>
              </a:ext>
            </a:extLst>
          </p:cNvPr>
          <p:cNvSpPr>
            <a:spLocks noGrp="1"/>
          </p:cNvSpPr>
          <p:nvPr>
            <p:ph type="title"/>
          </p:nvPr>
        </p:nvSpPr>
        <p:spPr/>
        <p:txBody>
          <a:bodyPr/>
          <a:lstStyle/>
          <a:p>
            <a:r>
              <a:rPr lang="en-US" dirty="0"/>
              <a:t>Housing Demand in 2024</a:t>
            </a:r>
          </a:p>
        </p:txBody>
      </p:sp>
      <p:pic>
        <p:nvPicPr>
          <p:cNvPr id="7" name="Picture 6">
            <a:extLst>
              <a:ext uri="{FF2B5EF4-FFF2-40B4-BE49-F238E27FC236}">
                <a16:creationId xmlns:a16="http://schemas.microsoft.com/office/drawing/2014/main" id="{D1DBDDC3-A08A-0E9F-BD87-EB7DAF577684}"/>
              </a:ext>
            </a:extLst>
          </p:cNvPr>
          <p:cNvPicPr>
            <a:picLocks noChangeAspect="1"/>
          </p:cNvPicPr>
          <p:nvPr/>
        </p:nvPicPr>
        <p:blipFill>
          <a:blip r:embed="rId2"/>
          <a:stretch>
            <a:fillRect/>
          </a:stretch>
        </p:blipFill>
        <p:spPr>
          <a:xfrm>
            <a:off x="1149659" y="880137"/>
            <a:ext cx="9609653" cy="5966977"/>
          </a:xfrm>
          <a:prstGeom prst="rect">
            <a:avLst/>
          </a:prstGeom>
        </p:spPr>
      </p:pic>
    </p:spTree>
    <p:extLst>
      <p:ext uri="{BB962C8B-B14F-4D97-AF65-F5344CB8AC3E}">
        <p14:creationId xmlns:p14="http://schemas.microsoft.com/office/powerpoint/2010/main" val="395471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3D63-26AB-4DEF-3F32-E83DC701D4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5F03F9-9D8C-0F0C-F87F-45C9ACE1506F}"/>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534C9C8E-D1EC-22A6-2AB8-1E0E7F7DC7D7}"/>
              </a:ext>
            </a:extLst>
          </p:cNvPr>
          <p:cNvSpPr txBox="1"/>
          <p:nvPr/>
        </p:nvSpPr>
        <p:spPr>
          <a:xfrm>
            <a:off x="525697" y="2274838"/>
            <a:ext cx="11506364" cy="2308324"/>
          </a:xfrm>
          <a:prstGeom prst="rect">
            <a:avLst/>
          </a:prstGeom>
          <a:noFill/>
        </p:spPr>
        <p:txBody>
          <a:bodyPr wrap="square" rtlCol="0">
            <a:spAutoFit/>
          </a:bodyPr>
          <a:lstStyle/>
          <a:p>
            <a:pPr algn="ctr"/>
            <a:r>
              <a:rPr lang="en-US" sz="7200" b="1" dirty="0">
                <a:solidFill>
                  <a:schemeClr val="accent1">
                    <a:lumMod val="75000"/>
                  </a:schemeClr>
                </a:solidFill>
              </a:rPr>
              <a:t>SO, WHAT ARE YOU GOING TO DO ABOUT IT?!</a:t>
            </a:r>
          </a:p>
        </p:txBody>
      </p:sp>
    </p:spTree>
    <p:extLst>
      <p:ext uri="{BB962C8B-B14F-4D97-AF65-F5344CB8AC3E}">
        <p14:creationId xmlns:p14="http://schemas.microsoft.com/office/powerpoint/2010/main" val="1964783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9998-55DD-8964-857E-946B04731B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78EB93-BFDF-1B18-28F6-F5B651D59B9B}"/>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6D5A6291-9F2C-DA97-1A41-71F185A91672}"/>
              </a:ext>
            </a:extLst>
          </p:cNvPr>
          <p:cNvSpPr txBox="1"/>
          <p:nvPr/>
        </p:nvSpPr>
        <p:spPr>
          <a:xfrm>
            <a:off x="342817" y="2228671"/>
            <a:ext cx="11506364" cy="1200329"/>
          </a:xfrm>
          <a:prstGeom prst="rect">
            <a:avLst/>
          </a:prstGeom>
          <a:noFill/>
        </p:spPr>
        <p:txBody>
          <a:bodyPr wrap="square" rtlCol="0">
            <a:spAutoFit/>
          </a:bodyPr>
          <a:lstStyle/>
          <a:p>
            <a:pPr algn="ctr"/>
            <a:r>
              <a:rPr lang="en-US" sz="7200" b="1" dirty="0">
                <a:solidFill>
                  <a:schemeClr val="accent1">
                    <a:lumMod val="75000"/>
                  </a:schemeClr>
                </a:solidFill>
              </a:rPr>
              <a:t>Housing Types</a:t>
            </a:r>
          </a:p>
        </p:txBody>
      </p:sp>
    </p:spTree>
    <p:extLst>
      <p:ext uri="{BB962C8B-B14F-4D97-AF65-F5344CB8AC3E}">
        <p14:creationId xmlns:p14="http://schemas.microsoft.com/office/powerpoint/2010/main" val="3068365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6036-6966-3D8A-B70B-971BC9EC9359}"/>
              </a:ext>
            </a:extLst>
          </p:cNvPr>
          <p:cNvSpPr>
            <a:spLocks noGrp="1"/>
          </p:cNvSpPr>
          <p:nvPr>
            <p:ph type="title"/>
          </p:nvPr>
        </p:nvSpPr>
        <p:spPr/>
        <p:txBody>
          <a:bodyPr/>
          <a:lstStyle/>
          <a:p>
            <a:r>
              <a:rPr lang="en-US" dirty="0"/>
              <a:t>Basic Homes… Single Family to Garden Apartment</a:t>
            </a:r>
          </a:p>
        </p:txBody>
      </p:sp>
      <p:pic>
        <p:nvPicPr>
          <p:cNvPr id="3" name="Picture 2">
            <a:extLst>
              <a:ext uri="{FF2B5EF4-FFF2-40B4-BE49-F238E27FC236}">
                <a16:creationId xmlns:a16="http://schemas.microsoft.com/office/drawing/2014/main" id="{5198D676-9EF2-BF47-E827-D3BA70CCC6E9}"/>
              </a:ext>
            </a:extLst>
          </p:cNvPr>
          <p:cNvPicPr>
            <a:picLocks noChangeAspect="1"/>
          </p:cNvPicPr>
          <p:nvPr/>
        </p:nvPicPr>
        <p:blipFill>
          <a:blip r:embed="rId2"/>
          <a:stretch>
            <a:fillRect/>
          </a:stretch>
        </p:blipFill>
        <p:spPr>
          <a:xfrm>
            <a:off x="342817" y="2946888"/>
            <a:ext cx="5205408" cy="2735454"/>
          </a:xfrm>
          <a:prstGeom prst="rect">
            <a:avLst/>
          </a:prstGeom>
        </p:spPr>
      </p:pic>
      <p:pic>
        <p:nvPicPr>
          <p:cNvPr id="4" name="Picture 3">
            <a:extLst>
              <a:ext uri="{FF2B5EF4-FFF2-40B4-BE49-F238E27FC236}">
                <a16:creationId xmlns:a16="http://schemas.microsoft.com/office/drawing/2014/main" id="{9D7FE9CE-21AD-FFB7-1691-6597B0D9F9F3}"/>
              </a:ext>
            </a:extLst>
          </p:cNvPr>
          <p:cNvPicPr>
            <a:picLocks noChangeAspect="1"/>
          </p:cNvPicPr>
          <p:nvPr/>
        </p:nvPicPr>
        <p:blipFill>
          <a:blip r:embed="rId3"/>
          <a:stretch>
            <a:fillRect/>
          </a:stretch>
        </p:blipFill>
        <p:spPr>
          <a:xfrm>
            <a:off x="6134181" y="1872342"/>
            <a:ext cx="5715000" cy="3810000"/>
          </a:xfrm>
          <a:prstGeom prst="rect">
            <a:avLst/>
          </a:prstGeom>
        </p:spPr>
      </p:pic>
    </p:spTree>
    <p:extLst>
      <p:ext uri="{BB962C8B-B14F-4D97-AF65-F5344CB8AC3E}">
        <p14:creationId xmlns:p14="http://schemas.microsoft.com/office/powerpoint/2010/main" val="1512597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3C85-54A6-D97E-7335-73DAEAC0EE75}"/>
              </a:ext>
            </a:extLst>
          </p:cNvPr>
          <p:cNvSpPr>
            <a:spLocks noGrp="1"/>
          </p:cNvSpPr>
          <p:nvPr>
            <p:ph type="title"/>
          </p:nvPr>
        </p:nvSpPr>
        <p:spPr/>
        <p:txBody>
          <a:bodyPr/>
          <a:lstStyle/>
          <a:p>
            <a:r>
              <a:rPr lang="en-US" dirty="0"/>
              <a:t>Accessory Dwelling Units</a:t>
            </a:r>
          </a:p>
        </p:txBody>
      </p:sp>
      <p:pic>
        <p:nvPicPr>
          <p:cNvPr id="2050" name="Picture 2" descr="Rendering of Abbot A housing.">
            <a:extLst>
              <a:ext uri="{FF2B5EF4-FFF2-40B4-BE49-F238E27FC236}">
                <a16:creationId xmlns:a16="http://schemas.microsoft.com/office/drawing/2014/main" id="{92F93D22-4A6F-5A4F-342D-84AA06593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028" y="1692728"/>
            <a:ext cx="8991601" cy="4495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A2A122-48BB-B578-5F5F-3B5C2F2AD591}"/>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165546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D6772-CDFA-467C-1F92-8ED1505D9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02EEA-CF4D-A642-F114-E6BA32BF4B2D}"/>
              </a:ext>
            </a:extLst>
          </p:cNvPr>
          <p:cNvSpPr>
            <a:spLocks noGrp="1"/>
          </p:cNvSpPr>
          <p:nvPr>
            <p:ph type="title"/>
          </p:nvPr>
        </p:nvSpPr>
        <p:spPr/>
        <p:txBody>
          <a:bodyPr/>
          <a:lstStyle/>
          <a:p>
            <a:r>
              <a:rPr lang="en-US" dirty="0"/>
              <a:t>Cottages</a:t>
            </a:r>
          </a:p>
        </p:txBody>
      </p:sp>
      <p:pic>
        <p:nvPicPr>
          <p:cNvPr id="3074" name="Picture 2" descr="Rendering of Abbot B housing.">
            <a:extLst>
              <a:ext uri="{FF2B5EF4-FFF2-40B4-BE49-F238E27FC236}">
                <a16:creationId xmlns:a16="http://schemas.microsoft.com/office/drawing/2014/main" id="{5D16E33C-36F5-86E3-BDD4-68884C3CB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7" y="942777"/>
            <a:ext cx="1143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5B4319-EAB9-5432-2628-BB629D5456AB}"/>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3669035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E82A-E14E-7478-C4D5-04B6FCA13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21F69-9AAA-5E0A-9EC9-F46BD5DF1429}"/>
              </a:ext>
            </a:extLst>
          </p:cNvPr>
          <p:cNvSpPr>
            <a:spLocks noGrp="1"/>
          </p:cNvSpPr>
          <p:nvPr>
            <p:ph type="title"/>
          </p:nvPr>
        </p:nvSpPr>
        <p:spPr/>
        <p:txBody>
          <a:bodyPr/>
          <a:lstStyle/>
          <a:p>
            <a:r>
              <a:rPr lang="en-US" dirty="0"/>
              <a:t>Row Homes</a:t>
            </a:r>
          </a:p>
        </p:txBody>
      </p:sp>
      <p:pic>
        <p:nvPicPr>
          <p:cNvPr id="4098" name="Picture 2" descr="Rendering of Baxter housing.">
            <a:extLst>
              <a:ext uri="{FF2B5EF4-FFF2-40B4-BE49-F238E27FC236}">
                <a16:creationId xmlns:a16="http://schemas.microsoft.com/office/drawing/2014/main" id="{90A4939A-E6DC-539C-2772-D23C3DC1D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7" y="942777"/>
            <a:ext cx="1143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122015-8201-1187-3214-78E7BE6EA64C}"/>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400163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DE6D-DFF4-5BDB-682D-C07B707AC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F9492-A77C-6CAB-FBB5-D7CB17C3AF92}"/>
              </a:ext>
            </a:extLst>
          </p:cNvPr>
          <p:cNvSpPr>
            <a:spLocks noGrp="1"/>
          </p:cNvSpPr>
          <p:nvPr>
            <p:ph type="title"/>
          </p:nvPr>
        </p:nvSpPr>
        <p:spPr/>
        <p:txBody>
          <a:bodyPr/>
          <a:lstStyle/>
          <a:p>
            <a:r>
              <a:rPr lang="en-US" dirty="0"/>
              <a:t>Stacked Homes</a:t>
            </a:r>
          </a:p>
        </p:txBody>
      </p:sp>
      <p:pic>
        <p:nvPicPr>
          <p:cNvPr id="5122" name="Picture 2" descr="Rendering of The Capitol housing.">
            <a:extLst>
              <a:ext uri="{FF2B5EF4-FFF2-40B4-BE49-F238E27FC236}">
                <a16:creationId xmlns:a16="http://schemas.microsoft.com/office/drawing/2014/main" id="{AA4554A0-7E74-8594-75C9-BD596CDEB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7" y="1143000"/>
            <a:ext cx="1143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72CC08-59EB-37E2-498D-D78EA99629B7}"/>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1176291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4DD1-18C4-83C0-4882-B17813D1B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D0E2E-9FB9-CB06-33F3-3CAFA04488DB}"/>
              </a:ext>
            </a:extLst>
          </p:cNvPr>
          <p:cNvSpPr>
            <a:spLocks noGrp="1"/>
          </p:cNvSpPr>
          <p:nvPr>
            <p:ph type="title"/>
          </p:nvPr>
        </p:nvSpPr>
        <p:spPr/>
        <p:txBody>
          <a:bodyPr/>
          <a:lstStyle/>
          <a:p>
            <a:r>
              <a:rPr lang="en-US" dirty="0"/>
              <a:t>Duplex aka Two-Family</a:t>
            </a:r>
          </a:p>
        </p:txBody>
      </p:sp>
      <p:pic>
        <p:nvPicPr>
          <p:cNvPr id="6146" name="Picture 2">
            <a:extLst>
              <a:ext uri="{FF2B5EF4-FFF2-40B4-BE49-F238E27FC236}">
                <a16:creationId xmlns:a16="http://schemas.microsoft.com/office/drawing/2014/main" id="{B3ECA776-3318-AB27-4BC9-E6CC3FD78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7" y="933252"/>
            <a:ext cx="11430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D2F932-0BA1-DE0B-8DA4-81B7F44D1416}"/>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1105130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6993-BD4A-76BE-080D-1306DF55C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DB809-42CC-79FA-19F1-1C9B135A4A99}"/>
              </a:ext>
            </a:extLst>
          </p:cNvPr>
          <p:cNvSpPr>
            <a:spLocks noGrp="1"/>
          </p:cNvSpPr>
          <p:nvPr>
            <p:ph type="title"/>
          </p:nvPr>
        </p:nvSpPr>
        <p:spPr/>
        <p:txBody>
          <a:bodyPr/>
          <a:lstStyle/>
          <a:p>
            <a:r>
              <a:rPr lang="en-US" dirty="0"/>
              <a:t>Quad-Plex aka Four-Unit</a:t>
            </a:r>
          </a:p>
        </p:txBody>
      </p:sp>
      <p:pic>
        <p:nvPicPr>
          <p:cNvPr id="7170" name="Picture 2">
            <a:extLst>
              <a:ext uri="{FF2B5EF4-FFF2-40B4-BE49-F238E27FC236}">
                <a16:creationId xmlns:a16="http://schemas.microsoft.com/office/drawing/2014/main" id="{FCFC45B9-CC9A-55D9-A6AE-231CE941F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7" y="933252"/>
            <a:ext cx="11430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8DB1D9-1BB0-DB33-CCBE-46A68A5C0004}"/>
              </a:ext>
            </a:extLst>
          </p:cNvPr>
          <p:cNvSpPr txBox="1"/>
          <p:nvPr/>
        </p:nvSpPr>
        <p:spPr>
          <a:xfrm>
            <a:off x="446315" y="6531429"/>
            <a:ext cx="10374085" cy="276999"/>
          </a:xfrm>
          <a:prstGeom prst="rect">
            <a:avLst/>
          </a:prstGeom>
          <a:noFill/>
        </p:spPr>
        <p:txBody>
          <a:bodyPr wrap="square" rtlCol="0">
            <a:spAutoFit/>
          </a:bodyPr>
          <a:lstStyle/>
          <a:p>
            <a:r>
              <a:rPr lang="en-US" sz="1200" dirty="0"/>
              <a:t>Source: https://mml.org/resources-research/publications/pattern-book-homes-for-21st-century-michigan/</a:t>
            </a:r>
          </a:p>
        </p:txBody>
      </p:sp>
    </p:spTree>
    <p:extLst>
      <p:ext uri="{BB962C8B-B14F-4D97-AF65-F5344CB8AC3E}">
        <p14:creationId xmlns:p14="http://schemas.microsoft.com/office/powerpoint/2010/main" val="450149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FB74-117C-0A2A-BB52-F351A0D0CCCC}"/>
              </a:ext>
            </a:extLst>
          </p:cNvPr>
          <p:cNvSpPr>
            <a:spLocks noGrp="1"/>
          </p:cNvSpPr>
          <p:nvPr>
            <p:ph type="title"/>
          </p:nvPr>
        </p:nvSpPr>
        <p:spPr/>
        <p:txBody>
          <a:bodyPr/>
          <a:lstStyle/>
          <a:p>
            <a:r>
              <a:rPr lang="en-US" dirty="0"/>
              <a:t>Stacked Flats mixed with single family</a:t>
            </a:r>
          </a:p>
        </p:txBody>
      </p:sp>
      <p:pic>
        <p:nvPicPr>
          <p:cNvPr id="4" name="Picture 3">
            <a:extLst>
              <a:ext uri="{FF2B5EF4-FFF2-40B4-BE49-F238E27FC236}">
                <a16:creationId xmlns:a16="http://schemas.microsoft.com/office/drawing/2014/main" id="{A8F0E6E4-4802-6ABE-2CC7-EDE7C230422B}"/>
              </a:ext>
            </a:extLst>
          </p:cNvPr>
          <p:cNvPicPr>
            <a:picLocks noChangeAspect="1"/>
          </p:cNvPicPr>
          <p:nvPr/>
        </p:nvPicPr>
        <p:blipFill>
          <a:blip r:embed="rId2"/>
          <a:stretch>
            <a:fillRect/>
          </a:stretch>
        </p:blipFill>
        <p:spPr>
          <a:xfrm>
            <a:off x="342816" y="1166241"/>
            <a:ext cx="11475185" cy="5491535"/>
          </a:xfrm>
          <a:prstGeom prst="rect">
            <a:avLst/>
          </a:prstGeom>
        </p:spPr>
      </p:pic>
    </p:spTree>
    <p:extLst>
      <p:ext uri="{BB962C8B-B14F-4D97-AF65-F5344CB8AC3E}">
        <p14:creationId xmlns:p14="http://schemas.microsoft.com/office/powerpoint/2010/main" val="1025602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BD0C-354F-5985-EB67-01DEF91E99EF}"/>
              </a:ext>
            </a:extLst>
          </p:cNvPr>
          <p:cNvSpPr>
            <a:spLocks noGrp="1"/>
          </p:cNvSpPr>
          <p:nvPr>
            <p:ph type="title"/>
          </p:nvPr>
        </p:nvSpPr>
        <p:spPr/>
        <p:txBody>
          <a:bodyPr/>
          <a:lstStyle/>
          <a:p>
            <a:r>
              <a:rPr lang="en-US" dirty="0"/>
              <a:t>Two-Units</a:t>
            </a:r>
          </a:p>
        </p:txBody>
      </p:sp>
      <p:pic>
        <p:nvPicPr>
          <p:cNvPr id="4" name="Picture 3">
            <a:extLst>
              <a:ext uri="{FF2B5EF4-FFF2-40B4-BE49-F238E27FC236}">
                <a16:creationId xmlns:a16="http://schemas.microsoft.com/office/drawing/2014/main" id="{EC25977B-5E3C-11E1-E68B-66D73BDB5065}"/>
              </a:ext>
            </a:extLst>
          </p:cNvPr>
          <p:cNvPicPr>
            <a:picLocks noChangeAspect="1"/>
          </p:cNvPicPr>
          <p:nvPr/>
        </p:nvPicPr>
        <p:blipFill>
          <a:blip r:embed="rId2"/>
          <a:stretch>
            <a:fillRect/>
          </a:stretch>
        </p:blipFill>
        <p:spPr>
          <a:xfrm>
            <a:off x="342817" y="1182627"/>
            <a:ext cx="3787468" cy="2446232"/>
          </a:xfrm>
          <a:prstGeom prst="rect">
            <a:avLst/>
          </a:prstGeom>
        </p:spPr>
      </p:pic>
      <p:pic>
        <p:nvPicPr>
          <p:cNvPr id="6" name="Picture 5">
            <a:extLst>
              <a:ext uri="{FF2B5EF4-FFF2-40B4-BE49-F238E27FC236}">
                <a16:creationId xmlns:a16="http://schemas.microsoft.com/office/drawing/2014/main" id="{39286CB4-5AAB-C9B7-B186-CC9FC1001025}"/>
              </a:ext>
            </a:extLst>
          </p:cNvPr>
          <p:cNvPicPr>
            <a:picLocks noChangeAspect="1"/>
          </p:cNvPicPr>
          <p:nvPr/>
        </p:nvPicPr>
        <p:blipFill>
          <a:blip r:embed="rId3"/>
          <a:stretch>
            <a:fillRect/>
          </a:stretch>
        </p:blipFill>
        <p:spPr>
          <a:xfrm>
            <a:off x="4236559" y="1169474"/>
            <a:ext cx="3718882" cy="4519052"/>
          </a:xfrm>
          <a:prstGeom prst="rect">
            <a:avLst/>
          </a:prstGeom>
        </p:spPr>
      </p:pic>
      <p:pic>
        <p:nvPicPr>
          <p:cNvPr id="8" name="Picture 7">
            <a:extLst>
              <a:ext uri="{FF2B5EF4-FFF2-40B4-BE49-F238E27FC236}">
                <a16:creationId xmlns:a16="http://schemas.microsoft.com/office/drawing/2014/main" id="{F5677991-355E-DF86-19F3-DFE344D44EDA}"/>
              </a:ext>
            </a:extLst>
          </p:cNvPr>
          <p:cNvPicPr>
            <a:picLocks noChangeAspect="1"/>
          </p:cNvPicPr>
          <p:nvPr/>
        </p:nvPicPr>
        <p:blipFill>
          <a:blip r:embed="rId4"/>
          <a:stretch>
            <a:fillRect/>
          </a:stretch>
        </p:blipFill>
        <p:spPr>
          <a:xfrm>
            <a:off x="342817" y="3806097"/>
            <a:ext cx="3741744" cy="2141406"/>
          </a:xfrm>
          <a:prstGeom prst="rect">
            <a:avLst/>
          </a:prstGeom>
        </p:spPr>
      </p:pic>
      <p:pic>
        <p:nvPicPr>
          <p:cNvPr id="10" name="Picture 9">
            <a:extLst>
              <a:ext uri="{FF2B5EF4-FFF2-40B4-BE49-F238E27FC236}">
                <a16:creationId xmlns:a16="http://schemas.microsoft.com/office/drawing/2014/main" id="{97AA6A52-4B52-FE23-A051-A2B255AE7D83}"/>
              </a:ext>
            </a:extLst>
          </p:cNvPr>
          <p:cNvPicPr>
            <a:picLocks noChangeAspect="1"/>
          </p:cNvPicPr>
          <p:nvPr/>
        </p:nvPicPr>
        <p:blipFill>
          <a:blip r:embed="rId5"/>
          <a:stretch>
            <a:fillRect/>
          </a:stretch>
        </p:blipFill>
        <p:spPr>
          <a:xfrm>
            <a:off x="8061715" y="1257112"/>
            <a:ext cx="3665538" cy="4343776"/>
          </a:xfrm>
          <a:prstGeom prst="rect">
            <a:avLst/>
          </a:prstGeom>
        </p:spPr>
      </p:pic>
    </p:spTree>
    <p:extLst>
      <p:ext uri="{BB962C8B-B14F-4D97-AF65-F5344CB8AC3E}">
        <p14:creationId xmlns:p14="http://schemas.microsoft.com/office/powerpoint/2010/main" val="155943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EE1A-C22F-A9BF-CE93-E119DF7AA70E}"/>
              </a:ext>
            </a:extLst>
          </p:cNvPr>
          <p:cNvSpPr>
            <a:spLocks noGrp="1"/>
          </p:cNvSpPr>
          <p:nvPr>
            <p:ph type="title"/>
          </p:nvPr>
        </p:nvSpPr>
        <p:spPr/>
        <p:txBody>
          <a:bodyPr/>
          <a:lstStyle/>
          <a:p>
            <a:r>
              <a:rPr lang="en-US" dirty="0"/>
              <a:t>Georgia Power’s Region Economic Development Team</a:t>
            </a:r>
          </a:p>
        </p:txBody>
      </p:sp>
      <p:pic>
        <p:nvPicPr>
          <p:cNvPr id="6" name="Picture 5">
            <a:extLst>
              <a:ext uri="{FF2B5EF4-FFF2-40B4-BE49-F238E27FC236}">
                <a16:creationId xmlns:a16="http://schemas.microsoft.com/office/drawing/2014/main" id="{9CCA8582-53C5-1EC2-0CD1-F05F3CFC49AC}"/>
              </a:ext>
            </a:extLst>
          </p:cNvPr>
          <p:cNvPicPr>
            <a:picLocks noChangeAspect="1"/>
          </p:cNvPicPr>
          <p:nvPr/>
        </p:nvPicPr>
        <p:blipFill rotWithShape="1">
          <a:blip r:embed="rId3"/>
          <a:srcRect l="62104" b="70888"/>
          <a:stretch/>
        </p:blipFill>
        <p:spPr>
          <a:xfrm>
            <a:off x="6677437" y="1701146"/>
            <a:ext cx="4295233" cy="3762074"/>
          </a:xfrm>
          <a:prstGeom prst="rect">
            <a:avLst/>
          </a:prstGeom>
        </p:spPr>
      </p:pic>
      <p:grpSp>
        <p:nvGrpSpPr>
          <p:cNvPr id="8" name="Group 7">
            <a:extLst>
              <a:ext uri="{FF2B5EF4-FFF2-40B4-BE49-F238E27FC236}">
                <a16:creationId xmlns:a16="http://schemas.microsoft.com/office/drawing/2014/main" id="{886A1033-5E19-3FFA-C098-3FE56CF91751}"/>
              </a:ext>
            </a:extLst>
          </p:cNvPr>
          <p:cNvGrpSpPr/>
          <p:nvPr/>
        </p:nvGrpSpPr>
        <p:grpSpPr>
          <a:xfrm>
            <a:off x="990357" y="845299"/>
            <a:ext cx="4956161" cy="5650883"/>
            <a:chOff x="673021" y="845299"/>
            <a:chExt cx="5273497" cy="6012701"/>
          </a:xfrm>
        </p:grpSpPr>
        <p:pic>
          <p:nvPicPr>
            <p:cNvPr id="4" name="Picture 3">
              <a:extLst>
                <a:ext uri="{FF2B5EF4-FFF2-40B4-BE49-F238E27FC236}">
                  <a16:creationId xmlns:a16="http://schemas.microsoft.com/office/drawing/2014/main" id="{409A0F02-1230-4869-69A7-0BFA6DDB7977}"/>
                </a:ext>
              </a:extLst>
            </p:cNvPr>
            <p:cNvPicPr>
              <a:picLocks noChangeAspect="1"/>
            </p:cNvPicPr>
            <p:nvPr/>
          </p:nvPicPr>
          <p:blipFill>
            <a:blip r:embed="rId3"/>
            <a:stretch>
              <a:fillRect/>
            </a:stretch>
          </p:blipFill>
          <p:spPr>
            <a:xfrm>
              <a:off x="673021" y="845299"/>
              <a:ext cx="5273497" cy="6012701"/>
            </a:xfrm>
            <a:prstGeom prst="rect">
              <a:avLst/>
            </a:prstGeom>
          </p:spPr>
        </p:pic>
        <p:sp>
          <p:nvSpPr>
            <p:cNvPr id="7" name="Rectangle 6">
              <a:extLst>
                <a:ext uri="{FF2B5EF4-FFF2-40B4-BE49-F238E27FC236}">
                  <a16:creationId xmlns:a16="http://schemas.microsoft.com/office/drawing/2014/main" id="{4BF9F174-993A-710B-9A70-4EDFF97099D0}"/>
                </a:ext>
              </a:extLst>
            </p:cNvPr>
            <p:cNvSpPr>
              <a:spLocks/>
            </p:cNvSpPr>
            <p:nvPr/>
          </p:nvSpPr>
          <p:spPr>
            <a:xfrm>
              <a:off x="3905026" y="845299"/>
              <a:ext cx="2041492" cy="1715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2215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AD7A-FF5D-7203-9419-927A16215EBC}"/>
              </a:ext>
            </a:extLst>
          </p:cNvPr>
          <p:cNvSpPr>
            <a:spLocks noGrp="1"/>
          </p:cNvSpPr>
          <p:nvPr>
            <p:ph type="title"/>
          </p:nvPr>
        </p:nvSpPr>
        <p:spPr/>
        <p:txBody>
          <a:bodyPr/>
          <a:lstStyle/>
          <a:p>
            <a:r>
              <a:rPr lang="en-US" dirty="0"/>
              <a:t>Three-Unit</a:t>
            </a:r>
          </a:p>
        </p:txBody>
      </p:sp>
      <p:pic>
        <p:nvPicPr>
          <p:cNvPr id="4" name="Picture 3">
            <a:extLst>
              <a:ext uri="{FF2B5EF4-FFF2-40B4-BE49-F238E27FC236}">
                <a16:creationId xmlns:a16="http://schemas.microsoft.com/office/drawing/2014/main" id="{4CB14F0F-0E29-1EF3-FAF1-0D537F4E5A38}"/>
              </a:ext>
            </a:extLst>
          </p:cNvPr>
          <p:cNvPicPr>
            <a:picLocks noChangeAspect="1"/>
          </p:cNvPicPr>
          <p:nvPr/>
        </p:nvPicPr>
        <p:blipFill>
          <a:blip r:embed="rId2"/>
          <a:stretch>
            <a:fillRect/>
          </a:stretch>
        </p:blipFill>
        <p:spPr>
          <a:xfrm>
            <a:off x="342817" y="1058003"/>
            <a:ext cx="3756986" cy="2042337"/>
          </a:xfrm>
          <a:prstGeom prst="rect">
            <a:avLst/>
          </a:prstGeom>
        </p:spPr>
      </p:pic>
      <p:pic>
        <p:nvPicPr>
          <p:cNvPr id="6" name="Picture 5">
            <a:extLst>
              <a:ext uri="{FF2B5EF4-FFF2-40B4-BE49-F238E27FC236}">
                <a16:creationId xmlns:a16="http://schemas.microsoft.com/office/drawing/2014/main" id="{8A1694AD-7A14-703A-A933-9D53532F52E4}"/>
              </a:ext>
            </a:extLst>
          </p:cNvPr>
          <p:cNvPicPr>
            <a:picLocks noChangeAspect="1"/>
          </p:cNvPicPr>
          <p:nvPr/>
        </p:nvPicPr>
        <p:blipFill>
          <a:blip r:embed="rId3"/>
          <a:stretch>
            <a:fillRect/>
          </a:stretch>
        </p:blipFill>
        <p:spPr>
          <a:xfrm>
            <a:off x="327576" y="3262356"/>
            <a:ext cx="3772227" cy="2118544"/>
          </a:xfrm>
          <a:prstGeom prst="rect">
            <a:avLst/>
          </a:prstGeom>
        </p:spPr>
      </p:pic>
      <p:pic>
        <p:nvPicPr>
          <p:cNvPr id="8" name="Picture 7">
            <a:extLst>
              <a:ext uri="{FF2B5EF4-FFF2-40B4-BE49-F238E27FC236}">
                <a16:creationId xmlns:a16="http://schemas.microsoft.com/office/drawing/2014/main" id="{6C2E6B9F-9767-B774-B829-C660E6C1F32B}"/>
              </a:ext>
            </a:extLst>
          </p:cNvPr>
          <p:cNvPicPr>
            <a:picLocks noChangeAspect="1"/>
          </p:cNvPicPr>
          <p:nvPr/>
        </p:nvPicPr>
        <p:blipFill>
          <a:blip r:embed="rId4"/>
          <a:stretch>
            <a:fillRect/>
          </a:stretch>
        </p:blipFill>
        <p:spPr>
          <a:xfrm>
            <a:off x="8069333" y="1058003"/>
            <a:ext cx="3779848" cy="4572396"/>
          </a:xfrm>
          <a:prstGeom prst="rect">
            <a:avLst/>
          </a:prstGeom>
        </p:spPr>
      </p:pic>
      <p:pic>
        <p:nvPicPr>
          <p:cNvPr id="10" name="Picture 9">
            <a:extLst>
              <a:ext uri="{FF2B5EF4-FFF2-40B4-BE49-F238E27FC236}">
                <a16:creationId xmlns:a16="http://schemas.microsoft.com/office/drawing/2014/main" id="{38E3DE24-72FC-BEF0-4915-26C9EDDC5CF0}"/>
              </a:ext>
            </a:extLst>
          </p:cNvPr>
          <p:cNvPicPr>
            <a:picLocks noChangeAspect="1"/>
          </p:cNvPicPr>
          <p:nvPr/>
        </p:nvPicPr>
        <p:blipFill>
          <a:blip r:embed="rId5"/>
          <a:stretch>
            <a:fillRect/>
          </a:stretch>
        </p:blipFill>
        <p:spPr>
          <a:xfrm>
            <a:off x="4212772" y="1030121"/>
            <a:ext cx="3759673" cy="2042337"/>
          </a:xfrm>
          <a:prstGeom prst="rect">
            <a:avLst/>
          </a:prstGeom>
        </p:spPr>
      </p:pic>
      <p:pic>
        <p:nvPicPr>
          <p:cNvPr id="12" name="Picture 11">
            <a:extLst>
              <a:ext uri="{FF2B5EF4-FFF2-40B4-BE49-F238E27FC236}">
                <a16:creationId xmlns:a16="http://schemas.microsoft.com/office/drawing/2014/main" id="{9766B949-7920-D2DF-A1E9-96CC508AE9D3}"/>
              </a:ext>
            </a:extLst>
          </p:cNvPr>
          <p:cNvPicPr>
            <a:picLocks noChangeAspect="1"/>
          </p:cNvPicPr>
          <p:nvPr/>
        </p:nvPicPr>
        <p:blipFill>
          <a:blip r:embed="rId6"/>
          <a:stretch>
            <a:fillRect/>
          </a:stretch>
        </p:blipFill>
        <p:spPr>
          <a:xfrm>
            <a:off x="4196691" y="3285120"/>
            <a:ext cx="3764606" cy="2194750"/>
          </a:xfrm>
          <a:prstGeom prst="rect">
            <a:avLst/>
          </a:prstGeom>
        </p:spPr>
      </p:pic>
    </p:spTree>
    <p:extLst>
      <p:ext uri="{BB962C8B-B14F-4D97-AF65-F5344CB8AC3E}">
        <p14:creationId xmlns:p14="http://schemas.microsoft.com/office/powerpoint/2010/main" val="4215812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4F6A-929C-E757-7C66-926CFE053F00}"/>
              </a:ext>
            </a:extLst>
          </p:cNvPr>
          <p:cNvSpPr>
            <a:spLocks noGrp="1"/>
          </p:cNvSpPr>
          <p:nvPr>
            <p:ph type="title"/>
          </p:nvPr>
        </p:nvSpPr>
        <p:spPr/>
        <p:txBody>
          <a:bodyPr/>
          <a:lstStyle/>
          <a:p>
            <a:r>
              <a:rPr lang="en-US" dirty="0"/>
              <a:t>Four-Unit</a:t>
            </a:r>
          </a:p>
        </p:txBody>
      </p:sp>
      <p:pic>
        <p:nvPicPr>
          <p:cNvPr id="4" name="Picture 3">
            <a:extLst>
              <a:ext uri="{FF2B5EF4-FFF2-40B4-BE49-F238E27FC236}">
                <a16:creationId xmlns:a16="http://schemas.microsoft.com/office/drawing/2014/main" id="{109C21A7-2F95-088F-4511-B1DA88677469}"/>
              </a:ext>
            </a:extLst>
          </p:cNvPr>
          <p:cNvPicPr>
            <a:picLocks noChangeAspect="1"/>
          </p:cNvPicPr>
          <p:nvPr/>
        </p:nvPicPr>
        <p:blipFill>
          <a:blip r:embed="rId2"/>
          <a:stretch>
            <a:fillRect/>
          </a:stretch>
        </p:blipFill>
        <p:spPr>
          <a:xfrm>
            <a:off x="342817" y="1068843"/>
            <a:ext cx="3779848" cy="2149026"/>
          </a:xfrm>
          <a:prstGeom prst="rect">
            <a:avLst/>
          </a:prstGeom>
        </p:spPr>
      </p:pic>
      <p:pic>
        <p:nvPicPr>
          <p:cNvPr id="6" name="Picture 5">
            <a:extLst>
              <a:ext uri="{FF2B5EF4-FFF2-40B4-BE49-F238E27FC236}">
                <a16:creationId xmlns:a16="http://schemas.microsoft.com/office/drawing/2014/main" id="{F6D4E541-8F6B-B8F1-313B-DC71E89A43BA}"/>
              </a:ext>
            </a:extLst>
          </p:cNvPr>
          <p:cNvPicPr>
            <a:picLocks noChangeAspect="1"/>
          </p:cNvPicPr>
          <p:nvPr/>
        </p:nvPicPr>
        <p:blipFill>
          <a:blip r:embed="rId3"/>
          <a:stretch>
            <a:fillRect/>
          </a:stretch>
        </p:blipFill>
        <p:spPr>
          <a:xfrm>
            <a:off x="4263231" y="1169474"/>
            <a:ext cx="3665538" cy="4519052"/>
          </a:xfrm>
          <a:prstGeom prst="rect">
            <a:avLst/>
          </a:prstGeom>
        </p:spPr>
      </p:pic>
      <p:pic>
        <p:nvPicPr>
          <p:cNvPr id="8" name="Picture 7">
            <a:extLst>
              <a:ext uri="{FF2B5EF4-FFF2-40B4-BE49-F238E27FC236}">
                <a16:creationId xmlns:a16="http://schemas.microsoft.com/office/drawing/2014/main" id="{30C882CF-7522-5076-29C0-03AA462EF73E}"/>
              </a:ext>
            </a:extLst>
          </p:cNvPr>
          <p:cNvPicPr>
            <a:picLocks noChangeAspect="1"/>
          </p:cNvPicPr>
          <p:nvPr/>
        </p:nvPicPr>
        <p:blipFill>
          <a:blip r:embed="rId4"/>
          <a:stretch>
            <a:fillRect/>
          </a:stretch>
        </p:blipFill>
        <p:spPr>
          <a:xfrm>
            <a:off x="342817" y="3640132"/>
            <a:ext cx="3718882" cy="2164268"/>
          </a:xfrm>
          <a:prstGeom prst="rect">
            <a:avLst/>
          </a:prstGeom>
        </p:spPr>
      </p:pic>
      <p:pic>
        <p:nvPicPr>
          <p:cNvPr id="10" name="Picture 9">
            <a:extLst>
              <a:ext uri="{FF2B5EF4-FFF2-40B4-BE49-F238E27FC236}">
                <a16:creationId xmlns:a16="http://schemas.microsoft.com/office/drawing/2014/main" id="{C9ECF8BA-BE90-8DD0-BA05-5535FE2730A9}"/>
              </a:ext>
            </a:extLst>
          </p:cNvPr>
          <p:cNvPicPr>
            <a:picLocks noChangeAspect="1"/>
          </p:cNvPicPr>
          <p:nvPr/>
        </p:nvPicPr>
        <p:blipFill>
          <a:blip r:embed="rId5"/>
          <a:stretch>
            <a:fillRect/>
          </a:stretch>
        </p:blipFill>
        <p:spPr>
          <a:xfrm>
            <a:off x="8099816" y="1369084"/>
            <a:ext cx="3749365" cy="3932261"/>
          </a:xfrm>
          <a:prstGeom prst="rect">
            <a:avLst/>
          </a:prstGeom>
        </p:spPr>
      </p:pic>
    </p:spTree>
    <p:extLst>
      <p:ext uri="{BB962C8B-B14F-4D97-AF65-F5344CB8AC3E}">
        <p14:creationId xmlns:p14="http://schemas.microsoft.com/office/powerpoint/2010/main" val="396266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C9B8-B28B-E74D-9EB0-6C4207ED9E04}"/>
              </a:ext>
            </a:extLst>
          </p:cNvPr>
          <p:cNvSpPr>
            <a:spLocks noGrp="1"/>
          </p:cNvSpPr>
          <p:nvPr>
            <p:ph type="title"/>
          </p:nvPr>
        </p:nvSpPr>
        <p:spPr/>
        <p:txBody>
          <a:bodyPr/>
          <a:lstStyle/>
          <a:p>
            <a:r>
              <a:rPr lang="en-US" dirty="0"/>
              <a:t>Six-Unit</a:t>
            </a:r>
          </a:p>
        </p:txBody>
      </p:sp>
      <p:pic>
        <p:nvPicPr>
          <p:cNvPr id="4" name="Picture 3">
            <a:extLst>
              <a:ext uri="{FF2B5EF4-FFF2-40B4-BE49-F238E27FC236}">
                <a16:creationId xmlns:a16="http://schemas.microsoft.com/office/drawing/2014/main" id="{C53C4AA3-7776-4086-50FE-EF3F1743B583}"/>
              </a:ext>
            </a:extLst>
          </p:cNvPr>
          <p:cNvPicPr>
            <a:picLocks noChangeAspect="1"/>
          </p:cNvPicPr>
          <p:nvPr/>
        </p:nvPicPr>
        <p:blipFill>
          <a:blip r:embed="rId2"/>
          <a:stretch>
            <a:fillRect/>
          </a:stretch>
        </p:blipFill>
        <p:spPr>
          <a:xfrm>
            <a:off x="342817" y="1005742"/>
            <a:ext cx="3756986" cy="2255715"/>
          </a:xfrm>
          <a:prstGeom prst="rect">
            <a:avLst/>
          </a:prstGeom>
        </p:spPr>
      </p:pic>
      <p:pic>
        <p:nvPicPr>
          <p:cNvPr id="6" name="Picture 5">
            <a:extLst>
              <a:ext uri="{FF2B5EF4-FFF2-40B4-BE49-F238E27FC236}">
                <a16:creationId xmlns:a16="http://schemas.microsoft.com/office/drawing/2014/main" id="{AB6C593A-AA93-19E4-162C-55F0D43BDB2D}"/>
              </a:ext>
            </a:extLst>
          </p:cNvPr>
          <p:cNvPicPr>
            <a:picLocks noChangeAspect="1"/>
          </p:cNvPicPr>
          <p:nvPr/>
        </p:nvPicPr>
        <p:blipFill>
          <a:blip r:embed="rId3"/>
          <a:stretch>
            <a:fillRect/>
          </a:stretch>
        </p:blipFill>
        <p:spPr>
          <a:xfrm>
            <a:off x="8092199" y="1244038"/>
            <a:ext cx="3756986" cy="4587638"/>
          </a:xfrm>
          <a:prstGeom prst="rect">
            <a:avLst/>
          </a:prstGeom>
        </p:spPr>
      </p:pic>
      <p:pic>
        <p:nvPicPr>
          <p:cNvPr id="8" name="Picture 7">
            <a:extLst>
              <a:ext uri="{FF2B5EF4-FFF2-40B4-BE49-F238E27FC236}">
                <a16:creationId xmlns:a16="http://schemas.microsoft.com/office/drawing/2014/main" id="{43E0C211-B5B9-47A4-A2B7-6A0D3C8E4ED3}"/>
              </a:ext>
            </a:extLst>
          </p:cNvPr>
          <p:cNvPicPr>
            <a:picLocks noChangeAspect="1"/>
          </p:cNvPicPr>
          <p:nvPr/>
        </p:nvPicPr>
        <p:blipFill>
          <a:blip r:embed="rId4"/>
          <a:stretch>
            <a:fillRect/>
          </a:stretch>
        </p:blipFill>
        <p:spPr>
          <a:xfrm>
            <a:off x="4209886" y="1398094"/>
            <a:ext cx="3772227" cy="4061812"/>
          </a:xfrm>
          <a:prstGeom prst="rect">
            <a:avLst/>
          </a:prstGeom>
        </p:spPr>
      </p:pic>
      <p:pic>
        <p:nvPicPr>
          <p:cNvPr id="10" name="Picture 9">
            <a:extLst>
              <a:ext uri="{FF2B5EF4-FFF2-40B4-BE49-F238E27FC236}">
                <a16:creationId xmlns:a16="http://schemas.microsoft.com/office/drawing/2014/main" id="{D02926CA-CAA8-0F84-6414-8C2386684D5D}"/>
              </a:ext>
            </a:extLst>
          </p:cNvPr>
          <p:cNvPicPr>
            <a:picLocks noChangeAspect="1"/>
          </p:cNvPicPr>
          <p:nvPr/>
        </p:nvPicPr>
        <p:blipFill>
          <a:blip r:embed="rId5"/>
          <a:stretch>
            <a:fillRect/>
          </a:stretch>
        </p:blipFill>
        <p:spPr>
          <a:xfrm>
            <a:off x="297090" y="3717488"/>
            <a:ext cx="3802710" cy="2103302"/>
          </a:xfrm>
          <a:prstGeom prst="rect">
            <a:avLst/>
          </a:prstGeom>
        </p:spPr>
      </p:pic>
    </p:spTree>
    <p:extLst>
      <p:ext uri="{BB962C8B-B14F-4D97-AF65-F5344CB8AC3E}">
        <p14:creationId xmlns:p14="http://schemas.microsoft.com/office/powerpoint/2010/main" val="2023307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BC03-F9EF-56E3-076C-F2835744FDCD}"/>
              </a:ext>
            </a:extLst>
          </p:cNvPr>
          <p:cNvSpPr>
            <a:spLocks noGrp="1"/>
          </p:cNvSpPr>
          <p:nvPr>
            <p:ph type="title"/>
          </p:nvPr>
        </p:nvSpPr>
        <p:spPr/>
        <p:txBody>
          <a:bodyPr/>
          <a:lstStyle/>
          <a:p>
            <a:r>
              <a:rPr lang="en-US" dirty="0"/>
              <a:t>Cottage Courts</a:t>
            </a:r>
          </a:p>
        </p:txBody>
      </p:sp>
      <p:pic>
        <p:nvPicPr>
          <p:cNvPr id="4" name="Picture 3">
            <a:extLst>
              <a:ext uri="{FF2B5EF4-FFF2-40B4-BE49-F238E27FC236}">
                <a16:creationId xmlns:a16="http://schemas.microsoft.com/office/drawing/2014/main" id="{64EFC0BF-910D-AFC2-E72B-065B79DE13E4}"/>
              </a:ext>
            </a:extLst>
          </p:cNvPr>
          <p:cNvPicPr>
            <a:picLocks noChangeAspect="1"/>
          </p:cNvPicPr>
          <p:nvPr/>
        </p:nvPicPr>
        <p:blipFill>
          <a:blip r:embed="rId2"/>
          <a:stretch>
            <a:fillRect/>
          </a:stretch>
        </p:blipFill>
        <p:spPr>
          <a:xfrm>
            <a:off x="222449" y="1041650"/>
            <a:ext cx="3756986" cy="2575783"/>
          </a:xfrm>
          <a:prstGeom prst="rect">
            <a:avLst/>
          </a:prstGeom>
        </p:spPr>
      </p:pic>
      <p:pic>
        <p:nvPicPr>
          <p:cNvPr id="6" name="Picture 5">
            <a:extLst>
              <a:ext uri="{FF2B5EF4-FFF2-40B4-BE49-F238E27FC236}">
                <a16:creationId xmlns:a16="http://schemas.microsoft.com/office/drawing/2014/main" id="{FC75AB6E-C2A7-A03B-6C41-68B829D296BB}"/>
              </a:ext>
            </a:extLst>
          </p:cNvPr>
          <p:cNvPicPr>
            <a:picLocks noChangeAspect="1"/>
          </p:cNvPicPr>
          <p:nvPr/>
        </p:nvPicPr>
        <p:blipFill>
          <a:blip r:embed="rId3"/>
          <a:stretch>
            <a:fillRect/>
          </a:stretch>
        </p:blipFill>
        <p:spPr>
          <a:xfrm>
            <a:off x="222449" y="3792409"/>
            <a:ext cx="3764606" cy="2865368"/>
          </a:xfrm>
          <a:prstGeom prst="rect">
            <a:avLst/>
          </a:prstGeom>
        </p:spPr>
      </p:pic>
      <p:pic>
        <p:nvPicPr>
          <p:cNvPr id="8" name="Picture 7">
            <a:extLst>
              <a:ext uri="{FF2B5EF4-FFF2-40B4-BE49-F238E27FC236}">
                <a16:creationId xmlns:a16="http://schemas.microsoft.com/office/drawing/2014/main" id="{2880E25D-8B80-E877-5CC2-96820D77EC47}"/>
              </a:ext>
            </a:extLst>
          </p:cNvPr>
          <p:cNvPicPr>
            <a:picLocks noChangeAspect="1"/>
          </p:cNvPicPr>
          <p:nvPr/>
        </p:nvPicPr>
        <p:blipFill>
          <a:blip r:embed="rId4"/>
          <a:stretch>
            <a:fillRect/>
          </a:stretch>
        </p:blipFill>
        <p:spPr>
          <a:xfrm>
            <a:off x="4228937" y="911799"/>
            <a:ext cx="3734124" cy="3398815"/>
          </a:xfrm>
          <a:prstGeom prst="rect">
            <a:avLst/>
          </a:prstGeom>
        </p:spPr>
      </p:pic>
      <p:pic>
        <p:nvPicPr>
          <p:cNvPr id="10" name="Picture 9">
            <a:extLst>
              <a:ext uri="{FF2B5EF4-FFF2-40B4-BE49-F238E27FC236}">
                <a16:creationId xmlns:a16="http://schemas.microsoft.com/office/drawing/2014/main" id="{84D4C5DB-9678-A27B-1E88-254CB37B0FC3}"/>
              </a:ext>
            </a:extLst>
          </p:cNvPr>
          <p:cNvPicPr>
            <a:picLocks noChangeAspect="1"/>
          </p:cNvPicPr>
          <p:nvPr/>
        </p:nvPicPr>
        <p:blipFill>
          <a:blip r:embed="rId5"/>
          <a:stretch>
            <a:fillRect/>
          </a:stretch>
        </p:blipFill>
        <p:spPr>
          <a:xfrm>
            <a:off x="8204943" y="1045830"/>
            <a:ext cx="3635055" cy="3581710"/>
          </a:xfrm>
          <a:prstGeom prst="rect">
            <a:avLst/>
          </a:prstGeom>
        </p:spPr>
      </p:pic>
      <p:pic>
        <p:nvPicPr>
          <p:cNvPr id="12" name="Picture 11">
            <a:extLst>
              <a:ext uri="{FF2B5EF4-FFF2-40B4-BE49-F238E27FC236}">
                <a16:creationId xmlns:a16="http://schemas.microsoft.com/office/drawing/2014/main" id="{19B52E46-FAAA-13F2-ACAC-A2DEF7F48670}"/>
              </a:ext>
            </a:extLst>
          </p:cNvPr>
          <p:cNvPicPr>
            <a:picLocks noChangeAspect="1"/>
          </p:cNvPicPr>
          <p:nvPr/>
        </p:nvPicPr>
        <p:blipFill>
          <a:blip r:embed="rId6"/>
          <a:stretch>
            <a:fillRect/>
          </a:stretch>
        </p:blipFill>
        <p:spPr>
          <a:xfrm>
            <a:off x="4311775" y="4310614"/>
            <a:ext cx="3772227" cy="2347163"/>
          </a:xfrm>
          <a:prstGeom prst="rect">
            <a:avLst/>
          </a:prstGeom>
        </p:spPr>
      </p:pic>
    </p:spTree>
    <p:extLst>
      <p:ext uri="{BB962C8B-B14F-4D97-AF65-F5344CB8AC3E}">
        <p14:creationId xmlns:p14="http://schemas.microsoft.com/office/powerpoint/2010/main" val="4256778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0824-7A3A-AA4F-0239-F8007873C056}"/>
              </a:ext>
            </a:extLst>
          </p:cNvPr>
          <p:cNvSpPr>
            <a:spLocks noGrp="1"/>
          </p:cNvSpPr>
          <p:nvPr>
            <p:ph type="title"/>
          </p:nvPr>
        </p:nvSpPr>
        <p:spPr/>
        <p:txBody>
          <a:bodyPr/>
          <a:lstStyle/>
          <a:p>
            <a:r>
              <a:rPr lang="en-US" dirty="0"/>
              <a:t>Townhouses &amp; Multi-</a:t>
            </a:r>
            <a:r>
              <a:rPr lang="en-US" dirty="0" err="1"/>
              <a:t>plexes</a:t>
            </a:r>
            <a:endParaRPr lang="en-US" dirty="0"/>
          </a:p>
        </p:txBody>
      </p:sp>
      <p:pic>
        <p:nvPicPr>
          <p:cNvPr id="4" name="Picture 3">
            <a:extLst>
              <a:ext uri="{FF2B5EF4-FFF2-40B4-BE49-F238E27FC236}">
                <a16:creationId xmlns:a16="http://schemas.microsoft.com/office/drawing/2014/main" id="{893ED3FF-2B2D-30D5-B461-6E8B1401E951}"/>
              </a:ext>
            </a:extLst>
          </p:cNvPr>
          <p:cNvPicPr>
            <a:picLocks noChangeAspect="1"/>
          </p:cNvPicPr>
          <p:nvPr/>
        </p:nvPicPr>
        <p:blipFill>
          <a:blip r:embed="rId2"/>
          <a:stretch>
            <a:fillRect/>
          </a:stretch>
        </p:blipFill>
        <p:spPr>
          <a:xfrm>
            <a:off x="342817" y="1125445"/>
            <a:ext cx="7773074" cy="3170195"/>
          </a:xfrm>
          <a:prstGeom prst="rect">
            <a:avLst/>
          </a:prstGeom>
        </p:spPr>
      </p:pic>
      <p:pic>
        <p:nvPicPr>
          <p:cNvPr id="6" name="Picture 5">
            <a:extLst>
              <a:ext uri="{FF2B5EF4-FFF2-40B4-BE49-F238E27FC236}">
                <a16:creationId xmlns:a16="http://schemas.microsoft.com/office/drawing/2014/main" id="{49D1586F-32BD-C96D-4523-4A826493D5C3}"/>
              </a:ext>
            </a:extLst>
          </p:cNvPr>
          <p:cNvPicPr>
            <a:picLocks noChangeAspect="1"/>
          </p:cNvPicPr>
          <p:nvPr/>
        </p:nvPicPr>
        <p:blipFill>
          <a:blip r:embed="rId3"/>
          <a:stretch>
            <a:fillRect/>
          </a:stretch>
        </p:blipFill>
        <p:spPr>
          <a:xfrm>
            <a:off x="8241957" y="1125445"/>
            <a:ext cx="3741744" cy="2331922"/>
          </a:xfrm>
          <a:prstGeom prst="rect">
            <a:avLst/>
          </a:prstGeom>
        </p:spPr>
      </p:pic>
      <p:pic>
        <p:nvPicPr>
          <p:cNvPr id="8" name="Picture 7">
            <a:extLst>
              <a:ext uri="{FF2B5EF4-FFF2-40B4-BE49-F238E27FC236}">
                <a16:creationId xmlns:a16="http://schemas.microsoft.com/office/drawing/2014/main" id="{E06D35E4-839A-2E94-3218-C2D208E3C4EE}"/>
              </a:ext>
            </a:extLst>
          </p:cNvPr>
          <p:cNvPicPr>
            <a:picLocks noChangeAspect="1"/>
          </p:cNvPicPr>
          <p:nvPr/>
        </p:nvPicPr>
        <p:blipFill>
          <a:blip r:embed="rId4"/>
          <a:stretch>
            <a:fillRect/>
          </a:stretch>
        </p:blipFill>
        <p:spPr>
          <a:xfrm>
            <a:off x="8241957" y="3655325"/>
            <a:ext cx="3756986" cy="2225233"/>
          </a:xfrm>
          <a:prstGeom prst="rect">
            <a:avLst/>
          </a:prstGeom>
        </p:spPr>
      </p:pic>
    </p:spTree>
    <p:extLst>
      <p:ext uri="{BB962C8B-B14F-4D97-AF65-F5344CB8AC3E}">
        <p14:creationId xmlns:p14="http://schemas.microsoft.com/office/powerpoint/2010/main" val="3436819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1FE6-A985-BD89-435A-089B2A54C130}"/>
              </a:ext>
            </a:extLst>
          </p:cNvPr>
          <p:cNvSpPr>
            <a:spLocks noGrp="1"/>
          </p:cNvSpPr>
          <p:nvPr>
            <p:ph type="title"/>
          </p:nvPr>
        </p:nvSpPr>
        <p:spPr/>
        <p:txBody>
          <a:bodyPr/>
          <a:lstStyle/>
          <a:p>
            <a:r>
              <a:rPr lang="en-US" dirty="0"/>
              <a:t>Live/Work and Mixed Use</a:t>
            </a:r>
          </a:p>
        </p:txBody>
      </p:sp>
      <p:pic>
        <p:nvPicPr>
          <p:cNvPr id="4" name="Picture 3">
            <a:extLst>
              <a:ext uri="{FF2B5EF4-FFF2-40B4-BE49-F238E27FC236}">
                <a16:creationId xmlns:a16="http://schemas.microsoft.com/office/drawing/2014/main" id="{F356CB4C-3032-11B9-BF2D-5FCC669EC5C0}"/>
              </a:ext>
            </a:extLst>
          </p:cNvPr>
          <p:cNvPicPr>
            <a:picLocks noChangeAspect="1"/>
          </p:cNvPicPr>
          <p:nvPr/>
        </p:nvPicPr>
        <p:blipFill rotWithShape="1">
          <a:blip r:embed="rId2"/>
          <a:srcRect r="50000"/>
          <a:stretch/>
        </p:blipFill>
        <p:spPr>
          <a:xfrm>
            <a:off x="342817" y="1068868"/>
            <a:ext cx="3901778" cy="2499577"/>
          </a:xfrm>
          <a:prstGeom prst="rect">
            <a:avLst/>
          </a:prstGeom>
        </p:spPr>
      </p:pic>
      <p:pic>
        <p:nvPicPr>
          <p:cNvPr id="6" name="Picture 5">
            <a:extLst>
              <a:ext uri="{FF2B5EF4-FFF2-40B4-BE49-F238E27FC236}">
                <a16:creationId xmlns:a16="http://schemas.microsoft.com/office/drawing/2014/main" id="{C6BDCEB5-D734-E4C1-A8A4-7D995E85359C}"/>
              </a:ext>
            </a:extLst>
          </p:cNvPr>
          <p:cNvPicPr>
            <a:picLocks noChangeAspect="1"/>
          </p:cNvPicPr>
          <p:nvPr/>
        </p:nvPicPr>
        <p:blipFill>
          <a:blip r:embed="rId3"/>
          <a:stretch>
            <a:fillRect/>
          </a:stretch>
        </p:blipFill>
        <p:spPr>
          <a:xfrm>
            <a:off x="4244595" y="1068868"/>
            <a:ext cx="7704488" cy="5761219"/>
          </a:xfrm>
          <a:prstGeom prst="rect">
            <a:avLst/>
          </a:prstGeom>
        </p:spPr>
      </p:pic>
      <p:pic>
        <p:nvPicPr>
          <p:cNvPr id="7" name="Picture 6">
            <a:extLst>
              <a:ext uri="{FF2B5EF4-FFF2-40B4-BE49-F238E27FC236}">
                <a16:creationId xmlns:a16="http://schemas.microsoft.com/office/drawing/2014/main" id="{07B1A37F-5C88-7F6C-EEC2-DDFFEDFBC00A}"/>
              </a:ext>
            </a:extLst>
          </p:cNvPr>
          <p:cNvPicPr>
            <a:picLocks noChangeAspect="1"/>
          </p:cNvPicPr>
          <p:nvPr/>
        </p:nvPicPr>
        <p:blipFill rotWithShape="1">
          <a:blip r:embed="rId2"/>
          <a:srcRect l="50000"/>
          <a:stretch/>
        </p:blipFill>
        <p:spPr>
          <a:xfrm>
            <a:off x="242917" y="3757639"/>
            <a:ext cx="3901778" cy="2499577"/>
          </a:xfrm>
          <a:prstGeom prst="rect">
            <a:avLst/>
          </a:prstGeom>
        </p:spPr>
      </p:pic>
    </p:spTree>
    <p:extLst>
      <p:ext uri="{BB962C8B-B14F-4D97-AF65-F5344CB8AC3E}">
        <p14:creationId xmlns:p14="http://schemas.microsoft.com/office/powerpoint/2010/main" val="204171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79C4-5B35-616B-4250-69923FED986F}"/>
              </a:ext>
            </a:extLst>
          </p:cNvPr>
          <p:cNvSpPr>
            <a:spLocks noGrp="1"/>
          </p:cNvSpPr>
          <p:nvPr>
            <p:ph type="title"/>
          </p:nvPr>
        </p:nvSpPr>
        <p:spPr/>
        <p:txBody>
          <a:bodyPr/>
          <a:lstStyle/>
          <a:p>
            <a:r>
              <a:rPr lang="en-US" dirty="0"/>
              <a:t>Accessory Dwelling Units</a:t>
            </a:r>
          </a:p>
        </p:txBody>
      </p:sp>
      <p:pic>
        <p:nvPicPr>
          <p:cNvPr id="4" name="Picture 3">
            <a:extLst>
              <a:ext uri="{FF2B5EF4-FFF2-40B4-BE49-F238E27FC236}">
                <a16:creationId xmlns:a16="http://schemas.microsoft.com/office/drawing/2014/main" id="{220FC2BE-FA8D-1041-F456-F248C8299034}"/>
              </a:ext>
            </a:extLst>
          </p:cNvPr>
          <p:cNvPicPr>
            <a:picLocks noChangeAspect="1"/>
          </p:cNvPicPr>
          <p:nvPr/>
        </p:nvPicPr>
        <p:blipFill>
          <a:blip r:embed="rId2"/>
          <a:stretch>
            <a:fillRect/>
          </a:stretch>
        </p:blipFill>
        <p:spPr>
          <a:xfrm>
            <a:off x="342817" y="1035653"/>
            <a:ext cx="3810330" cy="2827265"/>
          </a:xfrm>
          <a:prstGeom prst="rect">
            <a:avLst/>
          </a:prstGeom>
        </p:spPr>
      </p:pic>
      <p:pic>
        <p:nvPicPr>
          <p:cNvPr id="6" name="Picture 5">
            <a:extLst>
              <a:ext uri="{FF2B5EF4-FFF2-40B4-BE49-F238E27FC236}">
                <a16:creationId xmlns:a16="http://schemas.microsoft.com/office/drawing/2014/main" id="{D8827033-F559-F207-F001-0EA7A5595C71}"/>
              </a:ext>
            </a:extLst>
          </p:cNvPr>
          <p:cNvPicPr>
            <a:picLocks noChangeAspect="1"/>
          </p:cNvPicPr>
          <p:nvPr/>
        </p:nvPicPr>
        <p:blipFill>
          <a:blip r:embed="rId3"/>
          <a:stretch>
            <a:fillRect/>
          </a:stretch>
        </p:blipFill>
        <p:spPr>
          <a:xfrm>
            <a:off x="4609938" y="1184255"/>
            <a:ext cx="3734124" cy="2530059"/>
          </a:xfrm>
          <a:prstGeom prst="rect">
            <a:avLst/>
          </a:prstGeom>
        </p:spPr>
      </p:pic>
      <p:pic>
        <p:nvPicPr>
          <p:cNvPr id="8" name="Picture 7">
            <a:extLst>
              <a:ext uri="{FF2B5EF4-FFF2-40B4-BE49-F238E27FC236}">
                <a16:creationId xmlns:a16="http://schemas.microsoft.com/office/drawing/2014/main" id="{5C5942A1-8AD5-14AB-9D68-251AC3EBFDEB}"/>
              </a:ext>
            </a:extLst>
          </p:cNvPr>
          <p:cNvPicPr>
            <a:picLocks noChangeAspect="1"/>
          </p:cNvPicPr>
          <p:nvPr/>
        </p:nvPicPr>
        <p:blipFill>
          <a:blip r:embed="rId4"/>
          <a:stretch>
            <a:fillRect/>
          </a:stretch>
        </p:blipFill>
        <p:spPr>
          <a:xfrm>
            <a:off x="365679" y="4047744"/>
            <a:ext cx="3787468" cy="2507197"/>
          </a:xfrm>
          <a:prstGeom prst="rect">
            <a:avLst/>
          </a:prstGeom>
        </p:spPr>
      </p:pic>
      <p:pic>
        <p:nvPicPr>
          <p:cNvPr id="10" name="Picture 9">
            <a:extLst>
              <a:ext uri="{FF2B5EF4-FFF2-40B4-BE49-F238E27FC236}">
                <a16:creationId xmlns:a16="http://schemas.microsoft.com/office/drawing/2014/main" id="{05C21A04-036F-9D16-D41A-BD70E8E4D2BD}"/>
              </a:ext>
            </a:extLst>
          </p:cNvPr>
          <p:cNvPicPr>
            <a:picLocks noChangeAspect="1"/>
          </p:cNvPicPr>
          <p:nvPr/>
        </p:nvPicPr>
        <p:blipFill>
          <a:blip r:embed="rId5"/>
          <a:stretch>
            <a:fillRect/>
          </a:stretch>
        </p:blipFill>
        <p:spPr>
          <a:xfrm>
            <a:off x="4587076" y="4062984"/>
            <a:ext cx="3779848" cy="2476715"/>
          </a:xfrm>
          <a:prstGeom prst="rect">
            <a:avLst/>
          </a:prstGeom>
        </p:spPr>
      </p:pic>
    </p:spTree>
    <p:extLst>
      <p:ext uri="{BB962C8B-B14F-4D97-AF65-F5344CB8AC3E}">
        <p14:creationId xmlns:p14="http://schemas.microsoft.com/office/powerpoint/2010/main" val="3229258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A7CA7-D069-50A8-AC1C-E03845D6C2C2}"/>
              </a:ext>
            </a:extLst>
          </p:cNvPr>
          <p:cNvPicPr>
            <a:picLocks noChangeAspect="1"/>
          </p:cNvPicPr>
          <p:nvPr/>
        </p:nvPicPr>
        <p:blipFill>
          <a:blip r:embed="rId2"/>
          <a:stretch>
            <a:fillRect/>
          </a:stretch>
        </p:blipFill>
        <p:spPr>
          <a:xfrm>
            <a:off x="2971800" y="1049482"/>
            <a:ext cx="9220199" cy="5574839"/>
          </a:xfrm>
          <a:prstGeom prst="rect">
            <a:avLst/>
          </a:prstGeom>
        </p:spPr>
      </p:pic>
      <p:sp>
        <p:nvSpPr>
          <p:cNvPr id="4" name="TextBox 3">
            <a:extLst>
              <a:ext uri="{FF2B5EF4-FFF2-40B4-BE49-F238E27FC236}">
                <a16:creationId xmlns:a16="http://schemas.microsoft.com/office/drawing/2014/main" id="{521FDDFD-27E3-1C43-19B5-D80D437086BB}"/>
              </a:ext>
            </a:extLst>
          </p:cNvPr>
          <p:cNvSpPr txBox="1"/>
          <p:nvPr/>
        </p:nvSpPr>
        <p:spPr>
          <a:xfrm>
            <a:off x="426027" y="1423555"/>
            <a:ext cx="2867891" cy="2554545"/>
          </a:xfrm>
          <a:prstGeom prst="rect">
            <a:avLst/>
          </a:prstGeom>
          <a:noFill/>
        </p:spPr>
        <p:txBody>
          <a:bodyPr wrap="square" rtlCol="0">
            <a:spAutoFit/>
          </a:bodyPr>
          <a:lstStyle/>
          <a:p>
            <a:r>
              <a:rPr lang="en-US" sz="4000" dirty="0"/>
              <a:t>Is it possible in your town to go from this:</a:t>
            </a:r>
          </a:p>
        </p:txBody>
      </p:sp>
    </p:spTree>
    <p:extLst>
      <p:ext uri="{BB962C8B-B14F-4D97-AF65-F5344CB8AC3E}">
        <p14:creationId xmlns:p14="http://schemas.microsoft.com/office/powerpoint/2010/main" val="2343707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A93388-5EFE-7ADD-18AC-B82D4A994E01}"/>
              </a:ext>
            </a:extLst>
          </p:cNvPr>
          <p:cNvPicPr>
            <a:picLocks noChangeAspect="1"/>
          </p:cNvPicPr>
          <p:nvPr/>
        </p:nvPicPr>
        <p:blipFill>
          <a:blip r:embed="rId2"/>
          <a:stretch>
            <a:fillRect/>
          </a:stretch>
        </p:blipFill>
        <p:spPr>
          <a:xfrm>
            <a:off x="3075709" y="818727"/>
            <a:ext cx="8948704" cy="5935364"/>
          </a:xfrm>
          <a:prstGeom prst="rect">
            <a:avLst/>
          </a:prstGeom>
        </p:spPr>
      </p:pic>
      <p:sp>
        <p:nvSpPr>
          <p:cNvPr id="4" name="TextBox 3">
            <a:extLst>
              <a:ext uri="{FF2B5EF4-FFF2-40B4-BE49-F238E27FC236}">
                <a16:creationId xmlns:a16="http://schemas.microsoft.com/office/drawing/2014/main" id="{EA8EB991-78AB-E0D2-DF0F-EF814895122D}"/>
              </a:ext>
            </a:extLst>
          </p:cNvPr>
          <p:cNvSpPr txBox="1"/>
          <p:nvPr/>
        </p:nvSpPr>
        <p:spPr>
          <a:xfrm>
            <a:off x="426027" y="1423554"/>
            <a:ext cx="3522518" cy="5016758"/>
          </a:xfrm>
          <a:prstGeom prst="rect">
            <a:avLst/>
          </a:prstGeom>
          <a:noFill/>
        </p:spPr>
        <p:txBody>
          <a:bodyPr wrap="square" rtlCol="0">
            <a:spAutoFit/>
          </a:bodyPr>
          <a:lstStyle/>
          <a:p>
            <a:r>
              <a:rPr lang="en-US" sz="4000" dirty="0"/>
              <a:t>To this?</a:t>
            </a:r>
            <a:br>
              <a:rPr lang="en-US" sz="4000" dirty="0"/>
            </a:br>
            <a:r>
              <a:rPr lang="en-US" sz="4000" b="1" dirty="0"/>
              <a:t>Yes!</a:t>
            </a:r>
            <a:r>
              <a:rPr lang="en-US" sz="4000" dirty="0"/>
              <a:t> With Zoning Code Adaptations that allow for Missing Middle Infill Housing and ADUs</a:t>
            </a:r>
          </a:p>
        </p:txBody>
      </p:sp>
    </p:spTree>
    <p:extLst>
      <p:ext uri="{BB962C8B-B14F-4D97-AF65-F5344CB8AC3E}">
        <p14:creationId xmlns:p14="http://schemas.microsoft.com/office/powerpoint/2010/main" val="61817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ACE9-647D-70E5-66F8-F687BB86B7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0946A8-5307-4BAF-1AE9-73425A2B614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9C24CB7E-A3FB-FA3C-F30A-DF78F60A4AC2}"/>
              </a:ext>
            </a:extLst>
          </p:cNvPr>
          <p:cNvSpPr txBox="1"/>
          <p:nvPr/>
        </p:nvSpPr>
        <p:spPr>
          <a:xfrm>
            <a:off x="342817" y="2228671"/>
            <a:ext cx="11506364" cy="2308324"/>
          </a:xfrm>
          <a:prstGeom prst="rect">
            <a:avLst/>
          </a:prstGeom>
          <a:noFill/>
        </p:spPr>
        <p:txBody>
          <a:bodyPr wrap="square" rtlCol="0">
            <a:spAutoFit/>
          </a:bodyPr>
          <a:lstStyle/>
          <a:p>
            <a:pPr algn="ctr"/>
            <a:r>
              <a:rPr lang="en-US" sz="7200" b="1" dirty="0">
                <a:solidFill>
                  <a:schemeClr val="accent1">
                    <a:lumMod val="75000"/>
                  </a:schemeClr>
                </a:solidFill>
              </a:rPr>
              <a:t>Other Topics</a:t>
            </a:r>
          </a:p>
          <a:p>
            <a:pPr algn="ctr"/>
            <a:r>
              <a:rPr lang="en-US" sz="7200" b="1" dirty="0">
                <a:solidFill>
                  <a:schemeClr val="accent1">
                    <a:lumMod val="75000"/>
                  </a:schemeClr>
                </a:solidFill>
              </a:rPr>
              <a:t>(if we have time)</a:t>
            </a:r>
          </a:p>
        </p:txBody>
      </p:sp>
    </p:spTree>
    <p:extLst>
      <p:ext uri="{BB962C8B-B14F-4D97-AF65-F5344CB8AC3E}">
        <p14:creationId xmlns:p14="http://schemas.microsoft.com/office/powerpoint/2010/main" val="330391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726305-66D0-A6E1-BDD7-4F37419F670B}"/>
              </a:ext>
            </a:extLst>
          </p:cNvPr>
          <p:cNvSpPr>
            <a:spLocks noGrp="1"/>
          </p:cNvSpPr>
          <p:nvPr>
            <p:ph type="title"/>
          </p:nvPr>
        </p:nvSpPr>
        <p:spPr/>
        <p:txBody>
          <a:bodyPr/>
          <a:lstStyle/>
          <a:p>
            <a:r>
              <a:rPr lang="en-US" sz="2800" dirty="0"/>
              <a:t>Housing 101 Agenda</a:t>
            </a:r>
            <a:br>
              <a:rPr lang="en-US" sz="2800" dirty="0"/>
            </a:br>
            <a:endParaRPr lang="en-US" dirty="0"/>
          </a:p>
        </p:txBody>
      </p:sp>
      <p:sp>
        <p:nvSpPr>
          <p:cNvPr id="9" name="TextBox 8">
            <a:extLst>
              <a:ext uri="{FF2B5EF4-FFF2-40B4-BE49-F238E27FC236}">
                <a16:creationId xmlns:a16="http://schemas.microsoft.com/office/drawing/2014/main" id="{828C225F-F1CA-24B9-A551-6B7F2A0B3BD6}"/>
              </a:ext>
            </a:extLst>
          </p:cNvPr>
          <p:cNvSpPr txBox="1"/>
          <p:nvPr/>
        </p:nvSpPr>
        <p:spPr>
          <a:xfrm>
            <a:off x="570155" y="1312433"/>
            <a:ext cx="10940527" cy="2431435"/>
          </a:xfrm>
          <a:prstGeom prst="rect">
            <a:avLst/>
          </a:prstGeom>
          <a:noFill/>
        </p:spPr>
        <p:txBody>
          <a:bodyPr wrap="square" rtlCol="0">
            <a:spAutoFit/>
          </a:bodyPr>
          <a:lstStyle/>
          <a:p>
            <a:endParaRPr lang="en-US" sz="3200" dirty="0"/>
          </a:p>
          <a:p>
            <a:pPr marL="342900" indent="-342900">
              <a:buAutoNum type="arabicPeriod"/>
            </a:pPr>
            <a:r>
              <a:rPr lang="en-US" sz="4000" dirty="0"/>
              <a:t>Housing Challenges</a:t>
            </a:r>
          </a:p>
          <a:p>
            <a:pPr marL="342900" indent="-342900">
              <a:buAutoNum type="arabicPeriod"/>
            </a:pPr>
            <a:r>
              <a:rPr lang="en-US" sz="4000" dirty="0"/>
              <a:t>Types of Housing</a:t>
            </a:r>
          </a:p>
          <a:p>
            <a:pPr marL="342900" indent="-342900">
              <a:buAutoNum type="arabicPeriod"/>
            </a:pPr>
            <a:r>
              <a:rPr lang="en-US" sz="4000" dirty="0"/>
              <a:t>Wrap Up &amp; Q&amp;A</a:t>
            </a:r>
          </a:p>
        </p:txBody>
      </p:sp>
    </p:spTree>
    <p:extLst>
      <p:ext uri="{BB962C8B-B14F-4D97-AF65-F5344CB8AC3E}">
        <p14:creationId xmlns:p14="http://schemas.microsoft.com/office/powerpoint/2010/main" val="2172071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FAEB2-517E-F40D-4175-46B35CE77E5B}"/>
              </a:ext>
            </a:extLst>
          </p:cNvPr>
          <p:cNvSpPr txBox="1"/>
          <p:nvPr/>
        </p:nvSpPr>
        <p:spPr>
          <a:xfrm>
            <a:off x="555172" y="1436914"/>
            <a:ext cx="10941736" cy="4801314"/>
          </a:xfrm>
          <a:prstGeom prst="rect">
            <a:avLst/>
          </a:prstGeom>
          <a:noFill/>
        </p:spPr>
        <p:txBody>
          <a:bodyPr wrap="square" rtlCol="0">
            <a:spAutoFit/>
          </a:bodyPr>
          <a:lstStyle/>
          <a:p>
            <a:r>
              <a:rPr lang="en-US" dirty="0"/>
              <a:t>Steps Local Governments Can Take to Encourage More Housing</a:t>
            </a:r>
          </a:p>
          <a:p>
            <a:pPr marL="800100" lvl="1" indent="-342900">
              <a:buFont typeface="+mj-lt"/>
              <a:buAutoNum type="arabicPeriod"/>
            </a:pPr>
            <a:r>
              <a:rPr lang="en-US" dirty="0"/>
              <a:t>Zoning Updates </a:t>
            </a:r>
          </a:p>
          <a:p>
            <a:pPr marL="1257300" lvl="2" indent="-342900">
              <a:buFont typeface="+mj-lt"/>
              <a:buAutoNum type="arabicPeriod"/>
            </a:pPr>
            <a:r>
              <a:rPr lang="en-US" dirty="0"/>
              <a:t>Simplify! </a:t>
            </a:r>
          </a:p>
          <a:p>
            <a:pPr marL="1257300" lvl="2" indent="-342900">
              <a:buFont typeface="+mj-lt"/>
              <a:buAutoNum type="arabicPeriod"/>
            </a:pPr>
            <a:r>
              <a:rPr lang="en-US" dirty="0"/>
              <a:t>Mix residential types in residential districts (4-unit by right)</a:t>
            </a:r>
          </a:p>
          <a:p>
            <a:pPr marL="1257300" lvl="2" indent="-342900">
              <a:buFont typeface="+mj-lt"/>
              <a:buAutoNum type="arabicPeriod"/>
            </a:pPr>
            <a:r>
              <a:rPr lang="en-US" dirty="0"/>
              <a:t>Allow ADUs by right, establish a grant program to help cover costs. </a:t>
            </a:r>
          </a:p>
          <a:p>
            <a:pPr marL="1257300" lvl="2" indent="-342900">
              <a:buFont typeface="+mj-lt"/>
              <a:buAutoNum type="arabicPeriod"/>
            </a:pPr>
            <a:r>
              <a:rPr lang="en-US" dirty="0"/>
              <a:t>Eliminate minimum building square footage</a:t>
            </a:r>
          </a:p>
          <a:p>
            <a:pPr marL="1257300" lvl="2" indent="-342900">
              <a:buFont typeface="+mj-lt"/>
              <a:buAutoNum type="arabicPeriod"/>
            </a:pPr>
            <a:r>
              <a:rPr lang="en-US" dirty="0"/>
              <a:t>Eliminate parking requirements</a:t>
            </a:r>
          </a:p>
          <a:p>
            <a:pPr marL="800100" lvl="1" indent="-342900">
              <a:buFont typeface="+mj-lt"/>
              <a:buAutoNum type="arabicPeriod"/>
            </a:pPr>
            <a:r>
              <a:rPr lang="en-US" dirty="0"/>
              <a:t>Incentives, cut red tape</a:t>
            </a:r>
          </a:p>
          <a:p>
            <a:pPr marL="800100" lvl="1" indent="-342900">
              <a:buFont typeface="+mj-lt"/>
              <a:buAutoNum type="arabicPeriod"/>
            </a:pPr>
            <a:r>
              <a:rPr lang="en-US" dirty="0"/>
              <a:t>Pre-approved plans</a:t>
            </a:r>
          </a:p>
          <a:p>
            <a:pPr marL="800100" lvl="1" indent="-342900">
              <a:buFont typeface="+mj-lt"/>
              <a:buAutoNum type="arabicPeriod"/>
            </a:pPr>
            <a:r>
              <a:rPr lang="en-US" dirty="0"/>
              <a:t>Hold a Local Small Builder Training Program</a:t>
            </a:r>
          </a:p>
          <a:p>
            <a:pPr marL="800100" lvl="1" indent="-342900">
              <a:buFont typeface="+mj-lt"/>
              <a:buAutoNum type="arabicPeriod"/>
            </a:pPr>
            <a:r>
              <a:rPr lang="en-US" dirty="0"/>
              <a:t>Identify unutilized public land</a:t>
            </a:r>
          </a:p>
          <a:p>
            <a:pPr marL="800100" lvl="1" indent="-342900">
              <a:buFont typeface="+mj-lt"/>
              <a:buAutoNum type="arabicPeriod"/>
            </a:pPr>
            <a:r>
              <a:rPr lang="en-US" dirty="0"/>
              <a:t>Utilize Development Authorities/Land Bank Authorities</a:t>
            </a:r>
          </a:p>
          <a:p>
            <a:pPr marL="800100" lvl="1" indent="-342900">
              <a:buFont typeface="+mj-lt"/>
              <a:buAutoNum type="arabicPeriod"/>
            </a:pPr>
            <a:r>
              <a:rPr lang="en-US" dirty="0"/>
              <a:t>Public Private Partnerships</a:t>
            </a:r>
          </a:p>
          <a:p>
            <a:pPr marL="1257300" lvl="2" indent="-342900">
              <a:buFont typeface="+mj-lt"/>
              <a:buAutoNum type="arabicPeriod"/>
            </a:pPr>
            <a:r>
              <a:rPr lang="en-US" dirty="0"/>
              <a:t>Consider establishing a local housing accelerator fund (like a revolving loan fund) to help capitalize developers</a:t>
            </a:r>
          </a:p>
          <a:p>
            <a:pPr marL="800100" lvl="1" indent="-342900">
              <a:buFont typeface="+mj-lt"/>
              <a:buAutoNum type="arabicPeriod"/>
            </a:pPr>
            <a:endParaRPr lang="en-US" dirty="0"/>
          </a:p>
          <a:p>
            <a:pPr marL="800100" lvl="1" indent="-342900">
              <a:buFont typeface="+mj-lt"/>
              <a:buAutoNum type="arabicPeriod"/>
            </a:pPr>
            <a:endParaRPr lang="en-US" dirty="0"/>
          </a:p>
        </p:txBody>
      </p:sp>
    </p:spTree>
    <p:extLst>
      <p:ext uri="{BB962C8B-B14F-4D97-AF65-F5344CB8AC3E}">
        <p14:creationId xmlns:p14="http://schemas.microsoft.com/office/powerpoint/2010/main" val="2600859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929DAA-5908-42E2-4D1B-91957C0F072B}"/>
              </a:ext>
            </a:extLst>
          </p:cNvPr>
          <p:cNvSpPr txBox="1"/>
          <p:nvPr/>
        </p:nvSpPr>
        <p:spPr>
          <a:xfrm>
            <a:off x="742277" y="1183341"/>
            <a:ext cx="9433545" cy="5632311"/>
          </a:xfrm>
          <a:prstGeom prst="rect">
            <a:avLst/>
          </a:prstGeom>
          <a:noFill/>
        </p:spPr>
        <p:txBody>
          <a:bodyPr wrap="none" rtlCol="0">
            <a:spAutoFit/>
          </a:bodyPr>
          <a:lstStyle/>
          <a:p>
            <a:r>
              <a:rPr lang="en-US" dirty="0"/>
              <a:t>References: </a:t>
            </a:r>
          </a:p>
          <a:p>
            <a:endParaRPr lang="en-US" dirty="0"/>
          </a:p>
          <a:p>
            <a:r>
              <a:rPr lang="en-US" dirty="0"/>
              <a:t>The Michigan Municipal League’s Pattern Book Homes for 21</a:t>
            </a:r>
            <a:r>
              <a:rPr lang="en-US" baseline="30000" dirty="0"/>
              <a:t>st</a:t>
            </a:r>
            <a:r>
              <a:rPr lang="en-US" dirty="0"/>
              <a:t> Century Michigan</a:t>
            </a:r>
          </a:p>
          <a:p>
            <a:r>
              <a:rPr lang="en-US" dirty="0">
                <a:hlinkClick r:id="rId2"/>
              </a:rPr>
              <a:t>https://mml.org/resources-research/publications/pattern-book-homes-for-21st-century-michigan/</a:t>
            </a:r>
            <a:endParaRPr lang="en-US" dirty="0"/>
          </a:p>
          <a:p>
            <a:endParaRPr lang="en-US" dirty="0"/>
          </a:p>
          <a:p>
            <a:r>
              <a:rPr lang="en-US" dirty="0"/>
              <a:t>Norfolk, Virginia’s Missing Middle Pattern Book</a:t>
            </a:r>
          </a:p>
          <a:p>
            <a:r>
              <a:rPr lang="en-US" dirty="0">
                <a:hlinkClick r:id="rId3"/>
              </a:rPr>
              <a:t>https://www.norfolk.gov/DocumentCenter/View/66555/MissingMiddlePatternBook</a:t>
            </a:r>
            <a:endParaRPr lang="en-US" dirty="0"/>
          </a:p>
          <a:p>
            <a:endParaRPr lang="en-US" dirty="0"/>
          </a:p>
          <a:p>
            <a:r>
              <a:rPr lang="en-US" dirty="0" err="1"/>
              <a:t>Kronberg</a:t>
            </a:r>
            <a:r>
              <a:rPr lang="en-US" dirty="0"/>
              <a:t> Urbanists &amp; Architects – Great ideas for zoning and housing</a:t>
            </a:r>
          </a:p>
          <a:p>
            <a:r>
              <a:rPr lang="en-US" dirty="0">
                <a:hlinkClick r:id="rId4"/>
              </a:rPr>
              <a:t>https://www.kronbergua.com/</a:t>
            </a:r>
            <a:endParaRPr lang="en-US" dirty="0"/>
          </a:p>
          <a:p>
            <a:endParaRPr lang="en-US" dirty="0"/>
          </a:p>
          <a:p>
            <a:r>
              <a:rPr lang="en-US" dirty="0" err="1"/>
              <a:t>Microlife</a:t>
            </a:r>
            <a:r>
              <a:rPr lang="en-US" dirty="0"/>
              <a:t> Institute – Cottage Courts</a:t>
            </a:r>
          </a:p>
          <a:p>
            <a:r>
              <a:rPr lang="en-US" dirty="0">
                <a:hlinkClick r:id="rId5"/>
              </a:rPr>
              <a:t>https://www.microlifeinstitute.org/</a:t>
            </a:r>
            <a:endParaRPr lang="en-US" dirty="0"/>
          </a:p>
          <a:p>
            <a:endParaRPr lang="en-US" dirty="0"/>
          </a:p>
          <a:p>
            <a:r>
              <a:rPr lang="en-US" dirty="0"/>
              <a:t>Incremental Development Alliance – Tools for small and infill </a:t>
            </a:r>
            <a:r>
              <a:rPr lang="en-US" dirty="0" err="1"/>
              <a:t>devleopment</a:t>
            </a:r>
            <a:endParaRPr lang="en-US" dirty="0"/>
          </a:p>
          <a:p>
            <a:r>
              <a:rPr lang="en-US" dirty="0">
                <a:hlinkClick r:id="rId6"/>
              </a:rPr>
              <a:t>https://www.incrementaldevelopment.org/</a:t>
            </a:r>
            <a:endParaRPr lang="en-US" dirty="0"/>
          </a:p>
          <a:p>
            <a:endParaRPr lang="en-US" dirty="0"/>
          </a:p>
          <a:p>
            <a:r>
              <a:rPr lang="en-US" dirty="0"/>
              <a:t>Guerrilla Development – Pro </a:t>
            </a:r>
            <a:r>
              <a:rPr lang="en-US" dirty="0" err="1"/>
              <a:t>formas</a:t>
            </a:r>
            <a:r>
              <a:rPr lang="en-US" dirty="0"/>
              <a:t> for development projects</a:t>
            </a:r>
          </a:p>
          <a:p>
            <a:r>
              <a:rPr lang="en-US" dirty="0">
                <a:hlinkClick r:id="rId7"/>
              </a:rPr>
              <a:t>https://guerrilladev.co/</a:t>
            </a:r>
            <a:endParaRPr lang="en-US" dirty="0"/>
          </a:p>
          <a:p>
            <a:endParaRPr lang="en-US" dirty="0"/>
          </a:p>
        </p:txBody>
      </p:sp>
    </p:spTree>
    <p:extLst>
      <p:ext uri="{BB962C8B-B14F-4D97-AF65-F5344CB8AC3E}">
        <p14:creationId xmlns:p14="http://schemas.microsoft.com/office/powerpoint/2010/main" val="291341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1688-E2CF-F5EB-6650-28D9B3A699EF}"/>
              </a:ext>
            </a:extLst>
          </p:cNvPr>
          <p:cNvSpPr>
            <a:spLocks noGrp="1"/>
          </p:cNvSpPr>
          <p:nvPr>
            <p:ph type="title"/>
          </p:nvPr>
        </p:nvSpPr>
        <p:spPr/>
        <p:txBody>
          <a:bodyPr/>
          <a:lstStyle/>
          <a:p>
            <a:r>
              <a:rPr lang="en-US" b="1" i="0" dirty="0">
                <a:effectLst/>
                <a:latin typeface="Söhne"/>
              </a:rPr>
              <a:t>Understanding Housing Challenges</a:t>
            </a:r>
            <a:br>
              <a:rPr lang="en-US" b="1" i="0" dirty="0">
                <a:solidFill>
                  <a:srgbClr val="0D0D0D"/>
                </a:solidFill>
                <a:effectLst/>
                <a:latin typeface="Söhne"/>
              </a:rPr>
            </a:br>
            <a:endParaRPr lang="en-US" dirty="0"/>
          </a:p>
        </p:txBody>
      </p:sp>
    </p:spTree>
    <p:extLst>
      <p:ext uri="{BB962C8B-B14F-4D97-AF65-F5344CB8AC3E}">
        <p14:creationId xmlns:p14="http://schemas.microsoft.com/office/powerpoint/2010/main" val="3024843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245E-2640-CA09-29E8-BBECC0312A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9BB96B-5494-5302-8975-AC623C5602AB}"/>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9F60D01A-C894-CD9C-8162-5451B65B5EC6}"/>
              </a:ext>
            </a:extLst>
          </p:cNvPr>
          <p:cNvSpPr txBox="1"/>
          <p:nvPr/>
        </p:nvSpPr>
        <p:spPr>
          <a:xfrm>
            <a:off x="525697" y="2274838"/>
            <a:ext cx="11506364" cy="1200329"/>
          </a:xfrm>
          <a:prstGeom prst="rect">
            <a:avLst/>
          </a:prstGeom>
          <a:noFill/>
        </p:spPr>
        <p:txBody>
          <a:bodyPr wrap="square" rtlCol="0">
            <a:spAutoFit/>
          </a:bodyPr>
          <a:lstStyle/>
          <a:p>
            <a:pPr algn="ctr"/>
            <a:r>
              <a:rPr lang="en-US" sz="7200" b="1" dirty="0">
                <a:solidFill>
                  <a:schemeClr val="accent1">
                    <a:lumMod val="75000"/>
                  </a:schemeClr>
                </a:solidFill>
              </a:rPr>
              <a:t>Housing Affordability</a:t>
            </a:r>
          </a:p>
        </p:txBody>
      </p:sp>
    </p:spTree>
    <p:extLst>
      <p:ext uri="{BB962C8B-B14F-4D97-AF65-F5344CB8AC3E}">
        <p14:creationId xmlns:p14="http://schemas.microsoft.com/office/powerpoint/2010/main" val="113871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7B54-7643-5796-BF75-8024030BACF0}"/>
              </a:ext>
            </a:extLst>
          </p:cNvPr>
          <p:cNvSpPr>
            <a:spLocks noGrp="1"/>
          </p:cNvSpPr>
          <p:nvPr>
            <p:ph type="title"/>
          </p:nvPr>
        </p:nvSpPr>
        <p:spPr/>
        <p:txBody>
          <a:bodyPr/>
          <a:lstStyle/>
          <a:p>
            <a:r>
              <a:rPr lang="en-US" dirty="0"/>
              <a:t>Generational Housing (Single Family Units)</a:t>
            </a:r>
          </a:p>
        </p:txBody>
      </p:sp>
      <p:graphicFrame>
        <p:nvGraphicFramePr>
          <p:cNvPr id="4" name="Table 3">
            <a:extLst>
              <a:ext uri="{FF2B5EF4-FFF2-40B4-BE49-F238E27FC236}">
                <a16:creationId xmlns:a16="http://schemas.microsoft.com/office/drawing/2014/main" id="{ED022CB0-1860-5350-BD2F-8965C24B5B56}"/>
              </a:ext>
            </a:extLst>
          </p:cNvPr>
          <p:cNvGraphicFramePr>
            <a:graphicFrameLocks noGrp="1"/>
          </p:cNvGraphicFramePr>
          <p:nvPr>
            <p:extLst>
              <p:ext uri="{D42A27DB-BD31-4B8C-83A1-F6EECF244321}">
                <p14:modId xmlns:p14="http://schemas.microsoft.com/office/powerpoint/2010/main" val="2501208319"/>
              </p:ext>
            </p:extLst>
          </p:nvPr>
        </p:nvGraphicFramePr>
        <p:xfrm>
          <a:off x="633507" y="861497"/>
          <a:ext cx="11215675" cy="5628640"/>
        </p:xfrm>
        <a:graphic>
          <a:graphicData uri="http://schemas.openxmlformats.org/drawingml/2006/table">
            <a:tbl>
              <a:tblPr firstRow="1" bandRow="1">
                <a:tableStyleId>{5C22544A-7EE6-4342-B048-85BDC9FD1C3A}</a:tableStyleId>
              </a:tblPr>
              <a:tblGrid>
                <a:gridCol w="2243135">
                  <a:extLst>
                    <a:ext uri="{9D8B030D-6E8A-4147-A177-3AD203B41FA5}">
                      <a16:colId xmlns:a16="http://schemas.microsoft.com/office/drawing/2014/main" val="1895383606"/>
                    </a:ext>
                  </a:extLst>
                </a:gridCol>
                <a:gridCol w="2243135">
                  <a:extLst>
                    <a:ext uri="{9D8B030D-6E8A-4147-A177-3AD203B41FA5}">
                      <a16:colId xmlns:a16="http://schemas.microsoft.com/office/drawing/2014/main" val="4220877805"/>
                    </a:ext>
                  </a:extLst>
                </a:gridCol>
                <a:gridCol w="2243135">
                  <a:extLst>
                    <a:ext uri="{9D8B030D-6E8A-4147-A177-3AD203B41FA5}">
                      <a16:colId xmlns:a16="http://schemas.microsoft.com/office/drawing/2014/main" val="3232224548"/>
                    </a:ext>
                  </a:extLst>
                </a:gridCol>
                <a:gridCol w="2243135">
                  <a:extLst>
                    <a:ext uri="{9D8B030D-6E8A-4147-A177-3AD203B41FA5}">
                      <a16:colId xmlns:a16="http://schemas.microsoft.com/office/drawing/2014/main" val="975094780"/>
                    </a:ext>
                  </a:extLst>
                </a:gridCol>
                <a:gridCol w="2243135">
                  <a:extLst>
                    <a:ext uri="{9D8B030D-6E8A-4147-A177-3AD203B41FA5}">
                      <a16:colId xmlns:a16="http://schemas.microsoft.com/office/drawing/2014/main" val="3911441564"/>
                    </a:ext>
                  </a:extLst>
                </a:gridCol>
              </a:tblGrid>
              <a:tr h="370840">
                <a:tc>
                  <a:txBody>
                    <a:bodyPr/>
                    <a:lstStyle/>
                    <a:p>
                      <a:endParaRPr lang="en-US" dirty="0"/>
                    </a:p>
                  </a:txBody>
                  <a:tcPr/>
                </a:tc>
                <a:tc>
                  <a:txBody>
                    <a:bodyPr/>
                    <a:lstStyle/>
                    <a:p>
                      <a:r>
                        <a:rPr lang="en-US" dirty="0"/>
                        <a:t>Boomers</a:t>
                      </a:r>
                    </a:p>
                  </a:txBody>
                  <a:tcPr/>
                </a:tc>
                <a:tc>
                  <a:txBody>
                    <a:bodyPr/>
                    <a:lstStyle/>
                    <a:p>
                      <a:r>
                        <a:rPr lang="en-US" dirty="0"/>
                        <a:t>Gen X</a:t>
                      </a:r>
                    </a:p>
                  </a:txBody>
                  <a:tcPr/>
                </a:tc>
                <a:tc>
                  <a:txBody>
                    <a:bodyPr/>
                    <a:lstStyle/>
                    <a:p>
                      <a:r>
                        <a:rPr lang="en-US" dirty="0"/>
                        <a:t>Millennial</a:t>
                      </a:r>
                    </a:p>
                  </a:txBody>
                  <a:tcPr/>
                </a:tc>
                <a:tc>
                  <a:txBody>
                    <a:bodyPr/>
                    <a:lstStyle/>
                    <a:p>
                      <a:r>
                        <a:rPr lang="en-US" dirty="0"/>
                        <a:t>2024</a:t>
                      </a:r>
                    </a:p>
                  </a:txBody>
                  <a:tcPr/>
                </a:tc>
                <a:extLst>
                  <a:ext uri="{0D108BD9-81ED-4DB2-BD59-A6C34878D82A}">
                    <a16:rowId xmlns:a16="http://schemas.microsoft.com/office/drawing/2014/main" val="2968886813"/>
                  </a:ext>
                </a:extLst>
              </a:tr>
              <a:tr h="370840">
                <a:tc>
                  <a:txBody>
                    <a:bodyPr/>
                    <a:lstStyle/>
                    <a:p>
                      <a:r>
                        <a:rPr lang="en-US" dirty="0"/>
                        <a:t>Born</a:t>
                      </a:r>
                    </a:p>
                  </a:txBody>
                  <a:tcPr/>
                </a:tc>
                <a:tc>
                  <a:txBody>
                    <a:bodyPr/>
                    <a:lstStyle/>
                    <a:p>
                      <a:r>
                        <a:rPr lang="en-US" dirty="0"/>
                        <a:t>1946-1964</a:t>
                      </a:r>
                    </a:p>
                  </a:txBody>
                  <a:tcPr/>
                </a:tc>
                <a:tc>
                  <a:txBody>
                    <a:bodyPr/>
                    <a:lstStyle/>
                    <a:p>
                      <a:r>
                        <a:rPr lang="en-US" dirty="0"/>
                        <a:t>1965-1980</a:t>
                      </a:r>
                    </a:p>
                  </a:txBody>
                  <a:tcPr/>
                </a:tc>
                <a:tc>
                  <a:txBody>
                    <a:bodyPr/>
                    <a:lstStyle/>
                    <a:p>
                      <a:r>
                        <a:rPr lang="en-US" dirty="0"/>
                        <a:t>1981-1996</a:t>
                      </a:r>
                    </a:p>
                  </a:txBody>
                  <a:tcPr/>
                </a:tc>
                <a:tc>
                  <a:txBody>
                    <a:bodyPr/>
                    <a:lstStyle/>
                    <a:p>
                      <a:endParaRPr lang="en-US" dirty="0"/>
                    </a:p>
                  </a:txBody>
                  <a:tcPr/>
                </a:tc>
                <a:extLst>
                  <a:ext uri="{0D108BD9-81ED-4DB2-BD59-A6C34878D82A}">
                    <a16:rowId xmlns:a16="http://schemas.microsoft.com/office/drawing/2014/main" val="729777880"/>
                  </a:ext>
                </a:extLst>
              </a:tr>
              <a:tr h="370840">
                <a:tc>
                  <a:txBody>
                    <a:bodyPr/>
                    <a:lstStyle/>
                    <a:p>
                      <a:r>
                        <a:rPr lang="en-US" dirty="0"/>
                        <a:t>Married</a:t>
                      </a:r>
                    </a:p>
                  </a:txBody>
                  <a:tcPr/>
                </a:tc>
                <a:tc>
                  <a:txBody>
                    <a:bodyPr/>
                    <a:lstStyle/>
                    <a:p>
                      <a:r>
                        <a:rPr lang="en-US" dirty="0"/>
                        <a:t>1978</a:t>
                      </a:r>
                    </a:p>
                  </a:txBody>
                  <a:tcPr/>
                </a:tc>
                <a:tc>
                  <a:txBody>
                    <a:bodyPr/>
                    <a:lstStyle/>
                    <a:p>
                      <a:r>
                        <a:rPr lang="en-US" dirty="0"/>
                        <a:t>1998</a:t>
                      </a:r>
                    </a:p>
                  </a:txBody>
                  <a:tcPr/>
                </a:tc>
                <a:tc>
                  <a:txBody>
                    <a:bodyPr/>
                    <a:lstStyle/>
                    <a:p>
                      <a:r>
                        <a:rPr lang="en-US" dirty="0"/>
                        <a:t>2018</a:t>
                      </a:r>
                    </a:p>
                  </a:txBody>
                  <a:tcPr/>
                </a:tc>
                <a:tc>
                  <a:txBody>
                    <a:bodyPr/>
                    <a:lstStyle/>
                    <a:p>
                      <a:endParaRPr lang="en-US" dirty="0"/>
                    </a:p>
                  </a:txBody>
                  <a:tcPr/>
                </a:tc>
                <a:extLst>
                  <a:ext uri="{0D108BD9-81ED-4DB2-BD59-A6C34878D82A}">
                    <a16:rowId xmlns:a16="http://schemas.microsoft.com/office/drawing/2014/main" val="4207915720"/>
                  </a:ext>
                </a:extLst>
              </a:tr>
              <a:tr h="370840">
                <a:tc>
                  <a:txBody>
                    <a:bodyPr/>
                    <a:lstStyle/>
                    <a:p>
                      <a:r>
                        <a:rPr lang="en-US" dirty="0"/>
                        <a:t>First child/home</a:t>
                      </a:r>
                    </a:p>
                  </a:txBody>
                  <a:tcPr/>
                </a:tc>
                <a:tc>
                  <a:txBody>
                    <a:bodyPr/>
                    <a:lstStyle/>
                    <a:p>
                      <a:r>
                        <a:rPr lang="en-US" dirty="0"/>
                        <a:t>1979 (1,600 sf)</a:t>
                      </a:r>
                    </a:p>
                  </a:txBody>
                  <a:tcPr/>
                </a:tc>
                <a:tc>
                  <a:txBody>
                    <a:bodyPr/>
                    <a:lstStyle/>
                    <a:p>
                      <a:r>
                        <a:rPr lang="en-US" dirty="0"/>
                        <a:t>1999</a:t>
                      </a:r>
                    </a:p>
                  </a:txBody>
                  <a:tcPr/>
                </a:tc>
                <a:tc>
                  <a:txBody>
                    <a:bodyPr/>
                    <a:lstStyle/>
                    <a:p>
                      <a:r>
                        <a:rPr lang="en-US" dirty="0"/>
                        <a:t>2019</a:t>
                      </a:r>
                    </a:p>
                  </a:txBody>
                  <a:tcPr/>
                </a:tc>
                <a:tc>
                  <a:txBody>
                    <a:bodyPr/>
                    <a:lstStyle/>
                    <a:p>
                      <a:r>
                        <a:rPr lang="en-US" dirty="0"/>
                        <a:t>2024</a:t>
                      </a:r>
                    </a:p>
                  </a:txBody>
                  <a:tcPr/>
                </a:tc>
                <a:extLst>
                  <a:ext uri="{0D108BD9-81ED-4DB2-BD59-A6C34878D82A}">
                    <a16:rowId xmlns:a16="http://schemas.microsoft.com/office/drawing/2014/main" val="2620948256"/>
                  </a:ext>
                </a:extLst>
              </a:tr>
              <a:tr h="370840">
                <a:tc>
                  <a:txBody>
                    <a:bodyPr/>
                    <a:lstStyle/>
                    <a:p>
                      <a:r>
                        <a:rPr lang="en-US" dirty="0"/>
                        <a:t>Median Household Income</a:t>
                      </a:r>
                    </a:p>
                  </a:txBody>
                  <a:tcPr/>
                </a:tc>
                <a:tc>
                  <a:txBody>
                    <a:bodyPr/>
                    <a:lstStyle/>
                    <a:p>
                      <a:r>
                        <a:rPr lang="en-US" dirty="0"/>
                        <a:t>$16,530 ($1,377.5/</a:t>
                      </a:r>
                      <a:r>
                        <a:rPr lang="en-US" dirty="0" err="1"/>
                        <a:t>mo</a:t>
                      </a:r>
                      <a:r>
                        <a:rPr lang="en-US" dirty="0"/>
                        <a:t>)</a:t>
                      </a:r>
                    </a:p>
                  </a:txBody>
                  <a:tcPr/>
                </a:tc>
                <a:tc>
                  <a:txBody>
                    <a:bodyPr/>
                    <a:lstStyle/>
                    <a:p>
                      <a:r>
                        <a:rPr lang="en-US" dirty="0"/>
                        <a:t>$42,000 (2.54x) ($3,500/</a:t>
                      </a:r>
                      <a:r>
                        <a:rPr lang="en-US" dirty="0" err="1"/>
                        <a:t>mo</a:t>
                      </a:r>
                      <a:r>
                        <a:rPr lang="en-US" dirty="0"/>
                        <a:t>)</a:t>
                      </a:r>
                    </a:p>
                  </a:txBody>
                  <a:tcPr/>
                </a:tc>
                <a:tc>
                  <a:txBody>
                    <a:bodyPr/>
                    <a:lstStyle/>
                    <a:p>
                      <a:r>
                        <a:rPr lang="en-US" dirty="0"/>
                        <a:t>$68,703 (1.64x) ($5,725.25/</a:t>
                      </a:r>
                      <a:r>
                        <a:rPr lang="en-US" dirty="0" err="1"/>
                        <a:t>mo</a:t>
                      </a:r>
                      <a:r>
                        <a:rPr lang="en-US" dirty="0"/>
                        <a:t>)</a:t>
                      </a:r>
                    </a:p>
                  </a:txBody>
                  <a:tcPr/>
                </a:tc>
                <a:tc>
                  <a:txBody>
                    <a:bodyPr/>
                    <a:lstStyle/>
                    <a:p>
                      <a:r>
                        <a:rPr lang="en-US" dirty="0"/>
                        <a:t>$77,283 (1.12x) ($6,440.25/</a:t>
                      </a:r>
                      <a:r>
                        <a:rPr lang="en-US" dirty="0" err="1"/>
                        <a:t>mo</a:t>
                      </a:r>
                      <a:r>
                        <a:rPr lang="en-US" dirty="0"/>
                        <a:t>)</a:t>
                      </a:r>
                    </a:p>
                  </a:txBody>
                  <a:tcPr/>
                </a:tc>
                <a:extLst>
                  <a:ext uri="{0D108BD9-81ED-4DB2-BD59-A6C34878D82A}">
                    <a16:rowId xmlns:a16="http://schemas.microsoft.com/office/drawing/2014/main" val="1827088109"/>
                  </a:ext>
                </a:extLst>
              </a:tr>
              <a:tr h="370840">
                <a:tc>
                  <a:txBody>
                    <a:bodyPr/>
                    <a:lstStyle/>
                    <a:p>
                      <a:r>
                        <a:rPr lang="en-US" dirty="0"/>
                        <a:t>Median home price</a:t>
                      </a:r>
                    </a:p>
                  </a:txBody>
                  <a:tcPr/>
                </a:tc>
                <a:tc>
                  <a:txBody>
                    <a:bodyPr/>
                    <a:lstStyle/>
                    <a:p>
                      <a:r>
                        <a:rPr lang="en-US" dirty="0"/>
                        <a:t>$54,000</a:t>
                      </a:r>
                    </a:p>
                  </a:txBody>
                  <a:tcPr/>
                </a:tc>
                <a:tc>
                  <a:txBody>
                    <a:bodyPr/>
                    <a:lstStyle/>
                    <a:p>
                      <a:r>
                        <a:rPr lang="en-US" dirty="0"/>
                        <a:t>$130,000 (2.41x)</a:t>
                      </a:r>
                    </a:p>
                  </a:txBody>
                  <a:tcPr/>
                </a:tc>
                <a:tc>
                  <a:txBody>
                    <a:bodyPr/>
                    <a:lstStyle/>
                    <a:p>
                      <a:r>
                        <a:rPr lang="en-US" dirty="0"/>
                        <a:t>$265,000 (2.04x)</a:t>
                      </a:r>
                    </a:p>
                  </a:txBody>
                  <a:tcPr/>
                </a:tc>
                <a:tc>
                  <a:txBody>
                    <a:bodyPr/>
                    <a:lstStyle/>
                    <a:p>
                      <a:r>
                        <a:rPr lang="en-US" dirty="0"/>
                        <a:t>$398,000 (1.50x)</a:t>
                      </a:r>
                    </a:p>
                  </a:txBody>
                  <a:tcPr/>
                </a:tc>
                <a:extLst>
                  <a:ext uri="{0D108BD9-81ED-4DB2-BD59-A6C34878D82A}">
                    <a16:rowId xmlns:a16="http://schemas.microsoft.com/office/drawing/2014/main" val="2037815497"/>
                  </a:ext>
                </a:extLst>
              </a:tr>
              <a:tr h="370840">
                <a:tc>
                  <a:txBody>
                    <a:bodyPr/>
                    <a:lstStyle/>
                    <a:p>
                      <a:r>
                        <a:rPr lang="en-US" dirty="0"/>
                        <a:t>20% Down</a:t>
                      </a:r>
                    </a:p>
                  </a:txBody>
                  <a:tcPr/>
                </a:tc>
                <a:tc>
                  <a:txBody>
                    <a:bodyPr/>
                    <a:lstStyle/>
                    <a:p>
                      <a:r>
                        <a:rPr lang="en-US" dirty="0"/>
                        <a:t>$10,800</a:t>
                      </a:r>
                    </a:p>
                  </a:txBody>
                  <a:tcPr/>
                </a:tc>
                <a:tc>
                  <a:txBody>
                    <a:bodyPr/>
                    <a:lstStyle/>
                    <a:p>
                      <a:r>
                        <a:rPr lang="en-US" dirty="0"/>
                        <a:t>$26,000</a:t>
                      </a:r>
                    </a:p>
                  </a:txBody>
                  <a:tcPr/>
                </a:tc>
                <a:tc>
                  <a:txBody>
                    <a:bodyPr/>
                    <a:lstStyle/>
                    <a:p>
                      <a:r>
                        <a:rPr lang="en-US" dirty="0"/>
                        <a:t>$53,000</a:t>
                      </a:r>
                    </a:p>
                  </a:txBody>
                  <a:tcPr/>
                </a:tc>
                <a:tc>
                  <a:txBody>
                    <a:bodyPr/>
                    <a:lstStyle/>
                    <a:p>
                      <a:r>
                        <a:rPr lang="en-US" dirty="0"/>
                        <a:t>$79,600</a:t>
                      </a:r>
                    </a:p>
                  </a:txBody>
                  <a:tcPr/>
                </a:tc>
                <a:extLst>
                  <a:ext uri="{0D108BD9-81ED-4DB2-BD59-A6C34878D82A}">
                    <a16:rowId xmlns:a16="http://schemas.microsoft.com/office/drawing/2014/main" val="299797461"/>
                  </a:ext>
                </a:extLst>
              </a:tr>
              <a:tr h="370840">
                <a:tc>
                  <a:txBody>
                    <a:bodyPr/>
                    <a:lstStyle/>
                    <a:p>
                      <a:r>
                        <a:rPr lang="en-US" dirty="0"/>
                        <a:t>Mortgage</a:t>
                      </a:r>
                    </a:p>
                  </a:txBody>
                  <a:tcPr/>
                </a:tc>
                <a:tc>
                  <a:txBody>
                    <a:bodyPr/>
                    <a:lstStyle/>
                    <a:p>
                      <a:r>
                        <a:rPr lang="en-US" dirty="0"/>
                        <a:t>$43,200</a:t>
                      </a:r>
                    </a:p>
                  </a:txBody>
                  <a:tcPr/>
                </a:tc>
                <a:tc>
                  <a:txBody>
                    <a:bodyPr/>
                    <a:lstStyle/>
                    <a:p>
                      <a:r>
                        <a:rPr lang="en-US" dirty="0"/>
                        <a:t>$104,000</a:t>
                      </a:r>
                    </a:p>
                  </a:txBody>
                  <a:tcPr/>
                </a:tc>
                <a:tc>
                  <a:txBody>
                    <a:bodyPr/>
                    <a:lstStyle/>
                    <a:p>
                      <a:r>
                        <a:rPr lang="en-US" dirty="0"/>
                        <a:t>$212,000</a:t>
                      </a:r>
                    </a:p>
                  </a:txBody>
                  <a:tcPr/>
                </a:tc>
                <a:tc>
                  <a:txBody>
                    <a:bodyPr/>
                    <a:lstStyle/>
                    <a:p>
                      <a:r>
                        <a:rPr lang="en-US" dirty="0"/>
                        <a:t>$318,400</a:t>
                      </a:r>
                    </a:p>
                  </a:txBody>
                  <a:tcPr/>
                </a:tc>
                <a:extLst>
                  <a:ext uri="{0D108BD9-81ED-4DB2-BD59-A6C34878D82A}">
                    <a16:rowId xmlns:a16="http://schemas.microsoft.com/office/drawing/2014/main" val="1116646950"/>
                  </a:ext>
                </a:extLst>
              </a:tr>
              <a:tr h="370840">
                <a:tc>
                  <a:txBody>
                    <a:bodyPr/>
                    <a:lstStyle/>
                    <a:p>
                      <a:r>
                        <a:rPr lang="en-US" dirty="0"/>
                        <a:t>Interest Rates</a:t>
                      </a:r>
                    </a:p>
                  </a:txBody>
                  <a:tcPr/>
                </a:tc>
                <a:tc>
                  <a:txBody>
                    <a:bodyPr/>
                    <a:lstStyle/>
                    <a:p>
                      <a:r>
                        <a:rPr lang="en-US" dirty="0"/>
                        <a:t>11.2%</a:t>
                      </a:r>
                    </a:p>
                  </a:txBody>
                  <a:tcPr/>
                </a:tc>
                <a:tc>
                  <a:txBody>
                    <a:bodyPr/>
                    <a:lstStyle/>
                    <a:p>
                      <a:r>
                        <a:rPr lang="en-US" dirty="0"/>
                        <a:t>7.44%</a:t>
                      </a:r>
                    </a:p>
                  </a:txBody>
                  <a:tcPr/>
                </a:tc>
                <a:tc>
                  <a:txBody>
                    <a:bodyPr/>
                    <a:lstStyle/>
                    <a:p>
                      <a:r>
                        <a:rPr lang="en-US" dirty="0"/>
                        <a:t>3.94%</a:t>
                      </a:r>
                    </a:p>
                  </a:txBody>
                  <a:tcPr/>
                </a:tc>
                <a:tc>
                  <a:txBody>
                    <a:bodyPr/>
                    <a:lstStyle/>
                    <a:p>
                      <a:r>
                        <a:rPr lang="en-US" dirty="0"/>
                        <a:t>7.815%</a:t>
                      </a:r>
                    </a:p>
                  </a:txBody>
                  <a:tcPr/>
                </a:tc>
                <a:extLst>
                  <a:ext uri="{0D108BD9-81ED-4DB2-BD59-A6C34878D82A}">
                    <a16:rowId xmlns:a16="http://schemas.microsoft.com/office/drawing/2014/main" val="2219589578"/>
                  </a:ext>
                </a:extLst>
              </a:tr>
              <a:tr h="370840">
                <a:tc>
                  <a:txBody>
                    <a:bodyPr/>
                    <a:lstStyle/>
                    <a:p>
                      <a:r>
                        <a:rPr lang="en-US" dirty="0"/>
                        <a:t>Monthly Mortgage</a:t>
                      </a:r>
                    </a:p>
                  </a:txBody>
                  <a:tcPr/>
                </a:tc>
                <a:tc>
                  <a:txBody>
                    <a:bodyPr/>
                    <a:lstStyle/>
                    <a:p>
                      <a:r>
                        <a:rPr lang="en-US" dirty="0"/>
                        <a:t>$418</a:t>
                      </a:r>
                    </a:p>
                  </a:txBody>
                  <a:tcPr/>
                </a:tc>
                <a:tc>
                  <a:txBody>
                    <a:bodyPr/>
                    <a:lstStyle/>
                    <a:p>
                      <a:r>
                        <a:rPr lang="en-US" dirty="0"/>
                        <a:t>$723</a:t>
                      </a:r>
                    </a:p>
                  </a:txBody>
                  <a:tcPr/>
                </a:tc>
                <a:tc>
                  <a:txBody>
                    <a:bodyPr/>
                    <a:lstStyle/>
                    <a:p>
                      <a:r>
                        <a:rPr lang="en-US" dirty="0"/>
                        <a:t>$1,005</a:t>
                      </a:r>
                    </a:p>
                  </a:txBody>
                  <a:tcPr/>
                </a:tc>
                <a:tc>
                  <a:txBody>
                    <a:bodyPr/>
                    <a:lstStyle/>
                    <a:p>
                      <a:r>
                        <a:rPr lang="en-US" dirty="0"/>
                        <a:t>$2,295</a:t>
                      </a:r>
                    </a:p>
                  </a:txBody>
                  <a:tcPr/>
                </a:tc>
                <a:extLst>
                  <a:ext uri="{0D108BD9-81ED-4DB2-BD59-A6C34878D82A}">
                    <a16:rowId xmlns:a16="http://schemas.microsoft.com/office/drawing/2014/main" val="187639659"/>
                  </a:ext>
                </a:extLst>
              </a:tr>
              <a:tr h="370840">
                <a:tc>
                  <a:txBody>
                    <a:bodyPr/>
                    <a:lstStyle/>
                    <a:p>
                      <a:r>
                        <a:rPr lang="en-US" dirty="0"/>
                        <a:t>Monthly Tax &amp; Insurance</a:t>
                      </a:r>
                    </a:p>
                  </a:txBody>
                  <a:tcPr/>
                </a:tc>
                <a:tc>
                  <a:txBody>
                    <a:bodyPr/>
                    <a:lstStyle/>
                    <a:p>
                      <a:r>
                        <a:rPr lang="en-US" dirty="0"/>
                        <a:t>$72</a:t>
                      </a:r>
                    </a:p>
                  </a:txBody>
                  <a:tcPr/>
                </a:tc>
                <a:tc>
                  <a:txBody>
                    <a:bodyPr/>
                    <a:lstStyle/>
                    <a:p>
                      <a:r>
                        <a:rPr lang="en-US" dirty="0"/>
                        <a:t>$173</a:t>
                      </a:r>
                    </a:p>
                  </a:txBody>
                  <a:tcPr/>
                </a:tc>
                <a:tc>
                  <a:txBody>
                    <a:bodyPr/>
                    <a:lstStyle/>
                    <a:p>
                      <a:r>
                        <a:rPr lang="en-US" dirty="0"/>
                        <a:t>$353</a:t>
                      </a:r>
                    </a:p>
                  </a:txBody>
                  <a:tcPr/>
                </a:tc>
                <a:tc>
                  <a:txBody>
                    <a:bodyPr/>
                    <a:lstStyle/>
                    <a:p>
                      <a:r>
                        <a:rPr lang="en-US" dirty="0"/>
                        <a:t>$531</a:t>
                      </a:r>
                    </a:p>
                  </a:txBody>
                  <a:tcPr/>
                </a:tc>
                <a:extLst>
                  <a:ext uri="{0D108BD9-81ED-4DB2-BD59-A6C34878D82A}">
                    <a16:rowId xmlns:a16="http://schemas.microsoft.com/office/drawing/2014/main" val="2146633619"/>
                  </a:ext>
                </a:extLst>
              </a:tr>
              <a:tr h="370840">
                <a:tc>
                  <a:txBody>
                    <a:bodyPr/>
                    <a:lstStyle/>
                    <a:p>
                      <a:r>
                        <a:rPr lang="en-US" dirty="0"/>
                        <a:t>Total Payment</a:t>
                      </a:r>
                    </a:p>
                  </a:txBody>
                  <a:tcPr/>
                </a:tc>
                <a:tc>
                  <a:txBody>
                    <a:bodyPr/>
                    <a:lstStyle/>
                    <a:p>
                      <a:r>
                        <a:rPr lang="en-US" dirty="0"/>
                        <a:t>$490</a:t>
                      </a:r>
                    </a:p>
                  </a:txBody>
                  <a:tcPr/>
                </a:tc>
                <a:tc>
                  <a:txBody>
                    <a:bodyPr/>
                    <a:lstStyle/>
                    <a:p>
                      <a:r>
                        <a:rPr lang="en-US" dirty="0"/>
                        <a:t>$896</a:t>
                      </a:r>
                    </a:p>
                  </a:txBody>
                  <a:tcPr/>
                </a:tc>
                <a:tc>
                  <a:txBody>
                    <a:bodyPr/>
                    <a:lstStyle/>
                    <a:p>
                      <a:r>
                        <a:rPr lang="en-US" dirty="0"/>
                        <a:t>$1,358</a:t>
                      </a:r>
                    </a:p>
                  </a:txBody>
                  <a:tcPr/>
                </a:tc>
                <a:tc>
                  <a:txBody>
                    <a:bodyPr/>
                    <a:lstStyle/>
                    <a:p>
                      <a:r>
                        <a:rPr lang="en-US" dirty="0"/>
                        <a:t>$2,826</a:t>
                      </a:r>
                    </a:p>
                  </a:txBody>
                  <a:tcPr/>
                </a:tc>
                <a:extLst>
                  <a:ext uri="{0D108BD9-81ED-4DB2-BD59-A6C34878D82A}">
                    <a16:rowId xmlns:a16="http://schemas.microsoft.com/office/drawing/2014/main" val="3355124606"/>
                  </a:ext>
                </a:extLst>
              </a:tr>
              <a:tr h="370840">
                <a:tc>
                  <a:txBody>
                    <a:bodyPr/>
                    <a:lstStyle/>
                    <a:p>
                      <a:r>
                        <a:rPr lang="en-US" dirty="0"/>
                        <a:t>Housing as % of income</a:t>
                      </a:r>
                    </a:p>
                  </a:txBody>
                  <a:tcPr/>
                </a:tc>
                <a:tc>
                  <a:txBody>
                    <a:bodyPr/>
                    <a:lstStyle/>
                    <a:p>
                      <a:r>
                        <a:rPr lang="en-US" dirty="0"/>
                        <a:t>35%</a:t>
                      </a:r>
                    </a:p>
                  </a:txBody>
                  <a:tcPr/>
                </a:tc>
                <a:tc>
                  <a:txBody>
                    <a:bodyPr/>
                    <a:lstStyle/>
                    <a:p>
                      <a:r>
                        <a:rPr lang="en-US" dirty="0"/>
                        <a:t>25%</a:t>
                      </a:r>
                    </a:p>
                  </a:txBody>
                  <a:tcPr/>
                </a:tc>
                <a:tc>
                  <a:txBody>
                    <a:bodyPr/>
                    <a:lstStyle/>
                    <a:p>
                      <a:r>
                        <a:rPr lang="en-US" dirty="0"/>
                        <a:t>24%</a:t>
                      </a:r>
                    </a:p>
                  </a:txBody>
                  <a:tcPr/>
                </a:tc>
                <a:tc>
                  <a:txBody>
                    <a:bodyPr/>
                    <a:lstStyle/>
                    <a:p>
                      <a:r>
                        <a:rPr lang="en-US" dirty="0"/>
                        <a:t>44%</a:t>
                      </a:r>
                    </a:p>
                  </a:txBody>
                  <a:tcPr/>
                </a:tc>
                <a:extLst>
                  <a:ext uri="{0D108BD9-81ED-4DB2-BD59-A6C34878D82A}">
                    <a16:rowId xmlns:a16="http://schemas.microsoft.com/office/drawing/2014/main" val="2381432274"/>
                  </a:ext>
                </a:extLst>
              </a:tr>
            </a:tbl>
          </a:graphicData>
        </a:graphic>
      </p:graphicFrame>
      <p:sp>
        <p:nvSpPr>
          <p:cNvPr id="5" name="Rectangle 4">
            <a:extLst>
              <a:ext uri="{FF2B5EF4-FFF2-40B4-BE49-F238E27FC236}">
                <a16:creationId xmlns:a16="http://schemas.microsoft.com/office/drawing/2014/main" id="{550104B5-1B81-BC2E-50D7-D11296CB90C5}"/>
              </a:ext>
            </a:extLst>
          </p:cNvPr>
          <p:cNvSpPr/>
          <p:nvPr/>
        </p:nvSpPr>
        <p:spPr>
          <a:xfrm>
            <a:off x="5109882" y="1258645"/>
            <a:ext cx="6739299" cy="5231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7F5C7F-2189-B039-EE66-DD2786A7E205}"/>
              </a:ext>
            </a:extLst>
          </p:cNvPr>
          <p:cNvSpPr txBox="1"/>
          <p:nvPr/>
        </p:nvSpPr>
        <p:spPr>
          <a:xfrm>
            <a:off x="653143" y="6486677"/>
            <a:ext cx="3894015" cy="261610"/>
          </a:xfrm>
          <a:prstGeom prst="rect">
            <a:avLst/>
          </a:prstGeom>
          <a:noFill/>
        </p:spPr>
        <p:txBody>
          <a:bodyPr wrap="none" rtlCol="0">
            <a:spAutoFit/>
          </a:bodyPr>
          <a:lstStyle/>
          <a:p>
            <a:r>
              <a:rPr lang="en-US" sz="1100" dirty="0"/>
              <a:t>Source: US Census; US Dept of Housing and Urban Development</a:t>
            </a:r>
          </a:p>
        </p:txBody>
      </p:sp>
    </p:spTree>
    <p:extLst>
      <p:ext uri="{BB962C8B-B14F-4D97-AF65-F5344CB8AC3E}">
        <p14:creationId xmlns:p14="http://schemas.microsoft.com/office/powerpoint/2010/main" val="98524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3D91-8A62-616D-D4CB-2585324EA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ED1B7-BAD9-BCEB-FE7D-669A3071DB76}"/>
              </a:ext>
            </a:extLst>
          </p:cNvPr>
          <p:cNvSpPr>
            <a:spLocks noGrp="1"/>
          </p:cNvSpPr>
          <p:nvPr>
            <p:ph type="title"/>
          </p:nvPr>
        </p:nvSpPr>
        <p:spPr/>
        <p:txBody>
          <a:bodyPr/>
          <a:lstStyle/>
          <a:p>
            <a:r>
              <a:rPr lang="en-US" dirty="0"/>
              <a:t>Generational Housing (Single Family Units)</a:t>
            </a:r>
          </a:p>
        </p:txBody>
      </p:sp>
      <p:graphicFrame>
        <p:nvGraphicFramePr>
          <p:cNvPr id="4" name="Table 3">
            <a:extLst>
              <a:ext uri="{FF2B5EF4-FFF2-40B4-BE49-F238E27FC236}">
                <a16:creationId xmlns:a16="http://schemas.microsoft.com/office/drawing/2014/main" id="{C72F1316-9B32-1B2D-2A18-3573C32D9D0E}"/>
              </a:ext>
            </a:extLst>
          </p:cNvPr>
          <p:cNvGraphicFramePr>
            <a:graphicFrameLocks noGrp="1"/>
          </p:cNvGraphicFramePr>
          <p:nvPr>
            <p:extLst>
              <p:ext uri="{D42A27DB-BD31-4B8C-83A1-F6EECF244321}">
                <p14:modId xmlns:p14="http://schemas.microsoft.com/office/powerpoint/2010/main" val="3512667160"/>
              </p:ext>
            </p:extLst>
          </p:nvPr>
        </p:nvGraphicFramePr>
        <p:xfrm>
          <a:off x="633507" y="861497"/>
          <a:ext cx="11215675" cy="5628640"/>
        </p:xfrm>
        <a:graphic>
          <a:graphicData uri="http://schemas.openxmlformats.org/drawingml/2006/table">
            <a:tbl>
              <a:tblPr firstRow="1" bandRow="1">
                <a:tableStyleId>{5C22544A-7EE6-4342-B048-85BDC9FD1C3A}</a:tableStyleId>
              </a:tblPr>
              <a:tblGrid>
                <a:gridCol w="2243135">
                  <a:extLst>
                    <a:ext uri="{9D8B030D-6E8A-4147-A177-3AD203B41FA5}">
                      <a16:colId xmlns:a16="http://schemas.microsoft.com/office/drawing/2014/main" val="1895383606"/>
                    </a:ext>
                  </a:extLst>
                </a:gridCol>
                <a:gridCol w="2243135">
                  <a:extLst>
                    <a:ext uri="{9D8B030D-6E8A-4147-A177-3AD203B41FA5}">
                      <a16:colId xmlns:a16="http://schemas.microsoft.com/office/drawing/2014/main" val="4220877805"/>
                    </a:ext>
                  </a:extLst>
                </a:gridCol>
                <a:gridCol w="2243135">
                  <a:extLst>
                    <a:ext uri="{9D8B030D-6E8A-4147-A177-3AD203B41FA5}">
                      <a16:colId xmlns:a16="http://schemas.microsoft.com/office/drawing/2014/main" val="3232224548"/>
                    </a:ext>
                  </a:extLst>
                </a:gridCol>
                <a:gridCol w="2243135">
                  <a:extLst>
                    <a:ext uri="{9D8B030D-6E8A-4147-A177-3AD203B41FA5}">
                      <a16:colId xmlns:a16="http://schemas.microsoft.com/office/drawing/2014/main" val="975094780"/>
                    </a:ext>
                  </a:extLst>
                </a:gridCol>
                <a:gridCol w="2243135">
                  <a:extLst>
                    <a:ext uri="{9D8B030D-6E8A-4147-A177-3AD203B41FA5}">
                      <a16:colId xmlns:a16="http://schemas.microsoft.com/office/drawing/2014/main" val="3911441564"/>
                    </a:ext>
                  </a:extLst>
                </a:gridCol>
              </a:tblGrid>
              <a:tr h="370840">
                <a:tc>
                  <a:txBody>
                    <a:bodyPr/>
                    <a:lstStyle/>
                    <a:p>
                      <a:endParaRPr lang="en-US" dirty="0"/>
                    </a:p>
                  </a:txBody>
                  <a:tcPr/>
                </a:tc>
                <a:tc>
                  <a:txBody>
                    <a:bodyPr/>
                    <a:lstStyle/>
                    <a:p>
                      <a:r>
                        <a:rPr lang="en-US" dirty="0"/>
                        <a:t>Boomers</a:t>
                      </a:r>
                    </a:p>
                  </a:txBody>
                  <a:tcPr/>
                </a:tc>
                <a:tc>
                  <a:txBody>
                    <a:bodyPr/>
                    <a:lstStyle/>
                    <a:p>
                      <a:r>
                        <a:rPr lang="en-US" dirty="0"/>
                        <a:t>Gen X</a:t>
                      </a:r>
                    </a:p>
                  </a:txBody>
                  <a:tcPr/>
                </a:tc>
                <a:tc>
                  <a:txBody>
                    <a:bodyPr/>
                    <a:lstStyle/>
                    <a:p>
                      <a:r>
                        <a:rPr lang="en-US" dirty="0"/>
                        <a:t>Millennial</a:t>
                      </a:r>
                    </a:p>
                  </a:txBody>
                  <a:tcPr/>
                </a:tc>
                <a:tc>
                  <a:txBody>
                    <a:bodyPr/>
                    <a:lstStyle/>
                    <a:p>
                      <a:r>
                        <a:rPr lang="en-US" dirty="0"/>
                        <a:t>2024</a:t>
                      </a:r>
                    </a:p>
                  </a:txBody>
                  <a:tcPr/>
                </a:tc>
                <a:extLst>
                  <a:ext uri="{0D108BD9-81ED-4DB2-BD59-A6C34878D82A}">
                    <a16:rowId xmlns:a16="http://schemas.microsoft.com/office/drawing/2014/main" val="2968886813"/>
                  </a:ext>
                </a:extLst>
              </a:tr>
              <a:tr h="370840">
                <a:tc>
                  <a:txBody>
                    <a:bodyPr/>
                    <a:lstStyle/>
                    <a:p>
                      <a:r>
                        <a:rPr lang="en-US" dirty="0"/>
                        <a:t>Born</a:t>
                      </a:r>
                    </a:p>
                  </a:txBody>
                  <a:tcPr/>
                </a:tc>
                <a:tc>
                  <a:txBody>
                    <a:bodyPr/>
                    <a:lstStyle/>
                    <a:p>
                      <a:r>
                        <a:rPr lang="en-US" dirty="0"/>
                        <a:t>1946-1964</a:t>
                      </a:r>
                    </a:p>
                  </a:txBody>
                  <a:tcPr/>
                </a:tc>
                <a:tc>
                  <a:txBody>
                    <a:bodyPr/>
                    <a:lstStyle/>
                    <a:p>
                      <a:r>
                        <a:rPr lang="en-US" dirty="0"/>
                        <a:t>1965-1980</a:t>
                      </a:r>
                    </a:p>
                  </a:txBody>
                  <a:tcPr/>
                </a:tc>
                <a:tc>
                  <a:txBody>
                    <a:bodyPr/>
                    <a:lstStyle/>
                    <a:p>
                      <a:r>
                        <a:rPr lang="en-US" dirty="0"/>
                        <a:t>1981-1996</a:t>
                      </a:r>
                    </a:p>
                  </a:txBody>
                  <a:tcPr/>
                </a:tc>
                <a:tc>
                  <a:txBody>
                    <a:bodyPr/>
                    <a:lstStyle/>
                    <a:p>
                      <a:endParaRPr lang="en-US" dirty="0"/>
                    </a:p>
                  </a:txBody>
                  <a:tcPr/>
                </a:tc>
                <a:extLst>
                  <a:ext uri="{0D108BD9-81ED-4DB2-BD59-A6C34878D82A}">
                    <a16:rowId xmlns:a16="http://schemas.microsoft.com/office/drawing/2014/main" val="729777880"/>
                  </a:ext>
                </a:extLst>
              </a:tr>
              <a:tr h="370840">
                <a:tc>
                  <a:txBody>
                    <a:bodyPr/>
                    <a:lstStyle/>
                    <a:p>
                      <a:r>
                        <a:rPr lang="en-US" dirty="0"/>
                        <a:t>Married</a:t>
                      </a:r>
                    </a:p>
                  </a:txBody>
                  <a:tcPr/>
                </a:tc>
                <a:tc>
                  <a:txBody>
                    <a:bodyPr/>
                    <a:lstStyle/>
                    <a:p>
                      <a:r>
                        <a:rPr lang="en-US" dirty="0"/>
                        <a:t>1978</a:t>
                      </a:r>
                    </a:p>
                  </a:txBody>
                  <a:tcPr/>
                </a:tc>
                <a:tc>
                  <a:txBody>
                    <a:bodyPr/>
                    <a:lstStyle/>
                    <a:p>
                      <a:r>
                        <a:rPr lang="en-US" dirty="0"/>
                        <a:t>1998</a:t>
                      </a:r>
                    </a:p>
                  </a:txBody>
                  <a:tcPr/>
                </a:tc>
                <a:tc>
                  <a:txBody>
                    <a:bodyPr/>
                    <a:lstStyle/>
                    <a:p>
                      <a:r>
                        <a:rPr lang="en-US" dirty="0"/>
                        <a:t>2018</a:t>
                      </a:r>
                    </a:p>
                  </a:txBody>
                  <a:tcPr/>
                </a:tc>
                <a:tc>
                  <a:txBody>
                    <a:bodyPr/>
                    <a:lstStyle/>
                    <a:p>
                      <a:endParaRPr lang="en-US" dirty="0"/>
                    </a:p>
                  </a:txBody>
                  <a:tcPr/>
                </a:tc>
                <a:extLst>
                  <a:ext uri="{0D108BD9-81ED-4DB2-BD59-A6C34878D82A}">
                    <a16:rowId xmlns:a16="http://schemas.microsoft.com/office/drawing/2014/main" val="4207915720"/>
                  </a:ext>
                </a:extLst>
              </a:tr>
              <a:tr h="370840">
                <a:tc>
                  <a:txBody>
                    <a:bodyPr/>
                    <a:lstStyle/>
                    <a:p>
                      <a:r>
                        <a:rPr lang="en-US" dirty="0"/>
                        <a:t>First child/home</a:t>
                      </a:r>
                    </a:p>
                  </a:txBody>
                  <a:tcPr/>
                </a:tc>
                <a:tc>
                  <a:txBody>
                    <a:bodyPr/>
                    <a:lstStyle/>
                    <a:p>
                      <a:r>
                        <a:rPr lang="en-US" dirty="0"/>
                        <a:t>1979 (1,600 sf)</a:t>
                      </a:r>
                    </a:p>
                  </a:txBody>
                  <a:tcPr/>
                </a:tc>
                <a:tc>
                  <a:txBody>
                    <a:bodyPr/>
                    <a:lstStyle/>
                    <a:p>
                      <a:r>
                        <a:rPr lang="en-US" dirty="0"/>
                        <a:t>1999 (2,223 sf)</a:t>
                      </a:r>
                    </a:p>
                  </a:txBody>
                  <a:tcPr/>
                </a:tc>
                <a:tc>
                  <a:txBody>
                    <a:bodyPr/>
                    <a:lstStyle/>
                    <a:p>
                      <a:r>
                        <a:rPr lang="en-US" dirty="0"/>
                        <a:t>2019</a:t>
                      </a:r>
                    </a:p>
                  </a:txBody>
                  <a:tcPr/>
                </a:tc>
                <a:tc>
                  <a:txBody>
                    <a:bodyPr/>
                    <a:lstStyle/>
                    <a:p>
                      <a:r>
                        <a:rPr lang="en-US" dirty="0"/>
                        <a:t>2024</a:t>
                      </a:r>
                    </a:p>
                  </a:txBody>
                  <a:tcPr/>
                </a:tc>
                <a:extLst>
                  <a:ext uri="{0D108BD9-81ED-4DB2-BD59-A6C34878D82A}">
                    <a16:rowId xmlns:a16="http://schemas.microsoft.com/office/drawing/2014/main" val="2620948256"/>
                  </a:ext>
                </a:extLst>
              </a:tr>
              <a:tr h="370840">
                <a:tc>
                  <a:txBody>
                    <a:bodyPr/>
                    <a:lstStyle/>
                    <a:p>
                      <a:r>
                        <a:rPr lang="en-US" dirty="0"/>
                        <a:t>Median Household Income</a:t>
                      </a:r>
                    </a:p>
                  </a:txBody>
                  <a:tcPr/>
                </a:tc>
                <a:tc>
                  <a:txBody>
                    <a:bodyPr/>
                    <a:lstStyle/>
                    <a:p>
                      <a:r>
                        <a:rPr lang="en-US" dirty="0"/>
                        <a:t>$16,530 ($1,377.5/</a:t>
                      </a:r>
                      <a:r>
                        <a:rPr lang="en-US" dirty="0" err="1"/>
                        <a:t>mo</a:t>
                      </a:r>
                      <a:r>
                        <a:rPr lang="en-US" dirty="0"/>
                        <a:t>)</a:t>
                      </a:r>
                    </a:p>
                  </a:txBody>
                  <a:tcPr/>
                </a:tc>
                <a:tc>
                  <a:txBody>
                    <a:bodyPr/>
                    <a:lstStyle/>
                    <a:p>
                      <a:r>
                        <a:rPr lang="en-US" dirty="0"/>
                        <a:t>$42,000 (2.54x) ($3,500/</a:t>
                      </a:r>
                      <a:r>
                        <a:rPr lang="en-US" dirty="0" err="1"/>
                        <a:t>mo</a:t>
                      </a:r>
                      <a:r>
                        <a:rPr lang="en-US" dirty="0"/>
                        <a:t>)</a:t>
                      </a:r>
                    </a:p>
                  </a:txBody>
                  <a:tcPr/>
                </a:tc>
                <a:tc>
                  <a:txBody>
                    <a:bodyPr/>
                    <a:lstStyle/>
                    <a:p>
                      <a:r>
                        <a:rPr lang="en-US" dirty="0"/>
                        <a:t>$68,703 (1.64x) ($5,725.25/</a:t>
                      </a:r>
                      <a:r>
                        <a:rPr lang="en-US" dirty="0" err="1"/>
                        <a:t>mo</a:t>
                      </a:r>
                      <a:r>
                        <a:rPr lang="en-US" dirty="0"/>
                        <a:t>)</a:t>
                      </a:r>
                    </a:p>
                  </a:txBody>
                  <a:tcPr/>
                </a:tc>
                <a:tc>
                  <a:txBody>
                    <a:bodyPr/>
                    <a:lstStyle/>
                    <a:p>
                      <a:r>
                        <a:rPr lang="en-US" dirty="0"/>
                        <a:t>$77,283 (1.12x) ($6,440.25/</a:t>
                      </a:r>
                      <a:r>
                        <a:rPr lang="en-US" dirty="0" err="1"/>
                        <a:t>mo</a:t>
                      </a:r>
                      <a:r>
                        <a:rPr lang="en-US" dirty="0"/>
                        <a:t>)</a:t>
                      </a:r>
                    </a:p>
                  </a:txBody>
                  <a:tcPr/>
                </a:tc>
                <a:extLst>
                  <a:ext uri="{0D108BD9-81ED-4DB2-BD59-A6C34878D82A}">
                    <a16:rowId xmlns:a16="http://schemas.microsoft.com/office/drawing/2014/main" val="1827088109"/>
                  </a:ext>
                </a:extLst>
              </a:tr>
              <a:tr h="370840">
                <a:tc>
                  <a:txBody>
                    <a:bodyPr/>
                    <a:lstStyle/>
                    <a:p>
                      <a:r>
                        <a:rPr lang="en-US" dirty="0"/>
                        <a:t>Median home price</a:t>
                      </a:r>
                    </a:p>
                  </a:txBody>
                  <a:tcPr/>
                </a:tc>
                <a:tc>
                  <a:txBody>
                    <a:bodyPr/>
                    <a:lstStyle/>
                    <a:p>
                      <a:r>
                        <a:rPr lang="en-US" dirty="0"/>
                        <a:t>$54,000</a:t>
                      </a:r>
                    </a:p>
                  </a:txBody>
                  <a:tcPr/>
                </a:tc>
                <a:tc>
                  <a:txBody>
                    <a:bodyPr/>
                    <a:lstStyle/>
                    <a:p>
                      <a:r>
                        <a:rPr lang="en-US" dirty="0"/>
                        <a:t>$130,000 (2.41x)</a:t>
                      </a:r>
                    </a:p>
                  </a:txBody>
                  <a:tcPr/>
                </a:tc>
                <a:tc>
                  <a:txBody>
                    <a:bodyPr/>
                    <a:lstStyle/>
                    <a:p>
                      <a:r>
                        <a:rPr lang="en-US" dirty="0"/>
                        <a:t>$265,000 (2.04x)</a:t>
                      </a:r>
                    </a:p>
                  </a:txBody>
                  <a:tcPr/>
                </a:tc>
                <a:tc>
                  <a:txBody>
                    <a:bodyPr/>
                    <a:lstStyle/>
                    <a:p>
                      <a:r>
                        <a:rPr lang="en-US" dirty="0"/>
                        <a:t>$398,000 (1.50x)</a:t>
                      </a:r>
                    </a:p>
                  </a:txBody>
                  <a:tcPr/>
                </a:tc>
                <a:extLst>
                  <a:ext uri="{0D108BD9-81ED-4DB2-BD59-A6C34878D82A}">
                    <a16:rowId xmlns:a16="http://schemas.microsoft.com/office/drawing/2014/main" val="2037815497"/>
                  </a:ext>
                </a:extLst>
              </a:tr>
              <a:tr h="370840">
                <a:tc>
                  <a:txBody>
                    <a:bodyPr/>
                    <a:lstStyle/>
                    <a:p>
                      <a:r>
                        <a:rPr lang="en-US" dirty="0"/>
                        <a:t>20% Down</a:t>
                      </a:r>
                    </a:p>
                  </a:txBody>
                  <a:tcPr/>
                </a:tc>
                <a:tc>
                  <a:txBody>
                    <a:bodyPr/>
                    <a:lstStyle/>
                    <a:p>
                      <a:r>
                        <a:rPr lang="en-US" dirty="0"/>
                        <a:t>$10,800</a:t>
                      </a:r>
                    </a:p>
                  </a:txBody>
                  <a:tcPr/>
                </a:tc>
                <a:tc>
                  <a:txBody>
                    <a:bodyPr/>
                    <a:lstStyle/>
                    <a:p>
                      <a:r>
                        <a:rPr lang="en-US" dirty="0"/>
                        <a:t>$26,000</a:t>
                      </a:r>
                    </a:p>
                  </a:txBody>
                  <a:tcPr/>
                </a:tc>
                <a:tc>
                  <a:txBody>
                    <a:bodyPr/>
                    <a:lstStyle/>
                    <a:p>
                      <a:r>
                        <a:rPr lang="en-US" dirty="0"/>
                        <a:t>$53,000</a:t>
                      </a:r>
                    </a:p>
                  </a:txBody>
                  <a:tcPr/>
                </a:tc>
                <a:tc>
                  <a:txBody>
                    <a:bodyPr/>
                    <a:lstStyle/>
                    <a:p>
                      <a:r>
                        <a:rPr lang="en-US" dirty="0"/>
                        <a:t>$79,600</a:t>
                      </a:r>
                    </a:p>
                  </a:txBody>
                  <a:tcPr/>
                </a:tc>
                <a:extLst>
                  <a:ext uri="{0D108BD9-81ED-4DB2-BD59-A6C34878D82A}">
                    <a16:rowId xmlns:a16="http://schemas.microsoft.com/office/drawing/2014/main" val="299797461"/>
                  </a:ext>
                </a:extLst>
              </a:tr>
              <a:tr h="370840">
                <a:tc>
                  <a:txBody>
                    <a:bodyPr/>
                    <a:lstStyle/>
                    <a:p>
                      <a:r>
                        <a:rPr lang="en-US" dirty="0"/>
                        <a:t>Mortgage</a:t>
                      </a:r>
                    </a:p>
                  </a:txBody>
                  <a:tcPr/>
                </a:tc>
                <a:tc>
                  <a:txBody>
                    <a:bodyPr/>
                    <a:lstStyle/>
                    <a:p>
                      <a:r>
                        <a:rPr lang="en-US" dirty="0"/>
                        <a:t>$43,200</a:t>
                      </a:r>
                    </a:p>
                  </a:txBody>
                  <a:tcPr/>
                </a:tc>
                <a:tc>
                  <a:txBody>
                    <a:bodyPr/>
                    <a:lstStyle/>
                    <a:p>
                      <a:r>
                        <a:rPr lang="en-US" dirty="0"/>
                        <a:t>$104,000</a:t>
                      </a:r>
                    </a:p>
                  </a:txBody>
                  <a:tcPr/>
                </a:tc>
                <a:tc>
                  <a:txBody>
                    <a:bodyPr/>
                    <a:lstStyle/>
                    <a:p>
                      <a:r>
                        <a:rPr lang="en-US" dirty="0"/>
                        <a:t>$212,000</a:t>
                      </a:r>
                    </a:p>
                  </a:txBody>
                  <a:tcPr/>
                </a:tc>
                <a:tc>
                  <a:txBody>
                    <a:bodyPr/>
                    <a:lstStyle/>
                    <a:p>
                      <a:r>
                        <a:rPr lang="en-US" dirty="0"/>
                        <a:t>$318,400</a:t>
                      </a:r>
                    </a:p>
                  </a:txBody>
                  <a:tcPr/>
                </a:tc>
                <a:extLst>
                  <a:ext uri="{0D108BD9-81ED-4DB2-BD59-A6C34878D82A}">
                    <a16:rowId xmlns:a16="http://schemas.microsoft.com/office/drawing/2014/main" val="1116646950"/>
                  </a:ext>
                </a:extLst>
              </a:tr>
              <a:tr h="370840">
                <a:tc>
                  <a:txBody>
                    <a:bodyPr/>
                    <a:lstStyle/>
                    <a:p>
                      <a:r>
                        <a:rPr lang="en-US" dirty="0"/>
                        <a:t>Interest Rates</a:t>
                      </a:r>
                    </a:p>
                  </a:txBody>
                  <a:tcPr/>
                </a:tc>
                <a:tc>
                  <a:txBody>
                    <a:bodyPr/>
                    <a:lstStyle/>
                    <a:p>
                      <a:r>
                        <a:rPr lang="en-US" dirty="0"/>
                        <a:t>11.2%</a:t>
                      </a:r>
                    </a:p>
                  </a:txBody>
                  <a:tcPr/>
                </a:tc>
                <a:tc>
                  <a:txBody>
                    <a:bodyPr/>
                    <a:lstStyle/>
                    <a:p>
                      <a:r>
                        <a:rPr lang="en-US" dirty="0"/>
                        <a:t>7.44%</a:t>
                      </a:r>
                    </a:p>
                  </a:txBody>
                  <a:tcPr/>
                </a:tc>
                <a:tc>
                  <a:txBody>
                    <a:bodyPr/>
                    <a:lstStyle/>
                    <a:p>
                      <a:r>
                        <a:rPr lang="en-US" dirty="0"/>
                        <a:t>3.94%</a:t>
                      </a:r>
                    </a:p>
                  </a:txBody>
                  <a:tcPr/>
                </a:tc>
                <a:tc>
                  <a:txBody>
                    <a:bodyPr/>
                    <a:lstStyle/>
                    <a:p>
                      <a:r>
                        <a:rPr lang="en-US" dirty="0"/>
                        <a:t>7.815%</a:t>
                      </a:r>
                    </a:p>
                  </a:txBody>
                  <a:tcPr/>
                </a:tc>
                <a:extLst>
                  <a:ext uri="{0D108BD9-81ED-4DB2-BD59-A6C34878D82A}">
                    <a16:rowId xmlns:a16="http://schemas.microsoft.com/office/drawing/2014/main" val="2219589578"/>
                  </a:ext>
                </a:extLst>
              </a:tr>
              <a:tr h="370840">
                <a:tc>
                  <a:txBody>
                    <a:bodyPr/>
                    <a:lstStyle/>
                    <a:p>
                      <a:r>
                        <a:rPr lang="en-US" dirty="0"/>
                        <a:t>Monthly Mortgage</a:t>
                      </a:r>
                    </a:p>
                  </a:txBody>
                  <a:tcPr/>
                </a:tc>
                <a:tc>
                  <a:txBody>
                    <a:bodyPr/>
                    <a:lstStyle/>
                    <a:p>
                      <a:r>
                        <a:rPr lang="en-US" dirty="0"/>
                        <a:t>$418</a:t>
                      </a:r>
                    </a:p>
                  </a:txBody>
                  <a:tcPr/>
                </a:tc>
                <a:tc>
                  <a:txBody>
                    <a:bodyPr/>
                    <a:lstStyle/>
                    <a:p>
                      <a:r>
                        <a:rPr lang="en-US" dirty="0"/>
                        <a:t>$723</a:t>
                      </a:r>
                    </a:p>
                  </a:txBody>
                  <a:tcPr/>
                </a:tc>
                <a:tc>
                  <a:txBody>
                    <a:bodyPr/>
                    <a:lstStyle/>
                    <a:p>
                      <a:r>
                        <a:rPr lang="en-US" dirty="0"/>
                        <a:t>$1,005</a:t>
                      </a:r>
                    </a:p>
                  </a:txBody>
                  <a:tcPr/>
                </a:tc>
                <a:tc>
                  <a:txBody>
                    <a:bodyPr/>
                    <a:lstStyle/>
                    <a:p>
                      <a:r>
                        <a:rPr lang="en-US" dirty="0"/>
                        <a:t>$2,295</a:t>
                      </a:r>
                    </a:p>
                  </a:txBody>
                  <a:tcPr/>
                </a:tc>
                <a:extLst>
                  <a:ext uri="{0D108BD9-81ED-4DB2-BD59-A6C34878D82A}">
                    <a16:rowId xmlns:a16="http://schemas.microsoft.com/office/drawing/2014/main" val="187639659"/>
                  </a:ext>
                </a:extLst>
              </a:tr>
              <a:tr h="370840">
                <a:tc>
                  <a:txBody>
                    <a:bodyPr/>
                    <a:lstStyle/>
                    <a:p>
                      <a:r>
                        <a:rPr lang="en-US" dirty="0"/>
                        <a:t>Monthly Tax &amp; Insurance</a:t>
                      </a:r>
                    </a:p>
                  </a:txBody>
                  <a:tcPr/>
                </a:tc>
                <a:tc>
                  <a:txBody>
                    <a:bodyPr/>
                    <a:lstStyle/>
                    <a:p>
                      <a:r>
                        <a:rPr lang="en-US" dirty="0"/>
                        <a:t>$72</a:t>
                      </a:r>
                    </a:p>
                  </a:txBody>
                  <a:tcPr/>
                </a:tc>
                <a:tc>
                  <a:txBody>
                    <a:bodyPr/>
                    <a:lstStyle/>
                    <a:p>
                      <a:r>
                        <a:rPr lang="en-US" dirty="0"/>
                        <a:t>$173</a:t>
                      </a:r>
                    </a:p>
                  </a:txBody>
                  <a:tcPr/>
                </a:tc>
                <a:tc>
                  <a:txBody>
                    <a:bodyPr/>
                    <a:lstStyle/>
                    <a:p>
                      <a:r>
                        <a:rPr lang="en-US" dirty="0"/>
                        <a:t>$353</a:t>
                      </a:r>
                    </a:p>
                  </a:txBody>
                  <a:tcPr/>
                </a:tc>
                <a:tc>
                  <a:txBody>
                    <a:bodyPr/>
                    <a:lstStyle/>
                    <a:p>
                      <a:r>
                        <a:rPr lang="en-US" dirty="0"/>
                        <a:t>$531</a:t>
                      </a:r>
                    </a:p>
                  </a:txBody>
                  <a:tcPr/>
                </a:tc>
                <a:extLst>
                  <a:ext uri="{0D108BD9-81ED-4DB2-BD59-A6C34878D82A}">
                    <a16:rowId xmlns:a16="http://schemas.microsoft.com/office/drawing/2014/main" val="2146633619"/>
                  </a:ext>
                </a:extLst>
              </a:tr>
              <a:tr h="370840">
                <a:tc>
                  <a:txBody>
                    <a:bodyPr/>
                    <a:lstStyle/>
                    <a:p>
                      <a:r>
                        <a:rPr lang="en-US" dirty="0"/>
                        <a:t>Total Payment</a:t>
                      </a:r>
                    </a:p>
                  </a:txBody>
                  <a:tcPr/>
                </a:tc>
                <a:tc>
                  <a:txBody>
                    <a:bodyPr/>
                    <a:lstStyle/>
                    <a:p>
                      <a:r>
                        <a:rPr lang="en-US" dirty="0"/>
                        <a:t>$490</a:t>
                      </a:r>
                    </a:p>
                  </a:txBody>
                  <a:tcPr/>
                </a:tc>
                <a:tc>
                  <a:txBody>
                    <a:bodyPr/>
                    <a:lstStyle/>
                    <a:p>
                      <a:r>
                        <a:rPr lang="en-US" dirty="0"/>
                        <a:t>$896</a:t>
                      </a:r>
                    </a:p>
                  </a:txBody>
                  <a:tcPr/>
                </a:tc>
                <a:tc>
                  <a:txBody>
                    <a:bodyPr/>
                    <a:lstStyle/>
                    <a:p>
                      <a:r>
                        <a:rPr lang="en-US" dirty="0"/>
                        <a:t>$1,358</a:t>
                      </a:r>
                    </a:p>
                  </a:txBody>
                  <a:tcPr/>
                </a:tc>
                <a:tc>
                  <a:txBody>
                    <a:bodyPr/>
                    <a:lstStyle/>
                    <a:p>
                      <a:r>
                        <a:rPr lang="en-US" dirty="0"/>
                        <a:t>$2,826</a:t>
                      </a:r>
                    </a:p>
                  </a:txBody>
                  <a:tcPr/>
                </a:tc>
                <a:extLst>
                  <a:ext uri="{0D108BD9-81ED-4DB2-BD59-A6C34878D82A}">
                    <a16:rowId xmlns:a16="http://schemas.microsoft.com/office/drawing/2014/main" val="3355124606"/>
                  </a:ext>
                </a:extLst>
              </a:tr>
              <a:tr h="370840">
                <a:tc>
                  <a:txBody>
                    <a:bodyPr/>
                    <a:lstStyle/>
                    <a:p>
                      <a:r>
                        <a:rPr lang="en-US" dirty="0"/>
                        <a:t>Housing as % of income</a:t>
                      </a:r>
                    </a:p>
                  </a:txBody>
                  <a:tcPr/>
                </a:tc>
                <a:tc>
                  <a:txBody>
                    <a:bodyPr/>
                    <a:lstStyle/>
                    <a:p>
                      <a:r>
                        <a:rPr lang="en-US" dirty="0"/>
                        <a:t>35%</a:t>
                      </a:r>
                    </a:p>
                  </a:txBody>
                  <a:tcPr/>
                </a:tc>
                <a:tc>
                  <a:txBody>
                    <a:bodyPr/>
                    <a:lstStyle/>
                    <a:p>
                      <a:r>
                        <a:rPr lang="en-US" dirty="0"/>
                        <a:t>25%</a:t>
                      </a:r>
                    </a:p>
                  </a:txBody>
                  <a:tcPr/>
                </a:tc>
                <a:tc>
                  <a:txBody>
                    <a:bodyPr/>
                    <a:lstStyle/>
                    <a:p>
                      <a:r>
                        <a:rPr lang="en-US" dirty="0"/>
                        <a:t>24%</a:t>
                      </a:r>
                    </a:p>
                  </a:txBody>
                  <a:tcPr/>
                </a:tc>
                <a:tc>
                  <a:txBody>
                    <a:bodyPr/>
                    <a:lstStyle/>
                    <a:p>
                      <a:r>
                        <a:rPr lang="en-US" dirty="0"/>
                        <a:t>44%</a:t>
                      </a:r>
                    </a:p>
                  </a:txBody>
                  <a:tcPr/>
                </a:tc>
                <a:extLst>
                  <a:ext uri="{0D108BD9-81ED-4DB2-BD59-A6C34878D82A}">
                    <a16:rowId xmlns:a16="http://schemas.microsoft.com/office/drawing/2014/main" val="2381432274"/>
                  </a:ext>
                </a:extLst>
              </a:tr>
            </a:tbl>
          </a:graphicData>
        </a:graphic>
      </p:graphicFrame>
      <p:sp>
        <p:nvSpPr>
          <p:cNvPr id="5" name="Rectangle 4">
            <a:extLst>
              <a:ext uri="{FF2B5EF4-FFF2-40B4-BE49-F238E27FC236}">
                <a16:creationId xmlns:a16="http://schemas.microsoft.com/office/drawing/2014/main" id="{5EBB779E-4176-BD79-FA11-46CAD9428269}"/>
              </a:ext>
            </a:extLst>
          </p:cNvPr>
          <p:cNvSpPr/>
          <p:nvPr/>
        </p:nvSpPr>
        <p:spPr>
          <a:xfrm>
            <a:off x="7358231" y="1258645"/>
            <a:ext cx="4490950" cy="5231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63E653-81ED-303F-44D8-9D0B0B9C647C}"/>
              </a:ext>
            </a:extLst>
          </p:cNvPr>
          <p:cNvSpPr txBox="1"/>
          <p:nvPr/>
        </p:nvSpPr>
        <p:spPr>
          <a:xfrm>
            <a:off x="653143" y="6486677"/>
            <a:ext cx="3850734" cy="261610"/>
          </a:xfrm>
          <a:prstGeom prst="rect">
            <a:avLst/>
          </a:prstGeom>
          <a:noFill/>
        </p:spPr>
        <p:txBody>
          <a:bodyPr wrap="none" rtlCol="0">
            <a:spAutoFit/>
          </a:bodyPr>
          <a:lstStyle/>
          <a:p>
            <a:r>
              <a:rPr lang="en-US" sz="1100" dirty="0"/>
              <a:t>Source: US Census; US Dept of Housing and Urban Development</a:t>
            </a:r>
          </a:p>
        </p:txBody>
      </p:sp>
    </p:spTree>
    <p:extLst>
      <p:ext uri="{BB962C8B-B14F-4D97-AF65-F5344CB8AC3E}">
        <p14:creationId xmlns:p14="http://schemas.microsoft.com/office/powerpoint/2010/main" val="113930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1643"/>
</p:tagLst>
</file>

<file path=ppt/tags/tag2.xml><?xml version="1.0" encoding="utf-8"?>
<p:tagLst xmlns:a="http://schemas.openxmlformats.org/drawingml/2006/main" xmlns:r="http://schemas.openxmlformats.org/officeDocument/2006/relationships" xmlns:p="http://schemas.openxmlformats.org/presentationml/2006/main">
  <p:tag name="AS_UNIQUEID" val="11644"/>
</p:tagLst>
</file>

<file path=ppt/tags/tag3.xml><?xml version="1.0" encoding="utf-8"?>
<p:tagLst xmlns:a="http://schemas.openxmlformats.org/drawingml/2006/main" xmlns:r="http://schemas.openxmlformats.org/officeDocument/2006/relationships" xmlns:p="http://schemas.openxmlformats.org/presentationml/2006/main">
  <p:tag name="AS_UNIQUEID" val="11645"/>
</p:tagLst>
</file>

<file path=ppt/tags/tag4.xml><?xml version="1.0" encoding="utf-8"?>
<p:tagLst xmlns:a="http://schemas.openxmlformats.org/drawingml/2006/main" xmlns:r="http://schemas.openxmlformats.org/officeDocument/2006/relationships" xmlns:p="http://schemas.openxmlformats.org/presentationml/2006/main">
  <p:tag name="AS_UNIQUEID" val="11646"/>
</p:tagLst>
</file>

<file path=ppt/tags/tag5.xml><?xml version="1.0" encoding="utf-8"?>
<p:tagLst xmlns:a="http://schemas.openxmlformats.org/drawingml/2006/main" xmlns:r="http://schemas.openxmlformats.org/officeDocument/2006/relationships" xmlns:p="http://schemas.openxmlformats.org/presentationml/2006/main">
  <p:tag name="AS_UNIQUEID" val="11647"/>
</p:tagLst>
</file>

<file path=ppt/tags/tag6.xml><?xml version="1.0" encoding="utf-8"?>
<p:tagLst xmlns:a="http://schemas.openxmlformats.org/drawingml/2006/main" xmlns:r="http://schemas.openxmlformats.org/officeDocument/2006/relationships" xmlns:p="http://schemas.openxmlformats.org/presentationml/2006/main">
  <p:tag name="AS_UNIQUEID" val="11648"/>
</p:tagLst>
</file>

<file path=ppt/theme/theme1.xml><?xml version="1.0" encoding="utf-8"?>
<a:theme xmlns:a="http://schemas.openxmlformats.org/drawingml/2006/main" name="1_Office Theme">
  <a:themeElements>
    <a:clrScheme name="GPcolors2022">
      <a:dk1>
        <a:srgbClr val="000000"/>
      </a:dk1>
      <a:lt1>
        <a:srgbClr val="FFFFFF"/>
      </a:lt1>
      <a:dk2>
        <a:srgbClr val="003A5D"/>
      </a:dk2>
      <a:lt2>
        <a:srgbClr val="E8E8E8"/>
      </a:lt2>
      <a:accent1>
        <a:srgbClr val="00BCF1"/>
      </a:accent1>
      <a:accent2>
        <a:srgbClr val="007DB9"/>
      </a:accent2>
      <a:accent3>
        <a:srgbClr val="00B5AF"/>
      </a:accent3>
      <a:accent4>
        <a:srgbClr val="B2D234"/>
      </a:accent4>
      <a:accent5>
        <a:srgbClr val="EC1C24"/>
      </a:accent5>
      <a:accent6>
        <a:srgbClr val="F26322"/>
      </a:accent6>
      <a:hlink>
        <a:srgbClr val="007DB9"/>
      </a:hlink>
      <a:folHlink>
        <a:srgbClr val="00BC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445E67B1D6DB429BC4FE0F6B8EF039" ma:contentTypeVersion="14" ma:contentTypeDescription="Create a new document." ma:contentTypeScope="" ma:versionID="9df5ca09ab723c5f1ed6aa06ccadd747">
  <xsd:schema xmlns:xsd="http://www.w3.org/2001/XMLSchema" xmlns:xs="http://www.w3.org/2001/XMLSchema" xmlns:p="http://schemas.microsoft.com/office/2006/metadata/properties" xmlns:ns3="14bac365-db97-415c-b95d-9858dc348bc4" xmlns:ns4="63398aaf-765f-4ce0-aaa3-127b20d1b5fe" targetNamespace="http://schemas.microsoft.com/office/2006/metadata/properties" ma:root="true" ma:fieldsID="88b9c774ddd529fe27152fae1c9fa13c" ns3:_="" ns4:_="">
    <xsd:import namespace="14bac365-db97-415c-b95d-9858dc348bc4"/>
    <xsd:import namespace="63398aaf-765f-4ce0-aaa3-127b20d1b5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bac365-db97-415c-b95d-9858dc348b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98aaf-765f-4ce0-aaa3-127b20d1b5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3398aaf-765f-4ce0-aaa3-127b20d1b5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FE7A6E-E146-4B38-B576-08B576A0C203}">
  <ds:schemaRefs>
    <ds:schemaRef ds:uri="14bac365-db97-415c-b95d-9858dc348bc4"/>
    <ds:schemaRef ds:uri="63398aaf-765f-4ce0-aaa3-127b20d1b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FA0395A-F54D-4ED5-95C3-824A428481CA}">
  <ds:schemaRefs>
    <ds:schemaRef ds:uri="14bac365-db97-415c-b95d-9858dc348bc4"/>
    <ds:schemaRef ds:uri="63398aaf-765f-4ce0-aaa3-127b20d1b5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E065B7-FDD9-4B67-8872-7A0E4DB892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1766</TotalTime>
  <Words>2922</Words>
  <Application>Microsoft Office PowerPoint</Application>
  <PresentationFormat>Widescreen</PresentationFormat>
  <Paragraphs>538</Paragraphs>
  <Slides>51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Bilo Bold</vt:lpstr>
      <vt:lpstr>Bilo ExtraBold</vt:lpstr>
      <vt:lpstr>Calibri</vt:lpstr>
      <vt:lpstr>Google Sans</vt:lpstr>
      <vt:lpstr>Helvetica</vt:lpstr>
      <vt:lpstr>Söhne</vt:lpstr>
      <vt:lpstr>1_Office Theme</vt:lpstr>
      <vt:lpstr>GICH - Housing 101  </vt:lpstr>
      <vt:lpstr>PowerPoint Presentation</vt:lpstr>
      <vt:lpstr>PowerPoint Presentation</vt:lpstr>
      <vt:lpstr>Georgia Power’s Region Economic Development Team</vt:lpstr>
      <vt:lpstr>Housing 101 Agenda </vt:lpstr>
      <vt:lpstr>Understanding Housing Challenges </vt:lpstr>
      <vt:lpstr>PowerPoint Presentation</vt:lpstr>
      <vt:lpstr>Generational Housing (Single Family Units)</vt:lpstr>
      <vt:lpstr>Generational Housing (Single Family Units)</vt:lpstr>
      <vt:lpstr>Generational Housing (Single Family Units)</vt:lpstr>
      <vt:lpstr>Generational Housing (Single Family Units)</vt:lpstr>
      <vt:lpstr>Generational Housing (Single Family Units)</vt:lpstr>
      <vt:lpstr>Sources of Costs for an Average New US Single Family Home, 2022</vt:lpstr>
      <vt:lpstr>Golden Handcuffs</vt:lpstr>
      <vt:lpstr>Golden Handcuffs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For Sale Listings, July 2016 - Mar 2024</vt:lpstr>
      <vt:lpstr>Why is Georgia Power focused on Housing? </vt:lpstr>
      <vt:lpstr>Understanding  Types of Housing </vt:lpstr>
      <vt:lpstr>Housing Demand in 2000</vt:lpstr>
      <vt:lpstr>SUPPLY vs DEMAND: HOUSING TYPE </vt:lpstr>
      <vt:lpstr>PowerPoint Presentation</vt:lpstr>
      <vt:lpstr>Housing Demand in 2024</vt:lpstr>
      <vt:lpstr>PowerPoint Presentation</vt:lpstr>
      <vt:lpstr>Basic Homes… Single Family to Garden Apartment</vt:lpstr>
      <vt:lpstr>Accessory Dwelling Units</vt:lpstr>
      <vt:lpstr>Cottages</vt:lpstr>
      <vt:lpstr>Row Homes</vt:lpstr>
      <vt:lpstr>Stacked Homes</vt:lpstr>
      <vt:lpstr>Duplex aka Two-Family</vt:lpstr>
      <vt:lpstr>Quad-Plex aka Four-Unit</vt:lpstr>
      <vt:lpstr>Stacked Flats mixed with single family</vt:lpstr>
      <vt:lpstr>Two-Units</vt:lpstr>
      <vt:lpstr>Three-Unit</vt:lpstr>
      <vt:lpstr>Four-Unit</vt:lpstr>
      <vt:lpstr>Six-Unit</vt:lpstr>
      <vt:lpstr>Cottage Courts</vt:lpstr>
      <vt:lpstr>Townhouses &amp; Multi-plexes</vt:lpstr>
      <vt:lpstr>Live/Work and Mixed Use</vt:lpstr>
      <vt:lpstr>Accessory Dwelling Units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Affairs - 2022 Impact Areas</dc:title>
  <dc:creator>Farrell, Walt</dc:creator>
  <cp:lastModifiedBy>Forshee, Matthew W.</cp:lastModifiedBy>
  <cp:revision>18</cp:revision>
  <cp:lastPrinted>2022-11-03T18:49:48Z</cp:lastPrinted>
  <dcterms:created xsi:type="dcterms:W3CDTF">2022-01-10T15:48:48Z</dcterms:created>
  <dcterms:modified xsi:type="dcterms:W3CDTF">2024-04-16T16:59:43Z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0x010100B2445E67B1D6DB429BC4FE0F6B8EF039</vt:lpwstr>
  </property>
  <property fmtid="{D5CDD505-2E9C-101B-9397-08002B2CF9AE}" pid="3" name="MSIP_Label_ed3826ce-7c18-471d-9596-93de5bae332e_Enabled">
    <vt:lpwstr>true</vt:lpwstr>
  </property>
  <property fmtid="{D5CDD505-2E9C-101B-9397-08002B2CF9AE}" pid="4" name="MSIP_Label_ed3826ce-7c18-471d-9596-93de5bae332e_SetDate">
    <vt:lpwstr>2022-10-06T16:49:25Z</vt:lpwstr>
  </property>
  <property fmtid="{D5CDD505-2E9C-101B-9397-08002B2CF9AE}" pid="5" name="MSIP_Label_ed3826ce-7c18-471d-9596-93de5bae332e_Method">
    <vt:lpwstr>Standard</vt:lpwstr>
  </property>
  <property fmtid="{D5CDD505-2E9C-101B-9397-08002B2CF9AE}" pid="6" name="MSIP_Label_ed3826ce-7c18-471d-9596-93de5bae332e_Name">
    <vt:lpwstr>Internal</vt:lpwstr>
  </property>
  <property fmtid="{D5CDD505-2E9C-101B-9397-08002B2CF9AE}" pid="7" name="MSIP_Label_ed3826ce-7c18-471d-9596-93de5bae332e_SiteId">
    <vt:lpwstr>c0a02e2d-1186-410a-8895-0a4a252ebf17</vt:lpwstr>
  </property>
  <property fmtid="{D5CDD505-2E9C-101B-9397-08002B2CF9AE}" pid="8" name="MSIP_Label_ed3826ce-7c18-471d-9596-93de5bae332e_ActionId">
    <vt:lpwstr>31f5b50c-f3c7-45ff-804e-77c5b0148696</vt:lpwstr>
  </property>
  <property fmtid="{D5CDD505-2E9C-101B-9397-08002B2CF9AE}" pid="9" name="MSIP_Label_ed3826ce-7c18-471d-9596-93de5bae332e_ContentBits">
    <vt:lpwstr>0</vt:lpwstr>
  </property>
</Properties>
</file>