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3" r:id="rId3"/>
    <p:sldId id="286" r:id="rId4"/>
    <p:sldId id="280" r:id="rId5"/>
    <p:sldId id="279" r:id="rId6"/>
    <p:sldId id="257" r:id="rId7"/>
    <p:sldId id="261" r:id="rId8"/>
    <p:sldId id="285" r:id="rId9"/>
    <p:sldId id="284" r:id="rId10"/>
    <p:sldId id="282" r:id="rId11"/>
    <p:sldId id="283" r:id="rId12"/>
    <p:sldId id="271" r:id="rId13"/>
    <p:sldId id="266" r:id="rId14"/>
    <p:sldId id="270" r:id="rId15"/>
    <p:sldId id="274" r:id="rId16"/>
    <p:sldId id="276" r:id="rId17"/>
    <p:sldId id="277" r:id="rId18"/>
    <p:sldId id="278" r:id="rId19"/>
    <p:sldId id="268" r:id="rId20"/>
    <p:sldId id="287" r:id="rId21"/>
    <p:sldId id="288" r:id="rId22"/>
    <p:sldId id="289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552" autoAdjust="0"/>
  </p:normalViewPr>
  <p:slideViewPr>
    <p:cSldViewPr snapToGrid="0">
      <p:cViewPr varScale="1">
        <p:scale>
          <a:sx n="56" d="100"/>
          <a:sy n="56" d="100"/>
        </p:scale>
        <p:origin x="1020" y="66"/>
      </p:cViewPr>
      <p:guideLst/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A69B3-4D89-486B-911E-1435C25C5EC2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AB8BD-9640-45E0-ABB8-60E43F9D56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0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87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5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9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85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3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Thumbs up if you know how to find low bono or pro bono legal services in your community?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03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00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70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85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9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5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to name the six Fs using the chat.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6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5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Thumbs up (down) if you know a family who involuntarily lost their property?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4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Q1: Do you have heir property in your family or do you know someone who does?</a:t>
            </a:r>
          </a:p>
          <a:p>
            <a:r>
              <a:rPr lang="en-US" dirty="0"/>
              <a:t>Chat: Q:  If you call it something besides heirs/heir property please note in the chat.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3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Chat: Other challenges? </a:t>
            </a:r>
          </a:p>
          <a:p>
            <a:r>
              <a:rPr lang="en-US" dirty="0"/>
              <a:t>Thumbs up:  If any of these are familiar though your direct or indirect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84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Q: Which of these is easier?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3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AB8BD-9640-45E0-ABB8-60E43F9D565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6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30E7-9931-4619-818C-044AEACD7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441CA-C66A-4EB1-B96C-045390FCD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F32C-769A-4A48-A26C-E7D3E369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172BD-F6CE-4854-8507-0CE4C240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6F204-643B-4967-BC23-1AA9A568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0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ED53-2281-4E26-BFBE-144D611A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EAA6D-CCBC-4136-9DF1-59F2466D4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5EF8E-5DB8-492C-8213-1DA43AB3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903C0-ED3B-46B5-9879-7530EABA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2CEE3-EB89-458B-9BC4-0E6360D1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1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095D3-BBB5-4420-8839-AA194D7F8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D2225-13BD-4342-937C-09625F77C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CCFA8-67E6-4DE2-844E-39AD861A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6E768-1DD9-4401-ADAB-4FC2E390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17F0D-A0DA-4043-A79C-023924EE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0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BE90-3ED4-459A-829B-412682A4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FB41-B696-4A2D-AF4D-893582671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6DCE0-7449-4BB1-8EDC-8F959AD9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A75E4-5A7D-4F8D-AC04-7D782A2F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B8B8D-6514-4FCB-BF95-3905C978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0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4E8C-C82D-43D7-90D4-030C99F7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DBCF4-3BD5-47D8-A050-1EF2F55A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20783-6933-4ACD-8B7F-4C0F058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47500-341A-4662-B3A0-F71468A4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E1C59-6467-4CA9-8396-9C0B03A1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8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9BA6-284C-4F07-8B1E-D56C6A8C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71CA6-ACCB-46F9-A7B5-18F1B9CF5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8A4AA-D17F-4BC3-B185-630399102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2698E-0B8A-4803-94BE-F464CB94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3856E-D1D6-4C4E-B159-3C893A7A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9416B-8BC0-4544-84D4-2696DBB06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4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BA17-D2F9-4067-B1B5-5C23A889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FC50-742C-4D8E-98C0-1778DEB70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568F-E315-4C03-B884-F82AB50F6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D86C8-0620-4BDE-AFD5-F91FE6AE4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DC7E0-13CC-4BCF-876B-D15C5CE85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19174-794E-4673-B380-76E3CCDF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55048-F571-4423-B999-9184A900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0C01E-39E7-4204-B59F-8DD841FC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2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48E1-2345-45D6-8720-B7792A06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C0972-1190-4039-A3A1-254B19B7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6EB4B-2730-42D8-A11C-4B2E5A1D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A2C5A-C3B0-4F2E-84AC-1F3537F97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4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A854E-8C6E-4DB4-ADB9-FA20DDC7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0B10-A097-4095-B054-2F1A30C7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59D6-C653-4612-89AD-9EAC448B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1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3A4A-71EC-41FD-8842-66196855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16E1-DC39-4BD2-AA95-9D9EF94D8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10BAC-5B15-4697-9BDB-A2F0202DD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DEB08-3080-43C9-ACE3-852F192D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424C-AF21-4F0D-AEF0-5ABEDF55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30437-1D8F-40CF-BE88-72CAD61E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2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3571-20C1-49C1-A174-B58641A1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B4310-56E7-4190-976E-BC91BA70B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CC515-587E-41F6-80F6-4E4CC00C6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4791C-ECD2-481D-800E-1F81A95D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2160E-6831-40D9-8849-08C4DE75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DAB64-FB7A-4AEF-9FC7-9E6E0A98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7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9DA16D-63FC-47D3-8745-26DED9A8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09383-DD05-46B2-8403-8A8F9BBF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2C563-BB41-4434-8541-F917BB9E0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5D32B-FACF-4750-B914-4437D95D6B3B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C25E1-F7A7-49CC-87DC-F1E319430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2423E-C941-4360-8FEF-94AAE89AC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C77BF-840C-4BDC-9B46-DB9B2C7B1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2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guardian.com/us-news/2019/jan/1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appleseed.org/media/docs/unlocking-heir-property.pdf" TargetMode="External"/><Relationship Id="rId4" Type="http://schemas.openxmlformats.org/officeDocument/2006/relationships/hyperlink" Target="https://www.frbatlanta.org/community-developmen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appleseed.org/media/docs/unlocking-heir-property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u.edu/courses/aph294/total-readings/silver%20--%20racialoriginsofzoning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hc.org/policy-guide/zoning-and-affordable-housin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ookings.edu/policy2020/bigideas/to-improve-housing-affordability-we-need-better-alignment-of-zoning-taxes-and-subsidies/" TargetMode="External"/><Relationship Id="rId4" Type="http://schemas.openxmlformats.org/officeDocument/2006/relationships/hyperlink" Target="https://www.urban.org/urban-wire/how-communities-are-rethinking-zoning-improve-housing-affordability-and-access-opportunit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975C-3659-49E3-A27E-06BDDFA7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494" y="4882551"/>
            <a:ext cx="6816307" cy="1503474"/>
          </a:xfrm>
        </p:spPr>
        <p:txBody>
          <a:bodyPr>
            <a:normAutofit fontScale="90000"/>
          </a:bodyPr>
          <a:lstStyle/>
          <a:p>
            <a:pPr algn="r"/>
            <a:r>
              <a:rPr lang="en-US" sz="3400" dirty="0">
                <a:latin typeface="+mn-lt"/>
              </a:rPr>
              <a:t>Karama</a:t>
            </a:r>
            <a:r>
              <a:rPr lang="en-US" sz="3600" dirty="0">
                <a:latin typeface="+mn-lt"/>
              </a:rPr>
              <a:t>  Neal, PhD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Southern Bancorp Community Partners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Heirs Property Information Project    </a:t>
            </a:r>
          </a:p>
        </p:txBody>
      </p:sp>
      <p:pic>
        <p:nvPicPr>
          <p:cNvPr id="5" name="Content Placeholder 4" descr="A field of grass&#10;&#10;Description generated with very high confidence">
            <a:extLst>
              <a:ext uri="{FF2B5EF4-FFF2-40B4-BE49-F238E27FC236}">
                <a16:creationId xmlns:a16="http://schemas.microsoft.com/office/drawing/2014/main" id="{BE8B38D5-506D-415D-A21C-F532ED46B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1975"/>
            <a:ext cx="10515600" cy="227059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B5028F-6E02-4FDB-91C6-596C440411F9}"/>
              </a:ext>
            </a:extLst>
          </p:cNvPr>
          <p:cNvSpPr txBox="1">
            <a:spLocks/>
          </p:cNvSpPr>
          <p:nvPr/>
        </p:nvSpPr>
        <p:spPr>
          <a:xfrm>
            <a:off x="838200" y="2742565"/>
            <a:ext cx="10515600" cy="99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5A1D55-76FE-41A7-8F14-BDCDB7267666}"/>
              </a:ext>
            </a:extLst>
          </p:cNvPr>
          <p:cNvSpPr txBox="1">
            <a:spLocks/>
          </p:cNvSpPr>
          <p:nvPr/>
        </p:nvSpPr>
        <p:spPr>
          <a:xfrm>
            <a:off x="838200" y="3085575"/>
            <a:ext cx="10515600" cy="192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Land and Opportunity:</a:t>
            </a:r>
          </a:p>
          <a:p>
            <a:pPr algn="ctr"/>
            <a:endParaRPr lang="en-US" sz="1000" b="1" dirty="0">
              <a:latin typeface="+mn-lt"/>
            </a:endParaRPr>
          </a:p>
          <a:p>
            <a:pPr algn="ctr"/>
            <a:r>
              <a:rPr lang="en-US" sz="4100" b="1" dirty="0">
                <a:latin typeface="+mn-lt"/>
              </a:rPr>
              <a:t>Heirs Property and Select Topics in Housing Equity</a:t>
            </a:r>
          </a:p>
          <a:p>
            <a:pPr algn="ctr"/>
            <a:br>
              <a:rPr lang="en-US" sz="2700" b="1" dirty="0">
                <a:latin typeface="+mn-lt"/>
              </a:rPr>
            </a:br>
            <a:r>
              <a:rPr lang="en-US" sz="2700" dirty="0">
                <a:latin typeface="+mn-lt"/>
              </a:rPr>
              <a:t>February 24,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BD03E-5CD4-4732-97FF-6B5DD2F08A7F}"/>
              </a:ext>
            </a:extLst>
          </p:cNvPr>
          <p:cNvSpPr txBox="1">
            <a:spLocks/>
          </p:cNvSpPr>
          <p:nvPr/>
        </p:nvSpPr>
        <p:spPr>
          <a:xfrm>
            <a:off x="751935" y="5220750"/>
            <a:ext cx="5079521" cy="1286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Georgia Initiative for Community Housing</a:t>
            </a:r>
          </a:p>
        </p:txBody>
      </p:sp>
    </p:spTree>
    <p:extLst>
      <p:ext uri="{BB962C8B-B14F-4D97-AF65-F5344CB8AC3E}">
        <p14:creationId xmlns:p14="http://schemas.microsoft.com/office/powerpoint/2010/main" val="140858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1DA3B0-0DF7-4335-8930-5CA05B678105}"/>
              </a:ext>
            </a:extLst>
          </p:cNvPr>
          <p:cNvSpPr txBox="1"/>
          <p:nvPr/>
        </p:nvSpPr>
        <p:spPr>
          <a:xfrm>
            <a:off x="517802" y="393502"/>
            <a:ext cx="10797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Uniform Partition of Heirs Property Act</a:t>
            </a:r>
          </a:p>
          <a:p>
            <a:r>
              <a:rPr lang="en-US" sz="4000" b="1" dirty="0"/>
              <a:t>Save the Family Farm 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37F1-39B4-4C50-B2DF-222C941CF727}"/>
              </a:ext>
            </a:extLst>
          </p:cNvPr>
          <p:cNvSpPr txBox="1"/>
          <p:nvPr/>
        </p:nvSpPr>
        <p:spPr>
          <a:xfrm>
            <a:off x="10042071" y="1492652"/>
            <a:ext cx="18614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Passed in 17 states, and VI.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Introduced in 5 other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 was the 2</a:t>
            </a:r>
            <a:r>
              <a:rPr lang="en-US" sz="2400" baseline="30000" dirty="0"/>
              <a:t>nd</a:t>
            </a:r>
            <a:r>
              <a:rPr lang="en-US" sz="2400" dirty="0"/>
              <a:t>  state to pass the Act.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4DB15-51F5-44F1-9B26-7D454B406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1" t="27159" r="17634" b="8156"/>
          <a:stretch/>
        </p:blipFill>
        <p:spPr>
          <a:xfrm>
            <a:off x="1033938" y="1716941"/>
            <a:ext cx="8420305" cy="44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282" y="1487838"/>
            <a:ext cx="5529349" cy="4819625"/>
          </a:xfrm>
        </p:spPr>
        <p:txBody>
          <a:bodyPr>
            <a:normAutofit/>
          </a:bodyPr>
          <a:lstStyle/>
          <a:p>
            <a:r>
              <a:rPr lang="en-US" sz="3200" dirty="0"/>
              <a:t>Breadth and scale</a:t>
            </a:r>
          </a:p>
          <a:p>
            <a:endParaRPr lang="en-US" sz="3200" dirty="0"/>
          </a:p>
          <a:p>
            <a:pPr lvl="1"/>
            <a:r>
              <a:rPr lang="en-US" sz="3200" dirty="0"/>
              <a:t>Urban, rural, suburban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African Americans, </a:t>
            </a:r>
          </a:p>
          <a:p>
            <a:pPr marL="457200" lvl="1" indent="0">
              <a:buNone/>
            </a:pPr>
            <a:r>
              <a:rPr lang="en-US" sz="3200" dirty="0"/>
              <a:t>Asian Americans, </a:t>
            </a:r>
          </a:p>
          <a:p>
            <a:pPr marL="457200" lvl="1" indent="0">
              <a:buNone/>
            </a:pPr>
            <a:r>
              <a:rPr lang="en-US" sz="3200" dirty="0"/>
              <a:t>European Americans, </a:t>
            </a:r>
          </a:p>
          <a:p>
            <a:pPr marL="457200" lvl="1" indent="0">
              <a:buNone/>
            </a:pPr>
            <a:r>
              <a:rPr lang="en-US" sz="3200" dirty="0"/>
              <a:t>Latinx Americans, and </a:t>
            </a:r>
          </a:p>
          <a:p>
            <a:pPr marL="457200" lvl="1" indent="0">
              <a:buNone/>
            </a:pPr>
            <a:r>
              <a:rPr lang="en-US" sz="3200" dirty="0"/>
              <a:t>Native Americans</a:t>
            </a:r>
          </a:p>
          <a:p>
            <a:endParaRPr lang="en-US" dirty="0"/>
          </a:p>
        </p:txBody>
      </p:sp>
      <p:pic>
        <p:nvPicPr>
          <p:cNvPr id="5122" name="Picture 2" descr="A view of Mark Zuckerbergâs Kauai estate. Some Native Hawaiians declared the Facebook CEO the âface of neocolonialismâ.">
            <a:extLst>
              <a:ext uri="{FF2B5EF4-FFF2-40B4-BE49-F238E27FC236}">
                <a16:creationId xmlns:a16="http://schemas.microsoft.com/office/drawing/2014/main" id="{25D1D30C-61BB-4278-B42B-A8C83725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12" y="1487838"/>
            <a:ext cx="5001727" cy="30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D17AA-34B4-429B-AA04-D6CB251D2F5D}"/>
              </a:ext>
            </a:extLst>
          </p:cNvPr>
          <p:cNvSpPr txBox="1"/>
          <p:nvPr/>
        </p:nvSpPr>
        <p:spPr>
          <a:xfrm>
            <a:off x="6519712" y="4688257"/>
            <a:ext cx="500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Hawaii estate of Mark Zuckerberg -- </a:t>
            </a:r>
            <a:r>
              <a:rPr lang="en-US" dirty="0">
                <a:hlinkClick r:id="rId4"/>
              </a:rPr>
              <a:t>https://www.theguardian.com/us-news/2019/jan/17/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040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550"/>
            <a:ext cx="5059265" cy="4436187"/>
          </a:xfrm>
        </p:spPr>
        <p:txBody>
          <a:bodyPr>
            <a:normAutofit/>
          </a:bodyPr>
          <a:lstStyle/>
          <a:p>
            <a:r>
              <a:rPr lang="en-US" dirty="0"/>
              <a:t>Improved economic outcomes at scale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Conner Bailey, Auburn University estimates:   2.1 million acres of heir property worth </a:t>
            </a:r>
            <a:r>
              <a:rPr lang="en-US" b="1" dirty="0"/>
              <a:t>$5.95 billion in just 365 counties </a:t>
            </a:r>
            <a:r>
              <a:rPr lang="en-US" dirty="0"/>
              <a:t>in the U.S. Black Belt.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098" name="Picture 2" descr="Image result for heir property">
            <a:extLst>
              <a:ext uri="{FF2B5EF4-FFF2-40B4-BE49-F238E27FC236}">
                <a16:creationId xmlns:a16="http://schemas.microsoft.com/office/drawing/2014/main" id="{3E1D0CDC-4396-4B60-B804-8AD5E3EA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91" y="765263"/>
            <a:ext cx="5192856" cy="457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275C9-79FD-443C-B717-47CC6A759A67}"/>
              </a:ext>
            </a:extLst>
          </p:cNvPr>
          <p:cNvSpPr txBox="1"/>
          <p:nvPr/>
        </p:nvSpPr>
        <p:spPr>
          <a:xfrm>
            <a:off x="4694808" y="5631072"/>
            <a:ext cx="721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https://www.frbatlanta.org/community-development/</a:t>
            </a:r>
            <a:endParaRPr lang="en-US" dirty="0"/>
          </a:p>
          <a:p>
            <a:endParaRPr lang="en-US" dirty="0"/>
          </a:p>
          <a:p>
            <a:r>
              <a:rPr lang="en-US" dirty="0"/>
              <a:t>Also see </a:t>
            </a:r>
            <a:r>
              <a:rPr lang="en-US" dirty="0">
                <a:hlinkClick r:id="rId5"/>
              </a:rPr>
              <a:t>https://gaappleseed.org/media/docs/unlocking-heir-property.pdf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953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4" y="348796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Heir property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4" y="1545789"/>
            <a:ext cx="7690044" cy="4820505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Wealth retention and reclamation for </a:t>
            </a:r>
            <a:r>
              <a:rPr lang="en-US" sz="3200" i="1" dirty="0"/>
              <a:t>families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Through active property management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Through property development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Through sale of personal interest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Families may not live in the region or state where their property is located.</a:t>
            </a:r>
          </a:p>
        </p:txBody>
      </p:sp>
      <p:pic>
        <p:nvPicPr>
          <p:cNvPr id="2050" name="Picture 2" descr="Georgia State Quarter 1999-D | Statehood Quarters For Sale">
            <a:extLst>
              <a:ext uri="{FF2B5EF4-FFF2-40B4-BE49-F238E27FC236}">
                <a16:creationId xmlns:a16="http://schemas.microsoft.com/office/drawing/2014/main" id="{578B4B37-09DD-4744-82A8-0D35E422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12" y="205104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Wealth creation for </a:t>
            </a:r>
            <a:r>
              <a:rPr lang="en-US" sz="3200" i="1" dirty="0"/>
              <a:t>communities</a:t>
            </a:r>
          </a:p>
          <a:p>
            <a:endParaRPr lang="en-US" sz="3200" dirty="0"/>
          </a:p>
          <a:p>
            <a:pPr lvl="1"/>
            <a:r>
              <a:rPr lang="en-US" sz="3200" dirty="0"/>
              <a:t>Increased property tax base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More vibrant economy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Neighborhood and community improvements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>
                <a:hlinkClick r:id="rId3"/>
              </a:rPr>
              <a:t>https://gaappleseed.org/media/docs/unlocking-heir-property.pdf</a:t>
            </a:r>
            <a:r>
              <a:rPr lang="en-US" sz="3200" dirty="0"/>
              <a:t> </a:t>
            </a:r>
          </a:p>
        </p:txBody>
      </p:sp>
      <p:pic>
        <p:nvPicPr>
          <p:cNvPr id="2050" name="Picture 2" descr="https://www.ualrpublicradio.org/sites/kuar/files/styles/medium/public/201505/g.e._forests_usda-mckeand.png">
            <a:extLst>
              <a:ext uri="{FF2B5EF4-FFF2-40B4-BE49-F238E27FC236}">
                <a16:creationId xmlns:a16="http://schemas.microsoft.com/office/drawing/2014/main" id="{57E53F2C-3CBF-433D-8E49-57050AEE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12" y="365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83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– What’s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5229"/>
            <a:ext cx="6428014" cy="5288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Prevention</a:t>
            </a:r>
          </a:p>
          <a:p>
            <a:endParaRPr lang="en-US" sz="3200" dirty="0"/>
          </a:p>
          <a:p>
            <a:pPr lvl="1"/>
            <a:r>
              <a:rPr lang="en-US" sz="3200" dirty="0"/>
              <a:t>Access to paid legal services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Access to low/pro bono legal services</a:t>
            </a:r>
            <a:br>
              <a:rPr lang="en-US" sz="3200" dirty="0"/>
            </a:br>
            <a:endParaRPr lang="en-US" sz="3200" dirty="0"/>
          </a:p>
          <a:p>
            <a:pPr lvl="1"/>
            <a:r>
              <a:rPr lang="en-US" sz="3200" dirty="0"/>
              <a:t>Wills clinics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33FB421E-96CF-4080-9604-5F02CB06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7" y="1195229"/>
            <a:ext cx="4087586" cy="528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31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02" y="365124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Heir property – What’s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335768" cy="2590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Title clearance</a:t>
            </a:r>
          </a:p>
          <a:p>
            <a:pPr lvl="1"/>
            <a:r>
              <a:rPr lang="en-US" sz="3200" dirty="0"/>
              <a:t>Number and location of heirs</a:t>
            </a:r>
          </a:p>
          <a:p>
            <a:pPr lvl="1"/>
            <a:r>
              <a:rPr lang="en-US" sz="3200" dirty="0"/>
              <a:t>Variety and alignment of family goals</a:t>
            </a:r>
          </a:p>
          <a:p>
            <a:pPr lvl="1"/>
            <a:r>
              <a:rPr lang="en-US" sz="3200" dirty="0"/>
              <a:t>Experienced family-focused attorneys</a:t>
            </a:r>
          </a:p>
        </p:txBody>
      </p:sp>
      <p:pic>
        <p:nvPicPr>
          <p:cNvPr id="1026" name="Picture 2" descr="Image result for christmas tree farm">
            <a:extLst>
              <a:ext uri="{FF2B5EF4-FFF2-40B4-BE49-F238E27FC236}">
                <a16:creationId xmlns:a16="http://schemas.microsoft.com/office/drawing/2014/main" id="{8F69CD3C-F81F-47B8-A792-07933EA5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7500"/>
            <a:ext cx="3038856" cy="22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rimitive camping">
            <a:extLst>
              <a:ext uri="{FF2B5EF4-FFF2-40B4-BE49-F238E27FC236}">
                <a16:creationId xmlns:a16="http://schemas.microsoft.com/office/drawing/2014/main" id="{C7265FDE-42A7-45AC-A1B7-1329FCD2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36" y="3777500"/>
            <a:ext cx="3420533" cy="22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od farm">
            <a:extLst>
              <a:ext uri="{FF2B5EF4-FFF2-40B4-BE49-F238E27FC236}">
                <a16:creationId xmlns:a16="http://schemas.microsoft.com/office/drawing/2014/main" id="{94DD429F-DE37-4597-8BF0-ED17998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49" y="3777500"/>
            <a:ext cx="4051110" cy="22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001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– What’s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6758353" cy="50050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Property management and ownership structures</a:t>
            </a:r>
          </a:p>
          <a:p>
            <a:pPr lvl="1"/>
            <a:r>
              <a:rPr lang="en-US" sz="3200" dirty="0"/>
              <a:t>To facilitate business management</a:t>
            </a:r>
          </a:p>
          <a:p>
            <a:pPr lvl="1"/>
            <a:r>
              <a:rPr lang="en-US" sz="3200" dirty="0"/>
              <a:t>To facilitate family engagement</a:t>
            </a:r>
          </a:p>
          <a:p>
            <a:pPr lvl="1"/>
            <a:r>
              <a:rPr lang="en-US" sz="3200" dirty="0"/>
              <a:t>To facilitate ongoing family ownership</a:t>
            </a:r>
          </a:p>
          <a:p>
            <a:pPr lvl="1"/>
            <a:r>
              <a:rPr lang="en-US" sz="3200" dirty="0"/>
              <a:t>To facilitate transparency</a:t>
            </a:r>
          </a:p>
          <a:p>
            <a:pPr lvl="1"/>
            <a:r>
              <a:rPr lang="en-US" sz="3200" dirty="0"/>
              <a:t>To provide clarity on taxation, dividend, and other financial goals.</a:t>
            </a:r>
          </a:p>
        </p:txBody>
      </p:sp>
      <p:pic>
        <p:nvPicPr>
          <p:cNvPr id="2050" name="Picture 2" descr="Corporation LLC Taxation Infographic">
            <a:extLst>
              <a:ext uri="{FF2B5EF4-FFF2-40B4-BE49-F238E27FC236}">
                <a16:creationId xmlns:a16="http://schemas.microsoft.com/office/drawing/2014/main" id="{7A955E85-115D-4E84-808C-35E95077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3" y="2592248"/>
            <a:ext cx="4436452" cy="29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9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– What’s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16" y="1027906"/>
            <a:ext cx="5175739" cy="502856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3000" dirty="0"/>
              <a:t>Research and education</a:t>
            </a:r>
          </a:p>
          <a:p>
            <a:pPr lvl="1"/>
            <a:r>
              <a:rPr lang="en-US" sz="3000" dirty="0"/>
              <a:t>Prevalence of heir property</a:t>
            </a:r>
          </a:p>
          <a:p>
            <a:pPr lvl="1"/>
            <a:r>
              <a:rPr lang="en-US" sz="3000" dirty="0"/>
              <a:t>Distribution of heir property</a:t>
            </a:r>
          </a:p>
          <a:p>
            <a:pPr lvl="1"/>
            <a:r>
              <a:rPr lang="en-US" sz="3000" dirty="0"/>
              <a:t>Potential value of heir property</a:t>
            </a:r>
          </a:p>
          <a:p>
            <a:pPr lvl="1"/>
            <a:r>
              <a:rPr lang="en-US" sz="3000" dirty="0"/>
              <a:t>Impact of heir property resolution</a:t>
            </a:r>
          </a:p>
          <a:p>
            <a:pPr lvl="1"/>
            <a:r>
              <a:rPr lang="en-US" sz="3000" dirty="0"/>
              <a:t>Location of heirs</a:t>
            </a:r>
          </a:p>
          <a:p>
            <a:pPr lvl="1"/>
            <a:r>
              <a:rPr lang="en-US" sz="3000" dirty="0"/>
              <a:t>Policy innovation and impact</a:t>
            </a:r>
          </a:p>
          <a:p>
            <a:pPr lvl="1"/>
            <a:r>
              <a:rPr lang="en-US" sz="3000" dirty="0"/>
              <a:t>Cost benefit analyses of programs and services</a:t>
            </a:r>
          </a:p>
          <a:p>
            <a:pPr lvl="1"/>
            <a:r>
              <a:rPr lang="en-US" sz="3000" dirty="0"/>
              <a:t>Gender and heir property </a:t>
            </a:r>
          </a:p>
          <a:p>
            <a:pPr lvl="1"/>
            <a:r>
              <a:rPr lang="en-US" sz="3000" dirty="0"/>
              <a:t>Etc.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86BD7-9331-4F01-92E1-38D43B0A9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9" t="21577" r="28885" b="33265"/>
          <a:stretch/>
        </p:blipFill>
        <p:spPr>
          <a:xfrm>
            <a:off x="6224955" y="1934307"/>
            <a:ext cx="5662248" cy="29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Heir property – 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23848"/>
            <a:ext cx="7391400" cy="50050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Property is urban, rural, and suburban.</a:t>
            </a:r>
          </a:p>
          <a:p>
            <a:r>
              <a:rPr lang="en-US" sz="3200" dirty="0"/>
              <a:t>Property is agricultural, residential, etc.</a:t>
            </a:r>
          </a:p>
          <a:p>
            <a:r>
              <a:rPr lang="en-US" sz="3200" dirty="0"/>
              <a:t>Property in in every state.</a:t>
            </a:r>
          </a:p>
          <a:p>
            <a:r>
              <a:rPr lang="en-US" sz="3200" dirty="0"/>
              <a:t>Owners are of every ethnicity.</a:t>
            </a:r>
          </a:p>
          <a:p>
            <a:r>
              <a:rPr lang="en-US" sz="3200" dirty="0"/>
              <a:t>Owners are often out of state.</a:t>
            </a:r>
          </a:p>
          <a:p>
            <a:r>
              <a:rPr lang="en-US" sz="3200" dirty="0"/>
              <a:t>Heir Property Act (Save the Family Farm Act) facilitates title clearance and other positive outcomes.</a:t>
            </a:r>
          </a:p>
        </p:txBody>
      </p:sp>
      <p:pic>
        <p:nvPicPr>
          <p:cNvPr id="1026" name="Picture 2" descr="Georgia Counties Map | Access Genealogy">
            <a:extLst>
              <a:ext uri="{FF2B5EF4-FFF2-40B4-BE49-F238E27FC236}">
                <a16:creationId xmlns:a16="http://schemas.microsoft.com/office/drawing/2014/main" id="{2C7EDF7F-BDB3-464F-8B09-5B938642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95" y="1420845"/>
            <a:ext cx="399097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4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1" y="10612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Real Property Uses</a:t>
            </a:r>
          </a:p>
        </p:txBody>
      </p:sp>
      <p:pic>
        <p:nvPicPr>
          <p:cNvPr id="1028" name="Picture 4" descr="Image result for outdoor afro">
            <a:extLst>
              <a:ext uri="{FF2B5EF4-FFF2-40B4-BE49-F238E27FC236}">
                <a16:creationId xmlns:a16="http://schemas.microsoft.com/office/drawing/2014/main" id="{0D472C37-1375-4231-90B6-88364A2D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39" y="5089795"/>
            <a:ext cx="4218254" cy="14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lack cotton farmer">
            <a:extLst>
              <a:ext uri="{FF2B5EF4-FFF2-40B4-BE49-F238E27FC236}">
                <a16:creationId xmlns:a16="http://schemas.microsoft.com/office/drawing/2014/main" id="{4842C655-FE28-46C8-BA4F-1D007C9C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587" y="2967695"/>
            <a:ext cx="3326806" cy="186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georgia peach grove">
            <a:extLst>
              <a:ext uri="{FF2B5EF4-FFF2-40B4-BE49-F238E27FC236}">
                <a16:creationId xmlns:a16="http://schemas.microsoft.com/office/drawing/2014/main" id="{9A4F49FE-475A-47D4-A426-CACBB4A8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55" y="365125"/>
            <a:ext cx="3367338" cy="22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ethanol corn">
            <a:extLst>
              <a:ext uri="{FF2B5EF4-FFF2-40B4-BE49-F238E27FC236}">
                <a16:creationId xmlns:a16="http://schemas.microsoft.com/office/drawing/2014/main" id="{F3E94A00-CE37-4E89-9968-E864C5F1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1" y="4063247"/>
            <a:ext cx="3032133" cy="22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ilo field">
            <a:extLst>
              <a:ext uri="{FF2B5EF4-FFF2-40B4-BE49-F238E27FC236}">
                <a16:creationId xmlns:a16="http://schemas.microsoft.com/office/drawing/2014/main" id="{A3A52DD6-D938-40CF-88EF-4B040417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5" y="1431686"/>
            <a:ext cx="2978746" cy="20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tlanta cascade home">
            <a:extLst>
              <a:ext uri="{FF2B5EF4-FFF2-40B4-BE49-F238E27FC236}">
                <a16:creationId xmlns:a16="http://schemas.microsoft.com/office/drawing/2014/main" id="{E6E4936B-2DB6-48AA-B61E-236565FB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32" y="1928089"/>
            <a:ext cx="3870272" cy="29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D955FE-481A-4C32-B011-3A22B806F7AD}"/>
              </a:ext>
            </a:extLst>
          </p:cNvPr>
          <p:cNvSpPr txBox="1"/>
          <p:nvPr/>
        </p:nvSpPr>
        <p:spPr>
          <a:xfrm>
            <a:off x="5275183" y="5416151"/>
            <a:ext cx="1453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Six Fs</a:t>
            </a:r>
          </a:p>
        </p:txBody>
      </p:sp>
    </p:spTree>
    <p:extLst>
      <p:ext uri="{BB962C8B-B14F-4D97-AF65-F5344CB8AC3E}">
        <p14:creationId xmlns:p14="http://schemas.microsoft.com/office/powerpoint/2010/main" val="196400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Zoning – brief 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48"/>
            <a:ext cx="10841965" cy="5005038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1908 – First zoning law protects residential neighborhoods from industry,  Los Angeles</a:t>
            </a:r>
          </a:p>
          <a:p>
            <a:r>
              <a:rPr lang="en-US" sz="3200" dirty="0"/>
              <a:t>1910 – First racial zoning law, Baltimore</a:t>
            </a:r>
          </a:p>
          <a:p>
            <a:r>
              <a:rPr lang="en-US" sz="3200" dirty="0"/>
              <a:t>1917 – Supreme Court declares Louisville racial zoning law unconstitutional.</a:t>
            </a:r>
          </a:p>
          <a:p>
            <a:r>
              <a:rPr lang="en-US" sz="3200" dirty="0"/>
              <a:t>Later - Expulsive zoning and other racially-informed zoning and planning</a:t>
            </a:r>
          </a:p>
          <a:p>
            <a:endParaRPr lang="en-US" sz="3200" dirty="0"/>
          </a:p>
          <a:p>
            <a:r>
              <a:rPr lang="en-US" sz="3200" dirty="0">
                <a:hlinkClick r:id="rId3"/>
              </a:rPr>
              <a:t>https://www.asu.edu/courses/aph294/total-readings/silver%20--%20racialoriginsofzoning.pdf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244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1965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Zoning &amp; housing affordability – 3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48"/>
            <a:ext cx="10841965" cy="5005038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Facilitate building accessory dwelling units</a:t>
            </a:r>
          </a:p>
          <a:p>
            <a:pPr lvl="1"/>
            <a:r>
              <a:rPr lang="en-US" sz="2200" dirty="0">
                <a:hlinkClick r:id="rId3"/>
              </a:rPr>
              <a:t>https://nhc.org/policy-guide/zoning-and-affordable-housing/</a:t>
            </a:r>
            <a:r>
              <a:rPr lang="en-US" sz="2200" dirty="0"/>
              <a:t> </a:t>
            </a:r>
          </a:p>
          <a:p>
            <a:r>
              <a:rPr lang="en-US" sz="3200" dirty="0"/>
              <a:t>Regulation of parcel merges</a:t>
            </a:r>
          </a:p>
          <a:p>
            <a:pPr lvl="1"/>
            <a:r>
              <a:rPr lang="en-US" sz="2600" dirty="0"/>
              <a:t>“residential small lot areas allow smaller, denser multifamily housing that preserves the neighborhood’s look and feel while providing more affordable options.</a:t>
            </a:r>
            <a:r>
              <a:rPr lang="en-US" sz="2600" dirty="0">
                <a:hlinkClick r:id="rId4"/>
              </a:rPr>
              <a:t>”</a:t>
            </a:r>
          </a:p>
          <a:p>
            <a:pPr lvl="1"/>
            <a:r>
              <a:rPr lang="en-US" sz="2200" dirty="0">
                <a:hlinkClick r:id="rId4"/>
              </a:rPr>
              <a:t>https://www.urban.org/urban-wire/how-communities-are-rethinking-zoning-improve-housing-affordability-and-access-opportunity</a:t>
            </a:r>
            <a:r>
              <a:rPr lang="en-US" sz="2200" dirty="0"/>
              <a:t> </a:t>
            </a:r>
          </a:p>
          <a:p>
            <a:r>
              <a:rPr lang="en-US" sz="3200" dirty="0"/>
              <a:t>Reduce or eliminate single family zoning</a:t>
            </a:r>
          </a:p>
          <a:p>
            <a:pPr lvl="1"/>
            <a:r>
              <a:rPr lang="en-US" sz="2600" dirty="0"/>
              <a:t>“Local zoning regulations prohibit building anything other than single-family detached houses on three-quarters of land in most U.S. cities.”</a:t>
            </a:r>
          </a:p>
          <a:p>
            <a:pPr lvl="1"/>
            <a:r>
              <a:rPr lang="en-US" sz="2200" dirty="0">
                <a:hlinkClick r:id="rId5"/>
              </a:rPr>
              <a:t>https://www.brookings.edu/policy2020/bigideas/to-improve-housing-affordability-we-need-better-alignment-of-zoning-taxes-and-subsidies/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0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1965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Three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946" y="1487837"/>
            <a:ext cx="8763000" cy="5005038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What are </a:t>
            </a:r>
            <a:r>
              <a:rPr lang="en-US" sz="3200" i="1" dirty="0"/>
              <a:t>all</a:t>
            </a:r>
            <a:r>
              <a:rPr lang="en-US" sz="3200" dirty="0"/>
              <a:t> the intended/desired outcomes?</a:t>
            </a:r>
          </a:p>
          <a:p>
            <a:endParaRPr lang="en-US" sz="3200" dirty="0"/>
          </a:p>
          <a:p>
            <a:r>
              <a:rPr lang="en-US" sz="3200" dirty="0"/>
              <a:t>What are the </a:t>
            </a:r>
            <a:r>
              <a:rPr lang="en-US" sz="3200" i="1" dirty="0"/>
              <a:t>unintended</a:t>
            </a:r>
            <a:r>
              <a:rPr lang="en-US" sz="3200" dirty="0"/>
              <a:t> outcomes?</a:t>
            </a:r>
          </a:p>
          <a:p>
            <a:endParaRPr lang="en-US" sz="3200" dirty="0"/>
          </a:p>
          <a:p>
            <a:r>
              <a:rPr lang="en-US" sz="3200" i="1" dirty="0"/>
              <a:t>Who else </a:t>
            </a:r>
            <a:r>
              <a:rPr lang="en-US" sz="3200" dirty="0"/>
              <a:t>should I ask?</a:t>
            </a:r>
          </a:p>
        </p:txBody>
      </p:sp>
    </p:spTree>
    <p:extLst>
      <p:ext uri="{BB962C8B-B14F-4D97-AF65-F5344CB8AC3E}">
        <p14:creationId xmlns:p14="http://schemas.microsoft.com/office/powerpoint/2010/main" val="63431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field of grass&#10;&#10;Description generated with very high confidence">
            <a:extLst>
              <a:ext uri="{FF2B5EF4-FFF2-40B4-BE49-F238E27FC236}">
                <a16:creationId xmlns:a16="http://schemas.microsoft.com/office/drawing/2014/main" id="{BE8B38D5-506D-415D-A21C-F532ED46B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r="368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4B5975C-3659-49E3-A27E-06BDDFA7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Thank you!</a:t>
            </a:r>
            <a:br>
              <a:rPr lang="en-US" sz="3800" b="1" dirty="0">
                <a:solidFill>
                  <a:srgbClr val="FFFFFF"/>
                </a:solidFill>
              </a:rPr>
            </a:b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</a:rPr>
              <a:t>Karama Neal, PhD</a:t>
            </a: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</a:rPr>
              <a:t>www.karamaneal.com</a:t>
            </a: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</a:rPr>
              <a:t>www.heirspropertyinfo.com</a:t>
            </a: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</a:rPr>
              <a:t>karamaneal@gmail.com</a:t>
            </a:r>
          </a:p>
        </p:txBody>
      </p:sp>
    </p:spTree>
    <p:extLst>
      <p:ext uri="{BB962C8B-B14F-4D97-AF65-F5344CB8AC3E}">
        <p14:creationId xmlns:p14="http://schemas.microsoft.com/office/powerpoint/2010/main" val="4282106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Select historical context</a:t>
            </a:r>
          </a:p>
        </p:txBody>
      </p:sp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675784A1-E302-4C8B-9FA0-B8C693557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73" y="771524"/>
            <a:ext cx="2710728" cy="289144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5DAFE-CFFB-4754-B035-74F916B67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Colonization of the Americas</a:t>
            </a:r>
          </a:p>
          <a:p>
            <a:endParaRPr lang="en-US" sz="3200" dirty="0"/>
          </a:p>
          <a:p>
            <a:r>
              <a:rPr lang="en-US" sz="3200" dirty="0"/>
              <a:t>1824 US Treaty with the Quapaw </a:t>
            </a:r>
          </a:p>
          <a:p>
            <a:endParaRPr lang="en-US" sz="3200" dirty="0"/>
          </a:p>
          <a:p>
            <a:r>
              <a:rPr lang="en-US" sz="3200" dirty="0"/>
              <a:t>1833 US Treaty with the Quapaw</a:t>
            </a:r>
          </a:p>
          <a:p>
            <a:endParaRPr lang="en-US" sz="3200" dirty="0"/>
          </a:p>
          <a:p>
            <a:r>
              <a:rPr lang="en-US" sz="3200" dirty="0"/>
              <a:t>1887 General Allotment Act (“Dawes Act”)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26" name="Picture 2" descr="Trail of Tears Marker">
            <a:extLst>
              <a:ext uri="{FF2B5EF4-FFF2-40B4-BE49-F238E27FC236}">
                <a16:creationId xmlns:a16="http://schemas.microsoft.com/office/drawing/2014/main" id="{F16E02AC-9390-489E-8EC8-664F9BB8B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11980" r="17579" b="4999"/>
          <a:stretch/>
        </p:blipFill>
        <p:spPr bwMode="auto">
          <a:xfrm>
            <a:off x="8643072" y="3748971"/>
            <a:ext cx="2710728" cy="27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9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Select historical context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5DAFE-CFFB-4754-B035-74F916B67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103"/>
            <a:ext cx="10882745" cy="4844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Under the old law, speculators or neighbors could pay delinquent taxes on any property—often unbeknownst to the owner—and receive a deed to the land after two years. In other cases, counties auctioned off delinquent properties at midnight sales or through a system that gave political favorites first chance at the best land. </a:t>
            </a:r>
          </a:p>
          <a:p>
            <a:pPr marL="0" indent="0">
              <a:buNone/>
            </a:pPr>
            <a:r>
              <a:rPr lang="en-US" sz="2600" dirty="0"/>
              <a:t>“These abuses happened predominantly to blacks. In my four years as state land commissioner, all the contact I ever had about problems came from blacks,” said W.J. (Bill) McCune, now Secretary of State in Little Rock.</a:t>
            </a:r>
          </a:p>
          <a:p>
            <a:pPr marL="0" indent="0">
              <a:buNone/>
            </a:pPr>
            <a:r>
              <a:rPr lang="en-US" sz="2600" dirty="0"/>
              <a:t>“We even had some county officials who would rake off the best land for themselves.” In fact, after he became land commissioner, McCune discovered that his predecessor had surreptitiously set up a corporation—with a telephone in his state office—to acquire and resell properties that came up on the delinquent list. 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0B2A0-712A-4DA1-B252-A3388B880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22626" r="33693" b="69100"/>
          <a:stretch/>
        </p:blipFill>
        <p:spPr>
          <a:xfrm>
            <a:off x="7384473" y="318945"/>
            <a:ext cx="3969327" cy="567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C6B36-60BB-4288-8809-CD30B79D65B6}"/>
              </a:ext>
            </a:extLst>
          </p:cNvPr>
          <p:cNvSpPr txBox="1"/>
          <p:nvPr/>
        </p:nvSpPr>
        <p:spPr>
          <a:xfrm>
            <a:off x="7515101" y="952994"/>
            <a:ext cx="138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18, 1986</a:t>
            </a:r>
          </a:p>
        </p:txBody>
      </p:sp>
    </p:spTree>
    <p:extLst>
      <p:ext uri="{BB962C8B-B14F-4D97-AF65-F5344CB8AC3E}">
        <p14:creationId xmlns:p14="http://schemas.microsoft.com/office/powerpoint/2010/main" val="11481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5516-EAB7-42D4-988E-35BE0C01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03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Heir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3D9-B986-497D-A896-79746556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03" y="1011319"/>
            <a:ext cx="11542012" cy="3250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</a:t>
            </a:r>
            <a:r>
              <a:rPr lang="en-US" b="1" dirty="0"/>
              <a:t>family-owned, inherited land </a:t>
            </a:r>
            <a:r>
              <a:rPr lang="en-US" dirty="0"/>
              <a:t>(real property) owned by multiple heirs with undivided interest. </a:t>
            </a:r>
          </a:p>
          <a:p>
            <a:r>
              <a:rPr lang="en-US" dirty="0"/>
              <a:t>Is land </a:t>
            </a:r>
            <a:r>
              <a:rPr lang="en-US" b="1" dirty="0"/>
              <a:t>informally passed down </a:t>
            </a:r>
            <a:r>
              <a:rPr lang="en-US" dirty="0"/>
              <a:t>from generation to generation. </a:t>
            </a:r>
          </a:p>
          <a:p>
            <a:r>
              <a:rPr lang="en-US" dirty="0"/>
              <a:t>Is </a:t>
            </a:r>
            <a:r>
              <a:rPr lang="en-US" b="1" dirty="0"/>
              <a:t>not protected from sale </a:t>
            </a:r>
            <a:r>
              <a:rPr lang="en-US" dirty="0"/>
              <a:t>simply because the taxes are paid. </a:t>
            </a:r>
          </a:p>
          <a:p>
            <a:r>
              <a:rPr lang="en-US" dirty="0"/>
              <a:t>Is </a:t>
            </a:r>
            <a:r>
              <a:rPr lang="en-US" b="1" dirty="0"/>
              <a:t>not protected from sale </a:t>
            </a:r>
            <a:r>
              <a:rPr lang="en-US" dirty="0"/>
              <a:t>simply because family members live on the land. </a:t>
            </a:r>
          </a:p>
          <a:p>
            <a:r>
              <a:rPr lang="en-US" dirty="0"/>
              <a:t>Is co-owned and undivided so </a:t>
            </a:r>
            <a:r>
              <a:rPr lang="en-US" b="1" dirty="0"/>
              <a:t>any heir (or tenant) can assert her/his rights</a:t>
            </a:r>
            <a:r>
              <a:rPr lang="en-US" dirty="0"/>
              <a:t>, no matter how small or recent the investment, involvement, or interest.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E969B64-98AD-47CC-8542-1BABDAA1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96" y="4469947"/>
            <a:ext cx="8886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9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elmet, car, clothing&#10;&#10;Description generated with high confidence">
            <a:extLst>
              <a:ext uri="{FF2B5EF4-FFF2-40B4-BE49-F238E27FC236}">
                <a16:creationId xmlns:a16="http://schemas.microsoft.com/office/drawing/2014/main" id="{6AF9B19A-DE96-403B-B5D1-E175C74E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3420" r="113" b="10231"/>
          <a:stretch/>
        </p:blipFill>
        <p:spPr>
          <a:xfrm rot="5400000">
            <a:off x="-192693" y="717935"/>
            <a:ext cx="3835198" cy="2726065"/>
          </a:xfrm>
          <a:prstGeom prst="rect">
            <a:avLst/>
          </a:prstGeom>
        </p:spPr>
      </p:pic>
      <p:pic>
        <p:nvPicPr>
          <p:cNvPr id="7" name="Content Placeholder 4" descr="A picture containing old, weapon, photo, building&#10;&#10;Description generated with high confidence">
            <a:extLst>
              <a:ext uri="{FF2B5EF4-FFF2-40B4-BE49-F238E27FC236}">
                <a16:creationId xmlns:a16="http://schemas.microsoft.com/office/drawing/2014/main" id="{748FD4F3-A5F0-487F-AE2E-21EB7961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7039" y="642766"/>
            <a:ext cx="3835200" cy="2876399"/>
          </a:xfrm>
          <a:prstGeom prst="rect">
            <a:avLst/>
          </a:prstGeom>
        </p:spPr>
      </p:pic>
      <p:pic>
        <p:nvPicPr>
          <p:cNvPr id="8" name="Picture 7" descr="A close up of a person&#10;&#10;Description generated with high confidence">
            <a:extLst>
              <a:ext uri="{FF2B5EF4-FFF2-40B4-BE49-F238E27FC236}">
                <a16:creationId xmlns:a16="http://schemas.microsoft.com/office/drawing/2014/main" id="{B0406A4C-F54B-4075-866C-BA956A70E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 b="5226"/>
          <a:stretch/>
        </p:blipFill>
        <p:spPr>
          <a:xfrm rot="5400000">
            <a:off x="5489384" y="875320"/>
            <a:ext cx="3835201" cy="2411292"/>
          </a:xfrm>
          <a:prstGeom prst="rect">
            <a:avLst/>
          </a:prstGeom>
        </p:spPr>
      </p:pic>
      <p:pic>
        <p:nvPicPr>
          <p:cNvPr id="11" name="Picture 10" descr="A dog looking at the camera&#10;&#10;Description generated with high confidence">
            <a:extLst>
              <a:ext uri="{FF2B5EF4-FFF2-40B4-BE49-F238E27FC236}">
                <a16:creationId xmlns:a16="http://schemas.microsoft.com/office/drawing/2014/main" id="{56B67096-037F-406D-B56B-568E9787CD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5"/>
          <a:stretch/>
        </p:blipFill>
        <p:spPr>
          <a:xfrm rot="5400000">
            <a:off x="8317405" y="577091"/>
            <a:ext cx="3835200" cy="3007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C2D048-5431-4049-89F8-5AE775F1690C}"/>
              </a:ext>
            </a:extLst>
          </p:cNvPr>
          <p:cNvSpPr txBox="1"/>
          <p:nvPr/>
        </p:nvSpPr>
        <p:spPr>
          <a:xfrm>
            <a:off x="374068" y="4145451"/>
            <a:ext cx="27260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Griffin Henry Belk  b. ~1848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C8EC7-EAFE-4DC8-BB09-C5D4F91EB78F}"/>
              </a:ext>
            </a:extLst>
          </p:cNvPr>
          <p:cNvSpPr txBox="1"/>
          <p:nvPr/>
        </p:nvSpPr>
        <p:spPr>
          <a:xfrm>
            <a:off x="3206439" y="4145451"/>
            <a:ext cx="2726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Joe ‘Man’ Suttles </a:t>
            </a:r>
          </a:p>
          <a:p>
            <a:r>
              <a:rPr lang="en-US" sz="1700" dirty="0"/>
              <a:t>Vashti Belk Suttles     ~1909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6D9DFE-0F1E-400A-A092-0C103916C68C}"/>
              </a:ext>
            </a:extLst>
          </p:cNvPr>
          <p:cNvSpPr txBox="1"/>
          <p:nvPr/>
        </p:nvSpPr>
        <p:spPr>
          <a:xfrm>
            <a:off x="6082839" y="4123856"/>
            <a:ext cx="27260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Fanilla Suttles Cobb b. 1910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10E47-FEB9-4DBA-9FBB-62B488150FFB}"/>
              </a:ext>
            </a:extLst>
          </p:cNvPr>
          <p:cNvSpPr txBox="1"/>
          <p:nvPr/>
        </p:nvSpPr>
        <p:spPr>
          <a:xfrm>
            <a:off x="8731130" y="4123856"/>
            <a:ext cx="27260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Janet Cobb  b. 1941</a:t>
            </a:r>
          </a:p>
        </p:txBody>
      </p:sp>
      <p:pic>
        <p:nvPicPr>
          <p:cNvPr id="21" name="Content Placeholder 4" descr="A field of grass&#10;&#10;Description generated with very high confidence">
            <a:extLst>
              <a:ext uri="{FF2B5EF4-FFF2-40B4-BE49-F238E27FC236}">
                <a16:creationId xmlns:a16="http://schemas.microsoft.com/office/drawing/2014/main" id="{6A6D1FB8-EBE4-4266-9DDD-10294BABD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18" y="4907889"/>
            <a:ext cx="8971963" cy="1937279"/>
          </a:xfrm>
        </p:spPr>
      </p:pic>
    </p:spTree>
    <p:extLst>
      <p:ext uri="{BB962C8B-B14F-4D97-AF65-F5344CB8AC3E}">
        <p14:creationId xmlns:p14="http://schemas.microsoft.com/office/powerpoint/2010/main" val="201287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263D-F620-4C05-A7E6-B5CEE5A3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30" y="150532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Heir Property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9C2B-2294-4B54-80BE-B0E09A05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30" y="1254525"/>
            <a:ext cx="8663156" cy="4689126"/>
          </a:xfrm>
        </p:spPr>
        <p:txBody>
          <a:bodyPr>
            <a:normAutofit/>
          </a:bodyPr>
          <a:lstStyle/>
          <a:p>
            <a:r>
              <a:rPr lang="en-US" sz="3200" dirty="0"/>
              <a:t>Property does not have a clear title, so owners have difficulty:</a:t>
            </a:r>
            <a:endParaRPr lang="en-US" sz="3200" b="1" dirty="0"/>
          </a:p>
          <a:p>
            <a:pPr lvl="1"/>
            <a:r>
              <a:rPr lang="en-US" sz="3200" dirty="0"/>
              <a:t>Fully developing property</a:t>
            </a:r>
          </a:p>
          <a:p>
            <a:pPr lvl="1"/>
            <a:r>
              <a:rPr lang="en-US" sz="3200" dirty="0"/>
              <a:t>Receiving disaster or other federal assistance</a:t>
            </a:r>
          </a:p>
          <a:p>
            <a:pPr lvl="1"/>
            <a:r>
              <a:rPr lang="en-US" sz="3200" dirty="0"/>
              <a:t>Obtaining financing for property improvements</a:t>
            </a:r>
          </a:p>
          <a:p>
            <a:pPr lvl="1"/>
            <a:r>
              <a:rPr lang="en-US" sz="3200" dirty="0"/>
              <a:t>Using as collateral</a:t>
            </a:r>
          </a:p>
          <a:p>
            <a:pPr lvl="1"/>
            <a:r>
              <a:rPr lang="en-US" sz="3200" dirty="0"/>
              <a:t>Leasing property</a:t>
            </a:r>
          </a:p>
          <a:p>
            <a:pPr lvl="1"/>
            <a:r>
              <a:rPr lang="en-US" sz="3200" dirty="0"/>
              <a:t>Selling property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8612D-2B9A-40E8-BF44-139AE82A2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7" t="21175" r="19911" b="36661"/>
          <a:stretch/>
        </p:blipFill>
        <p:spPr>
          <a:xfrm>
            <a:off x="4875105" y="4042281"/>
            <a:ext cx="7137281" cy="266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EDE54-023B-4AEE-8329-A2869715C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16" t="9742" r="44152" b="84064"/>
          <a:stretch/>
        </p:blipFill>
        <p:spPr>
          <a:xfrm>
            <a:off x="10216243" y="3216728"/>
            <a:ext cx="1796143" cy="424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EBF3DA-F61E-4E4C-9339-8811BC84D191}"/>
              </a:ext>
            </a:extLst>
          </p:cNvPr>
          <p:cNvSpPr txBox="1"/>
          <p:nvPr/>
        </p:nvSpPr>
        <p:spPr>
          <a:xfrm>
            <a:off x="9533951" y="3672949"/>
            <a:ext cx="25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2017, re Hurricane Maria</a:t>
            </a:r>
          </a:p>
        </p:txBody>
      </p:sp>
    </p:spTree>
    <p:extLst>
      <p:ext uri="{BB962C8B-B14F-4D97-AF65-F5344CB8AC3E}">
        <p14:creationId xmlns:p14="http://schemas.microsoft.com/office/powerpoint/2010/main" val="131993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263D-F620-4C05-A7E6-B5CEE5A3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63" y="185374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Heir Property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9C2B-2294-4B54-80BE-B0E09A05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63" y="1276639"/>
            <a:ext cx="6852557" cy="4689126"/>
          </a:xfrm>
        </p:spPr>
        <p:txBody>
          <a:bodyPr>
            <a:normAutofit/>
          </a:bodyPr>
          <a:lstStyle/>
          <a:p>
            <a:r>
              <a:rPr lang="en-US" sz="3600" dirty="0"/>
              <a:t>Two common remedies if an heir (or other cotenant) wants the monetary value of their land:</a:t>
            </a:r>
          </a:p>
          <a:p>
            <a:endParaRPr lang="en-US" sz="3600" dirty="0"/>
          </a:p>
          <a:p>
            <a:pPr lvl="1"/>
            <a:r>
              <a:rPr lang="en-US" sz="3600" dirty="0"/>
              <a:t>Divide the property and sell a portion</a:t>
            </a:r>
          </a:p>
          <a:p>
            <a:pPr lvl="1"/>
            <a:r>
              <a:rPr lang="en-US" sz="3600" dirty="0"/>
              <a:t>Sell the property and divide the proceeds</a:t>
            </a:r>
          </a:p>
          <a:p>
            <a:pPr lvl="1"/>
            <a:endParaRPr lang="en-US" sz="3200" b="1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https://familyhistorydaily.com/wp-content/uploads/2014/09/family_tree_ancestry.png">
            <a:extLst>
              <a:ext uri="{FF2B5EF4-FFF2-40B4-BE49-F238E27FC236}">
                <a16:creationId xmlns:a16="http://schemas.microsoft.com/office/drawing/2014/main" id="{FC8E120F-C267-488E-816B-2265C0F0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20" y="1162200"/>
            <a:ext cx="4877345" cy="37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4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263D-F620-4C05-A7E6-B5CEE5A3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Uniform Partition of Heir Property Act</a:t>
            </a:r>
            <a:br>
              <a:rPr lang="en-US" b="1" dirty="0"/>
            </a:br>
            <a:r>
              <a:rPr lang="en-US" b="1" dirty="0"/>
              <a:t>“Save the Family Farm Act”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9C2B-2294-4B54-80BE-B0E09A05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749"/>
            <a:ext cx="10515600" cy="468912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Balances the rights </a:t>
            </a:r>
            <a:r>
              <a:rPr lang="en-US" dirty="0"/>
              <a:t>of family members who want to retain their land with the rights of family members who want to sell. </a:t>
            </a:r>
          </a:p>
          <a:p>
            <a:r>
              <a:rPr lang="en-US" b="1" dirty="0"/>
              <a:t>Affects only heir property</a:t>
            </a:r>
            <a:r>
              <a:rPr lang="en-US" dirty="0"/>
              <a:t>, a small subset of parcels in Georgia </a:t>
            </a:r>
          </a:p>
          <a:p>
            <a:r>
              <a:rPr lang="en-US" dirty="0"/>
              <a:t>Gives </a:t>
            </a:r>
            <a:r>
              <a:rPr lang="en-US" b="1" dirty="0"/>
              <a:t>heirs the right to buy out other heirs </a:t>
            </a:r>
            <a:r>
              <a:rPr lang="en-US" dirty="0"/>
              <a:t>who want to sell, keeping the land in the family. </a:t>
            </a:r>
          </a:p>
          <a:p>
            <a:r>
              <a:rPr lang="en-US" dirty="0"/>
              <a:t>Provides a means to realize </a:t>
            </a:r>
            <a:r>
              <a:rPr lang="en-US" b="1" dirty="0"/>
              <a:t>full market value </a:t>
            </a:r>
            <a:r>
              <a:rPr lang="en-US" dirty="0"/>
              <a:t>of the land, if sold. </a:t>
            </a:r>
          </a:p>
          <a:p>
            <a:r>
              <a:rPr lang="en-US" dirty="0"/>
              <a:t>Facilitates sound </a:t>
            </a:r>
            <a:r>
              <a:rPr lang="en-US" b="1" dirty="0"/>
              <a:t>property management</a:t>
            </a:r>
            <a:r>
              <a:rPr lang="en-US" dirty="0"/>
              <a:t>. </a:t>
            </a:r>
          </a:p>
          <a:p>
            <a:r>
              <a:rPr lang="en-US" dirty="0"/>
              <a:t>Has </a:t>
            </a:r>
            <a:r>
              <a:rPr lang="en-US" b="1" dirty="0"/>
              <a:t>already been passed</a:t>
            </a:r>
            <a:r>
              <a:rPr lang="en-US" dirty="0"/>
              <a:t> by 17 states and VI. </a:t>
            </a:r>
          </a:p>
          <a:p>
            <a:r>
              <a:rPr lang="en-US" dirty="0"/>
              <a:t>Preserves the </a:t>
            </a:r>
            <a:r>
              <a:rPr lang="en-US" b="1" dirty="0"/>
              <a:t>independent right to contract</a:t>
            </a:r>
            <a:r>
              <a:rPr lang="en-US" dirty="0"/>
              <a:t>.</a:t>
            </a:r>
          </a:p>
          <a:p>
            <a:r>
              <a:rPr lang="en-US" dirty="0"/>
              <a:t>Was drafted by the </a:t>
            </a:r>
            <a:r>
              <a:rPr lang="en-US" b="1" dirty="0"/>
              <a:t>nonprofit Uniform Law Commission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441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1310</Words>
  <Application>Microsoft Office PowerPoint</Application>
  <PresentationFormat>Widescreen</PresentationFormat>
  <Paragraphs>198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Karama  Neal, PhD Southern Bancorp Community Partners Heirs Property Information Project    </vt:lpstr>
      <vt:lpstr>Real Property Uses</vt:lpstr>
      <vt:lpstr>Select historical context</vt:lpstr>
      <vt:lpstr>Select historical context</vt:lpstr>
      <vt:lpstr>Heir Property</vt:lpstr>
      <vt:lpstr>PowerPoint Presentation</vt:lpstr>
      <vt:lpstr>Heir Property Challenges</vt:lpstr>
      <vt:lpstr>Heir Property Challenges</vt:lpstr>
      <vt:lpstr>Uniform Partition of Heir Property Act “Save the Family Farm Act”</vt:lpstr>
      <vt:lpstr>PowerPoint Presentation</vt:lpstr>
      <vt:lpstr>Heir property matters</vt:lpstr>
      <vt:lpstr>Heir property matters</vt:lpstr>
      <vt:lpstr>Heir property matters</vt:lpstr>
      <vt:lpstr>Heir property matters</vt:lpstr>
      <vt:lpstr>Heir property – What’s needed</vt:lpstr>
      <vt:lpstr>Heir property – What’s needed</vt:lpstr>
      <vt:lpstr>Heir property – What’s needed</vt:lpstr>
      <vt:lpstr>Heir property – What’s needed</vt:lpstr>
      <vt:lpstr>Heir property – Key takeaways</vt:lpstr>
      <vt:lpstr>Zoning – brief historical context</vt:lpstr>
      <vt:lpstr>Zoning &amp; housing affordability – 3 approaches</vt:lpstr>
      <vt:lpstr>Three key questions</vt:lpstr>
      <vt:lpstr>Thank you!  Karama Neal, PhD www.karamaneal.com www.heirspropertyinfo.com karamaneal@gmail.com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Karama Neal</dc:creator>
  <cp:lastModifiedBy>Karama</cp:lastModifiedBy>
  <cp:revision>140</cp:revision>
  <dcterms:created xsi:type="dcterms:W3CDTF">2018-05-13T21:22:47Z</dcterms:created>
  <dcterms:modified xsi:type="dcterms:W3CDTF">2021-02-20T06:03:44Z</dcterms:modified>
</cp:coreProperties>
</file>