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embeddedFontLst>
    <p:embeddedFont>
      <p:font typeface="Franklin Gothic Medium" panose="020B0603020102020204" pitchFamily="34" charset="0"/>
      <p:regular r:id="rId7"/>
      <p:italic r:id="rId8"/>
    </p:embeddedFont>
    <p:embeddedFont>
      <p:font typeface="Merriweather" panose="00000500000000000000" pitchFamily="2" charset="0"/>
      <p:regular r:id="rId9"/>
      <p:bold r:id="rId10"/>
      <p:italic r:id="rId11"/>
      <p:boldItalic r:id="rId12"/>
    </p:embeddedFont>
    <p:embeddedFont>
      <p:font typeface="Oswald" pitchFamily="2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Merriweather Sans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35A"/>
    <a:srgbClr val="B7BF10"/>
    <a:srgbClr val="00A3AD"/>
    <a:srgbClr val="004E60"/>
    <a:srgbClr val="BFB800"/>
    <a:srgbClr val="00B1BB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"/>
    <p:restoredTop sz="94671"/>
  </p:normalViewPr>
  <p:slideViewPr>
    <p:cSldViewPr snapToGrid="0" snapToObjects="1">
      <p:cViewPr varScale="1">
        <p:scale>
          <a:sx n="47" d="100"/>
          <a:sy n="47" d="100"/>
        </p:scale>
        <p:origin x="2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E1B368E-4060-5847-9F2A-62261FC15B1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D5CBE17-CA21-B34C-9852-EDFE7850B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2E1B368E-4060-5847-9F2A-62261FC15B1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0D5CBE17-CA21-B34C-9852-EDFE7850B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0FB56F-4203-DF40-9C36-5863CF549D11}"/>
              </a:ext>
            </a:extLst>
          </p:cNvPr>
          <p:cNvSpPr/>
          <p:nvPr userDrawn="1"/>
        </p:nvSpPr>
        <p:spPr>
          <a:xfrm>
            <a:off x="0" y="1"/>
            <a:ext cx="4402670" cy="853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3BDA0-8C9A-1741-BBD9-A3F022945FE7}"/>
              </a:ext>
            </a:extLst>
          </p:cNvPr>
          <p:cNvSpPr/>
          <p:nvPr userDrawn="1"/>
        </p:nvSpPr>
        <p:spPr>
          <a:xfrm>
            <a:off x="4402670" y="8534401"/>
            <a:ext cx="3369730" cy="1523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7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F269D-C4D2-2A4B-B31B-47F4EBC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" y="4653069"/>
            <a:ext cx="3397833" cy="339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45911-485C-214D-A31F-C4140DCF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904240"/>
            <a:ext cx="4883150" cy="214376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  <a:latin typeface="Oswald" pitchFamily="2" charset="0"/>
              </a:rPr>
              <a:t>RESEARCH </a:t>
            </a:r>
            <a:r>
              <a:rPr lang="en-US" b="1" dirty="0">
                <a:solidFill>
                  <a:schemeClr val="accent1"/>
                </a:solidFill>
                <a:latin typeface="Oswald" pitchFamily="2" charset="0"/>
              </a:rPr>
              <a:t>PARTICIPANTS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2D668-F5D6-4445-812E-6E46ACD4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42429"/>
            <a:ext cx="5829300" cy="1016211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00000"/>
              </a:lnSpc>
              <a:spcBef>
                <a:spcPts val="1450"/>
              </a:spcBef>
              <a:spcAft>
                <a:spcPts val="600"/>
              </a:spcAft>
            </a:pPr>
            <a:r>
              <a:rPr lang="en-US" sz="1800" dirty="0">
                <a:latin typeface="Merriweather" panose="00000500000000000000" pitchFamily="2" charset="0"/>
              </a:rPr>
              <a:t>We are conducting a research study that will look at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 This research is designed to better understand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2A45-260A-4A48-84ED-CE4BB067E8FD}"/>
              </a:ext>
            </a:extLst>
          </p:cNvPr>
          <p:cNvSpPr txBox="1"/>
          <p:nvPr/>
        </p:nvSpPr>
        <p:spPr>
          <a:xfrm>
            <a:off x="4178836" y="4895488"/>
            <a:ext cx="26220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basic eligibility requirements here. Who can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3C90B-2D3E-1045-B314-5B7BF0EDBBC7}"/>
              </a:ext>
            </a:extLst>
          </p:cNvPr>
          <p:cNvSpPr txBox="1"/>
          <p:nvPr/>
        </p:nvSpPr>
        <p:spPr>
          <a:xfrm>
            <a:off x="4178836" y="4587016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chemeClr val="accent1"/>
                </a:solidFill>
                <a:latin typeface="Oswald" pitchFamily="2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8DBB-C9CC-B64E-9FD3-B1AC7EA4E4DD}"/>
              </a:ext>
            </a:extLst>
          </p:cNvPr>
          <p:cNvSpPr txBox="1"/>
          <p:nvPr/>
        </p:nvSpPr>
        <p:spPr>
          <a:xfrm>
            <a:off x="4178836" y="5760806"/>
            <a:ext cx="26220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risks of the study, benefits of the study, description of study procedures and participant time commitment, and any other relevant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FDC25-A223-AD4D-842C-45D937169D6C}"/>
              </a:ext>
            </a:extLst>
          </p:cNvPr>
          <p:cNvSpPr txBox="1"/>
          <p:nvPr/>
        </p:nvSpPr>
        <p:spPr>
          <a:xfrm>
            <a:off x="4178836" y="5449769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chemeClr val="accent1"/>
                </a:solidFill>
                <a:latin typeface="Oswald" pitchFamily="2" charset="0"/>
              </a:rPr>
              <a:t>DESCRIPTION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8FF-059E-C444-9AE7-11608F609502}"/>
              </a:ext>
            </a:extLst>
          </p:cNvPr>
          <p:cNvSpPr txBox="1"/>
          <p:nvPr/>
        </p:nvSpPr>
        <p:spPr>
          <a:xfrm>
            <a:off x="4178836" y="6925904"/>
            <a:ext cx="26220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Please contact XXXXXXX at xxx-xxx-</a:t>
            </a:r>
            <a:r>
              <a:rPr lang="en-US" sz="1100" dirty="0" err="1">
                <a:latin typeface="Merriweather Sans" pitchFamily="2" charset="0"/>
              </a:rPr>
              <a:t>xxxx</a:t>
            </a:r>
            <a:r>
              <a:rPr lang="en-US" sz="1100" dirty="0">
                <a:latin typeface="Merriweather Sans" pitchFamily="2" charset="0"/>
              </a:rPr>
              <a:t> or </a:t>
            </a:r>
            <a:r>
              <a:rPr lang="en-US" sz="1100" dirty="0" err="1">
                <a:latin typeface="Merriweather Sans" pitchFamily="2" charset="0"/>
              </a:rPr>
              <a:t>xxxxxx@uga.edu</a:t>
            </a:r>
            <a:r>
              <a:rPr lang="en-US" sz="1100" dirty="0">
                <a:latin typeface="Merriweather Sans" pitchFamily="2" charset="0"/>
              </a:rPr>
              <a:t>. If the primary contact is a student, also provide the name and contact information for the study PI (faculty advisor.)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46D63-494C-6144-B651-3849FDE96A1D}"/>
              </a:ext>
            </a:extLst>
          </p:cNvPr>
          <p:cNvSpPr txBox="1"/>
          <p:nvPr/>
        </p:nvSpPr>
        <p:spPr>
          <a:xfrm>
            <a:off x="4178836" y="6664604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chemeClr val="accent1"/>
                </a:solidFill>
                <a:latin typeface="Oswald" pitchFamily="2" charset="0"/>
              </a:rPr>
              <a:t>INTERESTED?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DEB98-D016-8043-8014-B3CE4391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46" y="8418554"/>
            <a:ext cx="1008912" cy="10089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250E51-7A1A-FC4F-B5BB-72BC01DD090D}"/>
              </a:ext>
            </a:extLst>
          </p:cNvPr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D41C-F78E-9A4E-AA91-8E882720A5BB}"/>
              </a:ext>
            </a:extLst>
          </p:cNvPr>
          <p:cNvSpPr txBox="1"/>
          <p:nvPr/>
        </p:nvSpPr>
        <p:spPr>
          <a:xfrm>
            <a:off x="4178836" y="8090932"/>
            <a:ext cx="2622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Merriweather Sans" pitchFamily="2" charset="0"/>
              </a:rPr>
              <a:t>List compensation if any. Do not bold or italicize.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38302-25EC-3A45-B5B7-EE8F84EE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6348"/>
          <a:stretch/>
        </p:blipFill>
        <p:spPr>
          <a:xfrm>
            <a:off x="804420" y="8566294"/>
            <a:ext cx="2743200" cy="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F269D-C4D2-2A4B-B31B-47F4EBC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" y="4653069"/>
            <a:ext cx="3397833" cy="339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45911-485C-214D-A31F-C4140DCF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904240"/>
            <a:ext cx="4883150" cy="214376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 dirty="0" smtClean="0">
                <a:solidFill>
                  <a:srgbClr val="00A3AD"/>
                </a:solidFill>
                <a:latin typeface="Oswald" pitchFamily="2" charset="0"/>
              </a:rPr>
              <a:t>RESEARCH </a:t>
            </a:r>
            <a:r>
              <a:rPr lang="en-US" b="1" dirty="0">
                <a:solidFill>
                  <a:srgbClr val="00A3AD"/>
                </a:solidFill>
                <a:latin typeface="Oswald" pitchFamily="2" charset="0"/>
              </a:rPr>
              <a:t>PARTICIPANTS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2D668-F5D6-4445-812E-6E46ACD4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42429"/>
            <a:ext cx="5829300" cy="1016211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00000"/>
              </a:lnSpc>
              <a:spcBef>
                <a:spcPts val="1450"/>
              </a:spcBef>
              <a:spcAft>
                <a:spcPts val="600"/>
              </a:spcAft>
            </a:pPr>
            <a:r>
              <a:rPr lang="en-US" sz="1800" dirty="0">
                <a:latin typeface="Merriweather" panose="00000500000000000000" pitchFamily="2" charset="0"/>
              </a:rPr>
              <a:t>We are conducting a research study that will look at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 This research is designed to better understand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2A45-260A-4A48-84ED-CE4BB067E8FD}"/>
              </a:ext>
            </a:extLst>
          </p:cNvPr>
          <p:cNvSpPr txBox="1"/>
          <p:nvPr/>
        </p:nvSpPr>
        <p:spPr>
          <a:xfrm>
            <a:off x="4178836" y="4895488"/>
            <a:ext cx="26220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basic eligibility requirements here. Who can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3C90B-2D3E-1045-B314-5B7BF0EDBBC7}"/>
              </a:ext>
            </a:extLst>
          </p:cNvPr>
          <p:cNvSpPr txBox="1"/>
          <p:nvPr/>
        </p:nvSpPr>
        <p:spPr>
          <a:xfrm>
            <a:off x="4178836" y="4587016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A3AD"/>
                </a:solidFill>
                <a:latin typeface="Oswald" pitchFamily="2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8DBB-C9CC-B64E-9FD3-B1AC7EA4E4DD}"/>
              </a:ext>
            </a:extLst>
          </p:cNvPr>
          <p:cNvSpPr txBox="1"/>
          <p:nvPr/>
        </p:nvSpPr>
        <p:spPr>
          <a:xfrm>
            <a:off x="4178836" y="5760806"/>
            <a:ext cx="26220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risks of the study, benefits of the study, description of study procedures and participant time commitment, and any other relevant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FDC25-A223-AD4D-842C-45D937169D6C}"/>
              </a:ext>
            </a:extLst>
          </p:cNvPr>
          <p:cNvSpPr txBox="1"/>
          <p:nvPr/>
        </p:nvSpPr>
        <p:spPr>
          <a:xfrm>
            <a:off x="4178836" y="5449769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A3AD"/>
                </a:solidFill>
                <a:latin typeface="Oswald" pitchFamily="2" charset="0"/>
              </a:rPr>
              <a:t>DESCRIPTION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8FF-059E-C444-9AE7-11608F609502}"/>
              </a:ext>
            </a:extLst>
          </p:cNvPr>
          <p:cNvSpPr txBox="1"/>
          <p:nvPr/>
        </p:nvSpPr>
        <p:spPr>
          <a:xfrm>
            <a:off x="4178836" y="6925904"/>
            <a:ext cx="26220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Please contact XXXXXXX at xxx-xxx-</a:t>
            </a:r>
            <a:r>
              <a:rPr lang="en-US" sz="1100" dirty="0" err="1">
                <a:latin typeface="Merriweather Sans" pitchFamily="2" charset="0"/>
              </a:rPr>
              <a:t>xxxx</a:t>
            </a:r>
            <a:r>
              <a:rPr lang="en-US" sz="1100" dirty="0">
                <a:latin typeface="Merriweather Sans" pitchFamily="2" charset="0"/>
              </a:rPr>
              <a:t> or </a:t>
            </a:r>
            <a:r>
              <a:rPr lang="en-US" sz="1100" dirty="0" err="1">
                <a:latin typeface="Merriweather Sans" pitchFamily="2" charset="0"/>
              </a:rPr>
              <a:t>xxxxxx@uga.edu</a:t>
            </a:r>
            <a:r>
              <a:rPr lang="en-US" sz="1100" dirty="0">
                <a:latin typeface="Merriweather Sans" pitchFamily="2" charset="0"/>
              </a:rPr>
              <a:t>. If the primary contact is a student, also provide the name and contact information for the study PI (faculty advisor.)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46D63-494C-6144-B651-3849FDE96A1D}"/>
              </a:ext>
            </a:extLst>
          </p:cNvPr>
          <p:cNvSpPr txBox="1"/>
          <p:nvPr/>
        </p:nvSpPr>
        <p:spPr>
          <a:xfrm>
            <a:off x="4178836" y="6664604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A3AD"/>
                </a:solidFill>
                <a:latin typeface="Oswald" pitchFamily="2" charset="0"/>
              </a:rPr>
              <a:t>INTERESTED?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DEB98-D016-8043-8014-B3CE4391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46" y="8418554"/>
            <a:ext cx="1008912" cy="10089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250E51-7A1A-FC4F-B5BB-72BC01DD090D}"/>
              </a:ext>
            </a:extLst>
          </p:cNvPr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1B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D41C-F78E-9A4E-AA91-8E882720A5BB}"/>
              </a:ext>
            </a:extLst>
          </p:cNvPr>
          <p:cNvSpPr txBox="1"/>
          <p:nvPr/>
        </p:nvSpPr>
        <p:spPr>
          <a:xfrm>
            <a:off x="4178836" y="8090932"/>
            <a:ext cx="2622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Merriweather Sans" pitchFamily="2" charset="0"/>
              </a:rPr>
              <a:t>List compensation if any. Do not bold or italicize.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38302-25EC-3A45-B5B7-EE8F84EE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6348"/>
          <a:stretch/>
        </p:blipFill>
        <p:spPr>
          <a:xfrm>
            <a:off x="804420" y="8566294"/>
            <a:ext cx="2743200" cy="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3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F269D-C4D2-2A4B-B31B-47F4EBC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" y="4653069"/>
            <a:ext cx="3397833" cy="339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45911-485C-214D-A31F-C4140DCF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904240"/>
            <a:ext cx="4883150" cy="214376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 dirty="0" smtClean="0">
                <a:solidFill>
                  <a:srgbClr val="66435A"/>
                </a:solidFill>
                <a:latin typeface="Oswald" pitchFamily="2" charset="0"/>
              </a:rPr>
              <a:t>RESEARCH </a:t>
            </a:r>
            <a:r>
              <a:rPr lang="en-US" b="1" dirty="0">
                <a:solidFill>
                  <a:srgbClr val="66435A"/>
                </a:solidFill>
                <a:latin typeface="Oswald" pitchFamily="2" charset="0"/>
              </a:rPr>
              <a:t>PARTICIPANTS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2D668-F5D6-4445-812E-6E46ACD4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42429"/>
            <a:ext cx="5829300" cy="1016211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00000"/>
              </a:lnSpc>
              <a:spcBef>
                <a:spcPts val="1450"/>
              </a:spcBef>
              <a:spcAft>
                <a:spcPts val="600"/>
              </a:spcAft>
            </a:pPr>
            <a:r>
              <a:rPr lang="en-US" sz="1800" dirty="0">
                <a:latin typeface="Merriweather" panose="00000500000000000000" pitchFamily="2" charset="0"/>
              </a:rPr>
              <a:t>We are conducting a research study that will look at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 This research is designed to better understand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2A45-260A-4A48-84ED-CE4BB067E8FD}"/>
              </a:ext>
            </a:extLst>
          </p:cNvPr>
          <p:cNvSpPr txBox="1"/>
          <p:nvPr/>
        </p:nvSpPr>
        <p:spPr>
          <a:xfrm>
            <a:off x="4178836" y="4895488"/>
            <a:ext cx="26220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basic eligibility requirements here. Who can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3C90B-2D3E-1045-B314-5B7BF0EDBBC7}"/>
              </a:ext>
            </a:extLst>
          </p:cNvPr>
          <p:cNvSpPr txBox="1"/>
          <p:nvPr/>
        </p:nvSpPr>
        <p:spPr>
          <a:xfrm>
            <a:off x="4178836" y="4587016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66435A"/>
                </a:solidFill>
                <a:latin typeface="Oswald" pitchFamily="2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8DBB-C9CC-B64E-9FD3-B1AC7EA4E4DD}"/>
              </a:ext>
            </a:extLst>
          </p:cNvPr>
          <p:cNvSpPr txBox="1"/>
          <p:nvPr/>
        </p:nvSpPr>
        <p:spPr>
          <a:xfrm>
            <a:off x="4178836" y="5760806"/>
            <a:ext cx="26220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risks of the study, benefits of the study, description of study procedures and participant time commitment, and any other relevant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FDC25-A223-AD4D-842C-45D937169D6C}"/>
              </a:ext>
            </a:extLst>
          </p:cNvPr>
          <p:cNvSpPr txBox="1"/>
          <p:nvPr/>
        </p:nvSpPr>
        <p:spPr>
          <a:xfrm>
            <a:off x="4178836" y="5449769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66435A"/>
                </a:solidFill>
                <a:latin typeface="Oswald" pitchFamily="2" charset="0"/>
              </a:rPr>
              <a:t>DESCRIPTION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8FF-059E-C444-9AE7-11608F609502}"/>
              </a:ext>
            </a:extLst>
          </p:cNvPr>
          <p:cNvSpPr txBox="1"/>
          <p:nvPr/>
        </p:nvSpPr>
        <p:spPr>
          <a:xfrm>
            <a:off x="4178836" y="6925904"/>
            <a:ext cx="26220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Please contact XXXXXXX at xxx-xxx-</a:t>
            </a:r>
            <a:r>
              <a:rPr lang="en-US" sz="1100" dirty="0" err="1">
                <a:latin typeface="Merriweather Sans" pitchFamily="2" charset="0"/>
              </a:rPr>
              <a:t>xxxx</a:t>
            </a:r>
            <a:r>
              <a:rPr lang="en-US" sz="1100" dirty="0">
                <a:latin typeface="Merriweather Sans" pitchFamily="2" charset="0"/>
              </a:rPr>
              <a:t> or </a:t>
            </a:r>
            <a:r>
              <a:rPr lang="en-US" sz="1100" dirty="0" err="1">
                <a:latin typeface="Merriweather Sans" pitchFamily="2" charset="0"/>
              </a:rPr>
              <a:t>xxxxxx@uga.edu</a:t>
            </a:r>
            <a:r>
              <a:rPr lang="en-US" sz="1100" dirty="0">
                <a:latin typeface="Merriweather Sans" pitchFamily="2" charset="0"/>
              </a:rPr>
              <a:t>. If the primary contact is a student, also provide the name and contact information for the study PI (faculty advisor.)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46D63-494C-6144-B651-3849FDE96A1D}"/>
              </a:ext>
            </a:extLst>
          </p:cNvPr>
          <p:cNvSpPr txBox="1"/>
          <p:nvPr/>
        </p:nvSpPr>
        <p:spPr>
          <a:xfrm>
            <a:off x="4178836" y="6664604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66435A"/>
                </a:solidFill>
                <a:latin typeface="Oswald" pitchFamily="2" charset="0"/>
              </a:rPr>
              <a:t>INTERESTED?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DEB98-D016-8043-8014-B3CE4391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46" y="8418554"/>
            <a:ext cx="1008912" cy="10089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250E51-7A1A-FC4F-B5BB-72BC01DD090D}"/>
              </a:ext>
            </a:extLst>
          </p:cNvPr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1B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D41C-F78E-9A4E-AA91-8E882720A5BB}"/>
              </a:ext>
            </a:extLst>
          </p:cNvPr>
          <p:cNvSpPr txBox="1"/>
          <p:nvPr/>
        </p:nvSpPr>
        <p:spPr>
          <a:xfrm>
            <a:off x="4178836" y="8090932"/>
            <a:ext cx="2622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Merriweather Sans" pitchFamily="2" charset="0"/>
              </a:rPr>
              <a:t>List compensation if any. Do not bold or italicize.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38302-25EC-3A45-B5B7-EE8F84EE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6348"/>
          <a:stretch/>
        </p:blipFill>
        <p:spPr>
          <a:xfrm>
            <a:off x="804420" y="8566294"/>
            <a:ext cx="2743200" cy="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F269D-C4D2-2A4B-B31B-47F4EBC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" y="4653069"/>
            <a:ext cx="3397833" cy="339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45911-485C-214D-A31F-C4140DCF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904240"/>
            <a:ext cx="4883150" cy="214376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 dirty="0" smtClean="0">
                <a:solidFill>
                  <a:srgbClr val="B7BF10"/>
                </a:solidFill>
                <a:latin typeface="Oswald" pitchFamily="2" charset="0"/>
              </a:rPr>
              <a:t>RESEARCH </a:t>
            </a:r>
            <a:r>
              <a:rPr lang="en-US" b="1" dirty="0">
                <a:solidFill>
                  <a:srgbClr val="B7BF10"/>
                </a:solidFill>
                <a:latin typeface="Oswald" pitchFamily="2" charset="0"/>
              </a:rPr>
              <a:t>PARTICIPANTS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2D668-F5D6-4445-812E-6E46ACD4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42429"/>
            <a:ext cx="5829300" cy="1016211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00000"/>
              </a:lnSpc>
              <a:spcBef>
                <a:spcPts val="1450"/>
              </a:spcBef>
              <a:spcAft>
                <a:spcPts val="600"/>
              </a:spcAft>
            </a:pPr>
            <a:r>
              <a:rPr lang="en-US" sz="1800" dirty="0">
                <a:latin typeface="Merriweather" panose="00000500000000000000" pitchFamily="2" charset="0"/>
              </a:rPr>
              <a:t>We are conducting a research study that will look at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 This research is designed to better understand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2A45-260A-4A48-84ED-CE4BB067E8FD}"/>
              </a:ext>
            </a:extLst>
          </p:cNvPr>
          <p:cNvSpPr txBox="1"/>
          <p:nvPr/>
        </p:nvSpPr>
        <p:spPr>
          <a:xfrm>
            <a:off x="4178836" y="4895488"/>
            <a:ext cx="26220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basic eligibility requirements here. Who can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3C90B-2D3E-1045-B314-5B7BF0EDBBC7}"/>
              </a:ext>
            </a:extLst>
          </p:cNvPr>
          <p:cNvSpPr txBox="1"/>
          <p:nvPr/>
        </p:nvSpPr>
        <p:spPr>
          <a:xfrm>
            <a:off x="4178836" y="4587016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B7BF10"/>
                </a:solidFill>
                <a:latin typeface="Oswald" pitchFamily="2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8DBB-C9CC-B64E-9FD3-B1AC7EA4E4DD}"/>
              </a:ext>
            </a:extLst>
          </p:cNvPr>
          <p:cNvSpPr txBox="1"/>
          <p:nvPr/>
        </p:nvSpPr>
        <p:spPr>
          <a:xfrm>
            <a:off x="4178836" y="5760806"/>
            <a:ext cx="26220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risks of the study, benefits of the study, description of study procedures and participant time commitment, and any other relevant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FDC25-A223-AD4D-842C-45D937169D6C}"/>
              </a:ext>
            </a:extLst>
          </p:cNvPr>
          <p:cNvSpPr txBox="1"/>
          <p:nvPr/>
        </p:nvSpPr>
        <p:spPr>
          <a:xfrm>
            <a:off x="4178836" y="5449769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B7BF10"/>
                </a:solidFill>
                <a:latin typeface="Oswald" pitchFamily="2" charset="0"/>
              </a:rPr>
              <a:t>DESCRIPTION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8FF-059E-C444-9AE7-11608F609502}"/>
              </a:ext>
            </a:extLst>
          </p:cNvPr>
          <p:cNvSpPr txBox="1"/>
          <p:nvPr/>
        </p:nvSpPr>
        <p:spPr>
          <a:xfrm>
            <a:off x="4178836" y="6925904"/>
            <a:ext cx="26220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Please contact XXXXXXX at xxx-xxx-</a:t>
            </a:r>
            <a:r>
              <a:rPr lang="en-US" sz="1100" dirty="0" err="1">
                <a:latin typeface="Merriweather Sans" pitchFamily="2" charset="0"/>
              </a:rPr>
              <a:t>xxxx</a:t>
            </a:r>
            <a:r>
              <a:rPr lang="en-US" sz="1100" dirty="0">
                <a:latin typeface="Merriweather Sans" pitchFamily="2" charset="0"/>
              </a:rPr>
              <a:t> or </a:t>
            </a:r>
            <a:r>
              <a:rPr lang="en-US" sz="1100" dirty="0" err="1">
                <a:latin typeface="Merriweather Sans" pitchFamily="2" charset="0"/>
              </a:rPr>
              <a:t>xxxxxx@uga.edu</a:t>
            </a:r>
            <a:r>
              <a:rPr lang="en-US" sz="1100" dirty="0">
                <a:latin typeface="Merriweather Sans" pitchFamily="2" charset="0"/>
              </a:rPr>
              <a:t>. If the primary contact is a student, also provide the name and contact information for the study PI (faculty advisor.)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46D63-494C-6144-B651-3849FDE96A1D}"/>
              </a:ext>
            </a:extLst>
          </p:cNvPr>
          <p:cNvSpPr txBox="1"/>
          <p:nvPr/>
        </p:nvSpPr>
        <p:spPr>
          <a:xfrm>
            <a:off x="4178836" y="6664604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B7BF10"/>
                </a:solidFill>
                <a:latin typeface="Oswald" pitchFamily="2" charset="0"/>
              </a:rPr>
              <a:t>INTERESTED?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DEB98-D016-8043-8014-B3CE4391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46" y="8418554"/>
            <a:ext cx="1008912" cy="10089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250E51-7A1A-FC4F-B5BB-72BC01DD090D}"/>
              </a:ext>
            </a:extLst>
          </p:cNvPr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1B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D41C-F78E-9A4E-AA91-8E882720A5BB}"/>
              </a:ext>
            </a:extLst>
          </p:cNvPr>
          <p:cNvSpPr txBox="1"/>
          <p:nvPr/>
        </p:nvSpPr>
        <p:spPr>
          <a:xfrm>
            <a:off x="4178836" y="8090932"/>
            <a:ext cx="2622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Merriweather Sans" pitchFamily="2" charset="0"/>
              </a:rPr>
              <a:t>List compensation if any. Do not bold or italicize.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38302-25EC-3A45-B5B7-EE8F84EE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6348"/>
          <a:stretch/>
        </p:blipFill>
        <p:spPr>
          <a:xfrm>
            <a:off x="804420" y="8566294"/>
            <a:ext cx="2743200" cy="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2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FF269D-C4D2-2A4B-B31B-47F4EBC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04" y="4653069"/>
            <a:ext cx="3397833" cy="339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45911-485C-214D-A31F-C4140DCF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904240"/>
            <a:ext cx="4883150" cy="214376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 dirty="0" smtClean="0">
                <a:solidFill>
                  <a:srgbClr val="004E60"/>
                </a:solidFill>
                <a:latin typeface="Oswald" pitchFamily="2" charset="0"/>
              </a:rPr>
              <a:t>RESEARCH </a:t>
            </a:r>
            <a:r>
              <a:rPr lang="en-US" b="1" dirty="0">
                <a:solidFill>
                  <a:srgbClr val="004E60"/>
                </a:solidFill>
                <a:latin typeface="Oswald" pitchFamily="2" charset="0"/>
              </a:rPr>
              <a:t>PARTICIPANTS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2D668-F5D6-4445-812E-6E46ACD4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42429"/>
            <a:ext cx="5829300" cy="1016211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100000"/>
              </a:lnSpc>
              <a:spcBef>
                <a:spcPts val="1450"/>
              </a:spcBef>
              <a:spcAft>
                <a:spcPts val="600"/>
              </a:spcAft>
            </a:pPr>
            <a:r>
              <a:rPr lang="en-US" sz="1800" dirty="0">
                <a:latin typeface="Merriweather" panose="00000500000000000000" pitchFamily="2" charset="0"/>
              </a:rPr>
              <a:t>We are conducting a research study that will look at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 This research is designed to better understand </a:t>
            </a:r>
            <a:r>
              <a:rPr lang="en-US" sz="1800" dirty="0" err="1">
                <a:latin typeface="Merriweather" panose="00000500000000000000" pitchFamily="2" charset="0"/>
              </a:rPr>
              <a:t>xxxxxxxxxxx</a:t>
            </a:r>
            <a:r>
              <a:rPr lang="en-US" sz="1800" dirty="0">
                <a:latin typeface="Merriweather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12A45-260A-4A48-84ED-CE4BB067E8FD}"/>
              </a:ext>
            </a:extLst>
          </p:cNvPr>
          <p:cNvSpPr txBox="1"/>
          <p:nvPr/>
        </p:nvSpPr>
        <p:spPr>
          <a:xfrm>
            <a:off x="4178836" y="4895488"/>
            <a:ext cx="26220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basic eligibility requirements here. Who can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3C90B-2D3E-1045-B314-5B7BF0EDBBC7}"/>
              </a:ext>
            </a:extLst>
          </p:cNvPr>
          <p:cNvSpPr txBox="1"/>
          <p:nvPr/>
        </p:nvSpPr>
        <p:spPr>
          <a:xfrm>
            <a:off x="4178836" y="4587016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4E60"/>
                </a:solidFill>
                <a:latin typeface="Oswald" pitchFamily="2" charset="0"/>
              </a:rPr>
              <a:t>WHO IS ELIGIBLE?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A8DBB-C9CC-B64E-9FD3-B1AC7EA4E4DD}"/>
              </a:ext>
            </a:extLst>
          </p:cNvPr>
          <p:cNvSpPr txBox="1"/>
          <p:nvPr/>
        </p:nvSpPr>
        <p:spPr>
          <a:xfrm>
            <a:off x="4178836" y="5760806"/>
            <a:ext cx="262201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List risks of the study, benefits of the study, description of study procedures and participant time commitment, and any other relevant information.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FDC25-A223-AD4D-842C-45D937169D6C}"/>
              </a:ext>
            </a:extLst>
          </p:cNvPr>
          <p:cNvSpPr txBox="1"/>
          <p:nvPr/>
        </p:nvSpPr>
        <p:spPr>
          <a:xfrm>
            <a:off x="4178836" y="5449769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4E60"/>
                </a:solidFill>
                <a:latin typeface="Oswald" pitchFamily="2" charset="0"/>
              </a:rPr>
              <a:t>DESCRIPTION OF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CA8FF-059E-C444-9AE7-11608F609502}"/>
              </a:ext>
            </a:extLst>
          </p:cNvPr>
          <p:cNvSpPr txBox="1"/>
          <p:nvPr/>
        </p:nvSpPr>
        <p:spPr>
          <a:xfrm>
            <a:off x="4178836" y="6925904"/>
            <a:ext cx="26220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Merriweather Sans" pitchFamily="2" charset="0"/>
              </a:rPr>
              <a:t>Please contact XXXXXXX at xxx-xxx-</a:t>
            </a:r>
            <a:r>
              <a:rPr lang="en-US" sz="1100" dirty="0" err="1">
                <a:latin typeface="Merriweather Sans" pitchFamily="2" charset="0"/>
              </a:rPr>
              <a:t>xxxx</a:t>
            </a:r>
            <a:r>
              <a:rPr lang="en-US" sz="1100" dirty="0">
                <a:latin typeface="Merriweather Sans" pitchFamily="2" charset="0"/>
              </a:rPr>
              <a:t> or </a:t>
            </a:r>
            <a:r>
              <a:rPr lang="en-US" sz="1100" dirty="0" err="1">
                <a:latin typeface="Merriweather Sans" pitchFamily="2" charset="0"/>
              </a:rPr>
              <a:t>xxxxxx@uga.edu</a:t>
            </a:r>
            <a:r>
              <a:rPr lang="en-US" sz="1100" dirty="0">
                <a:latin typeface="Merriweather Sans" pitchFamily="2" charset="0"/>
              </a:rPr>
              <a:t>. If the primary contact is a student, also provide the name and contact information for the study PI (faculty advisor.)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46D63-494C-6144-B651-3849FDE96A1D}"/>
              </a:ext>
            </a:extLst>
          </p:cNvPr>
          <p:cNvSpPr txBox="1"/>
          <p:nvPr/>
        </p:nvSpPr>
        <p:spPr>
          <a:xfrm>
            <a:off x="4178836" y="6664604"/>
            <a:ext cx="26220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spc="200" dirty="0">
                <a:solidFill>
                  <a:srgbClr val="004E60"/>
                </a:solidFill>
                <a:latin typeface="Oswald" pitchFamily="2" charset="0"/>
              </a:rPr>
              <a:t>INTERESTED?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DEB98-D016-8043-8014-B3CE4391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46" y="8418554"/>
            <a:ext cx="1008912" cy="10089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250E51-7A1A-FC4F-B5BB-72BC01DD090D}"/>
              </a:ext>
            </a:extLst>
          </p:cNvPr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1B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D41C-F78E-9A4E-AA91-8E882720A5BB}"/>
              </a:ext>
            </a:extLst>
          </p:cNvPr>
          <p:cNvSpPr txBox="1"/>
          <p:nvPr/>
        </p:nvSpPr>
        <p:spPr>
          <a:xfrm>
            <a:off x="4178836" y="8090932"/>
            <a:ext cx="26220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Merriweather Sans" pitchFamily="2" charset="0"/>
              </a:rPr>
              <a:t>List compensation if any. Do not bold or italicize.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38302-25EC-3A45-B5B7-EE8F84EE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16348"/>
          <a:stretch/>
        </p:blipFill>
        <p:spPr>
          <a:xfrm>
            <a:off x="804420" y="8566294"/>
            <a:ext cx="2743200" cy="7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3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GA COLORS">
      <a:dk1>
        <a:srgbClr val="000000"/>
      </a:dk1>
      <a:lt1>
        <a:srgbClr val="FFFFFF"/>
      </a:lt1>
      <a:dk2>
        <a:srgbClr val="626362"/>
      </a:dk2>
      <a:lt2>
        <a:srgbClr val="D6D7D6"/>
      </a:lt2>
      <a:accent1>
        <a:srgbClr val="CC163D"/>
      </a:accent1>
      <a:accent2>
        <a:srgbClr val="E3DCC6"/>
      </a:accent2>
      <a:accent3>
        <a:srgbClr val="8B8F8D"/>
      </a:accent3>
      <a:accent4>
        <a:srgbClr val="5F5950"/>
      </a:accent4>
      <a:accent5>
        <a:srgbClr val="005B6C"/>
      </a:accent5>
      <a:accent6>
        <a:srgbClr val="777D24"/>
      </a:accent6>
      <a:hlink>
        <a:srgbClr val="00A2AB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B templates-v1" id="{301B195E-9DC8-8C49-A17F-A7AAAD899E01}" vid="{C3253D86-2FC8-FB4F-831E-819E4F731E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IRB templates-v1.pptx</Template>
  <TotalTime>11</TotalTime>
  <Words>555</Words>
  <Application>Microsoft Office PowerPoint</Application>
  <PresentationFormat>Custom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Franklin Gothic Medium</vt:lpstr>
      <vt:lpstr>Merriweather</vt:lpstr>
      <vt:lpstr>Oswald</vt:lpstr>
      <vt:lpstr>Franklin Gothic Book</vt:lpstr>
      <vt:lpstr>Arial</vt:lpstr>
      <vt:lpstr>Merriweather Sans</vt:lpstr>
      <vt:lpstr>Office Theme</vt:lpstr>
      <vt:lpstr>RESEARCH PARTICIPANTS NEEDED</vt:lpstr>
      <vt:lpstr>RESEARCH PARTICIPANTS NEEDED</vt:lpstr>
      <vt:lpstr>RESEARCH PARTICIPANTS NEEDED</vt:lpstr>
      <vt:lpstr>RESEARCH PARTICIPANTS NEEDED</vt:lpstr>
      <vt:lpstr>RESEARCH PARTICIPANTS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PARTICIPANTS NEEDED</dc:title>
  <dc:creator>Brandi N Herrin</dc:creator>
  <cp:lastModifiedBy>Brandi N Herrin</cp:lastModifiedBy>
  <cp:revision>3</cp:revision>
  <cp:lastPrinted>2018-10-22T16:53:56Z</cp:lastPrinted>
  <dcterms:created xsi:type="dcterms:W3CDTF">2022-02-17T16:31:45Z</dcterms:created>
  <dcterms:modified xsi:type="dcterms:W3CDTF">2022-02-17T19:13:44Z</dcterms:modified>
</cp:coreProperties>
</file>