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notesMasterIdLst>
    <p:notesMasterId r:id="rId31"/>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82" r:id="rId21"/>
    <p:sldId id="273" r:id="rId22"/>
    <p:sldId id="274" r:id="rId23"/>
    <p:sldId id="275" r:id="rId24"/>
    <p:sldId id="276" r:id="rId25"/>
    <p:sldId id="277" r:id="rId26"/>
    <p:sldId id="278" r:id="rId27"/>
    <p:sldId id="279" r:id="rId28"/>
    <p:sldId id="280" r:id="rId29"/>
    <p:sldId id="281"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ableStyles" Target="tableStyles.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9" name="PlaceHolder 1"/>
          <p:cNvSpPr>
            <a:spLocks noGrp="1" noRot="1" noChangeAspect="1"/>
          </p:cNvSpPr>
          <p:nvPr>
            <p:ph type="sldImg"/>
          </p:nvPr>
        </p:nvSpPr>
        <p:spPr>
          <a:xfrm>
            <a:off x="533520" y="764280"/>
            <a:ext cx="6704640" cy="3771360"/>
          </a:xfrm>
          <a:prstGeom prst="rect">
            <a:avLst/>
          </a:prstGeom>
        </p:spPr>
        <p:txBody>
          <a:bodyPr lIns="0" tIns="0" rIns="0" bIns="0" anchor="ctr">
            <a:noAutofit/>
          </a:bodyPr>
          <a:lstStyle/>
          <a:p>
            <a:pPr algn="ctr"/>
            <a:r>
              <a:rPr lang="en-US" sz="4400" b="0" strike="noStrike" spc="-1">
                <a:latin typeface="Arial"/>
              </a:rPr>
              <a:t>Click to move the slide</a:t>
            </a:r>
          </a:p>
        </p:txBody>
      </p:sp>
      <p:sp>
        <p:nvSpPr>
          <p:cNvPr id="120" name="PlaceHolder 2"/>
          <p:cNvSpPr>
            <a:spLocks noGrp="1"/>
          </p:cNvSpPr>
          <p:nvPr>
            <p:ph type="body"/>
          </p:nvPr>
        </p:nvSpPr>
        <p:spPr>
          <a:xfrm>
            <a:off x="777240" y="4777560"/>
            <a:ext cx="6217560" cy="4525920"/>
          </a:xfrm>
          <a:prstGeom prst="rect">
            <a:avLst/>
          </a:prstGeom>
        </p:spPr>
        <p:txBody>
          <a:bodyPr lIns="0" tIns="0" rIns="0" bIns="0">
            <a:noAutofit/>
          </a:bodyPr>
          <a:lstStyle/>
          <a:p>
            <a:r>
              <a:rPr lang="en-US" sz="2000" b="0" strike="noStrike" spc="-1">
                <a:latin typeface="Arial"/>
              </a:rPr>
              <a:t>Click to edit the notes format</a:t>
            </a:r>
          </a:p>
        </p:txBody>
      </p:sp>
      <p:sp>
        <p:nvSpPr>
          <p:cNvPr id="121" name="PlaceHolder 3"/>
          <p:cNvSpPr>
            <a:spLocks noGrp="1"/>
          </p:cNvSpPr>
          <p:nvPr>
            <p:ph type="hdr"/>
          </p:nvPr>
        </p:nvSpPr>
        <p:spPr>
          <a:xfrm>
            <a:off x="0" y="0"/>
            <a:ext cx="3372840" cy="502560"/>
          </a:xfrm>
          <a:prstGeom prst="rect">
            <a:avLst/>
          </a:prstGeom>
        </p:spPr>
        <p:txBody>
          <a:bodyPr lIns="0" tIns="0" rIns="0" bIns="0">
            <a:noAutofit/>
          </a:bodyPr>
          <a:lstStyle/>
          <a:p>
            <a:r>
              <a:rPr lang="en-US" sz="1400" b="0" strike="noStrike" spc="-1">
                <a:latin typeface="Times New Roman"/>
              </a:rPr>
              <a:t>&lt;header&gt;</a:t>
            </a:r>
          </a:p>
        </p:txBody>
      </p:sp>
      <p:sp>
        <p:nvSpPr>
          <p:cNvPr id="122" name="PlaceHolder 4"/>
          <p:cNvSpPr>
            <a:spLocks noGrp="1"/>
          </p:cNvSpPr>
          <p:nvPr>
            <p:ph type="dt"/>
          </p:nvPr>
        </p:nvSpPr>
        <p:spPr>
          <a:xfrm>
            <a:off x="4399200" y="0"/>
            <a:ext cx="3372840" cy="502560"/>
          </a:xfrm>
          <a:prstGeom prst="rect">
            <a:avLst/>
          </a:prstGeom>
        </p:spPr>
        <p:txBody>
          <a:bodyPr lIns="0" tIns="0" rIns="0" bIns="0">
            <a:noAutofit/>
          </a:bodyPr>
          <a:lstStyle/>
          <a:p>
            <a:pPr algn="r"/>
            <a:r>
              <a:rPr lang="en-US" sz="1400" b="0" strike="noStrike" spc="-1">
                <a:latin typeface="Times New Roman"/>
              </a:rPr>
              <a:t>&lt;date/time&gt;</a:t>
            </a:r>
          </a:p>
        </p:txBody>
      </p:sp>
      <p:sp>
        <p:nvSpPr>
          <p:cNvPr id="123" name="PlaceHolder 5"/>
          <p:cNvSpPr>
            <a:spLocks noGrp="1"/>
          </p:cNvSpPr>
          <p:nvPr>
            <p:ph type="ftr"/>
          </p:nvPr>
        </p:nvSpPr>
        <p:spPr>
          <a:xfrm>
            <a:off x="0" y="9555480"/>
            <a:ext cx="3372840" cy="502560"/>
          </a:xfrm>
          <a:prstGeom prst="rect">
            <a:avLst/>
          </a:prstGeom>
        </p:spPr>
        <p:txBody>
          <a:bodyPr lIns="0" tIns="0" rIns="0" bIns="0" anchor="b">
            <a:noAutofit/>
          </a:bodyPr>
          <a:lstStyle/>
          <a:p>
            <a:r>
              <a:rPr lang="en-US" sz="1400" b="0" strike="noStrike" spc="-1">
                <a:latin typeface="Times New Roman"/>
              </a:rPr>
              <a:t>&lt;footer&gt;</a:t>
            </a:r>
          </a:p>
        </p:txBody>
      </p:sp>
      <p:sp>
        <p:nvSpPr>
          <p:cNvPr id="124" name="PlaceHolder 6"/>
          <p:cNvSpPr>
            <a:spLocks noGrp="1"/>
          </p:cNvSpPr>
          <p:nvPr>
            <p:ph type="sldNum"/>
          </p:nvPr>
        </p:nvSpPr>
        <p:spPr>
          <a:xfrm>
            <a:off x="4399200" y="9555480"/>
            <a:ext cx="3372840" cy="502560"/>
          </a:xfrm>
          <a:prstGeom prst="rect">
            <a:avLst/>
          </a:prstGeom>
        </p:spPr>
        <p:txBody>
          <a:bodyPr lIns="0" tIns="0" rIns="0" bIns="0" anchor="b">
            <a:noAutofit/>
          </a:bodyPr>
          <a:lstStyle/>
          <a:p>
            <a:pPr algn="r"/>
            <a:fld id="{2F7CCCCE-B157-4630-8F1E-5420F750BD35}" type="slidenum">
              <a:rPr lang="en-US" sz="1400" b="0" strike="noStrike" spc="-1">
                <a:latin typeface="Times New Roman"/>
              </a:rPr>
              <a:t>‹#›</a:t>
            </a:fld>
            <a:endParaRPr lang="en-US"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PlaceHolder 1"/>
          <p:cNvSpPr>
            <a:spLocks noGrp="1" noRot="1" noChangeAspect="1"/>
          </p:cNvSpPr>
          <p:nvPr>
            <p:ph type="sldImg"/>
          </p:nvPr>
        </p:nvSpPr>
        <p:spPr>
          <a:xfrm>
            <a:off x="533520" y="763560"/>
            <a:ext cx="6702480" cy="3770640"/>
          </a:xfrm>
          <a:prstGeom prst="rect">
            <a:avLst/>
          </a:prstGeom>
        </p:spPr>
      </p:sp>
      <p:sp>
        <p:nvSpPr>
          <p:cNvPr id="190" name="PlaceHolder 2"/>
          <p:cNvSpPr>
            <a:spLocks noGrp="1"/>
          </p:cNvSpPr>
          <p:nvPr>
            <p:ph type="body"/>
          </p:nvPr>
        </p:nvSpPr>
        <p:spPr>
          <a:xfrm>
            <a:off x="777240" y="4777560"/>
            <a:ext cx="6216120" cy="4524480"/>
          </a:xfrm>
          <a:prstGeom prst="rect">
            <a:avLst/>
          </a:prstGeom>
        </p:spPr>
        <p:txBody>
          <a:bodyPr lIns="0" tIns="0" rIns="0" bIns="0">
            <a:noAutofit/>
          </a:bodyPr>
          <a:lstStyle/>
          <a:p>
            <a:endParaRPr lang="en-US" sz="2000" b="0" strike="noStrike" spc="-1">
              <a:latin typeface="Arial"/>
            </a:endParaRPr>
          </a:p>
        </p:txBody>
      </p:sp>
      <p:sp>
        <p:nvSpPr>
          <p:cNvPr id="191" name="CustomShape 3"/>
          <p:cNvSpPr/>
          <p:nvPr/>
        </p:nvSpPr>
        <p:spPr>
          <a:xfrm>
            <a:off x="4399200" y="9555480"/>
            <a:ext cx="3371400" cy="5011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pPr>
            <a:fld id="{C871C05E-4867-4EC2-87EB-408B0091C543}" type="slidenum">
              <a:rPr lang="en-US" sz="1400" b="0" strike="noStrike" spc="-1">
                <a:solidFill>
                  <a:srgbClr val="000000"/>
                </a:solidFill>
                <a:latin typeface="Times New Roman"/>
                <a:ea typeface="+mn-ea"/>
              </a:rPr>
              <a:t>3</a:t>
            </a:fld>
            <a:endParaRPr lang="en-US" sz="1400" b="0" strike="noStrike" spc="-1">
              <a:latin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 name="PlaceHolder 1"/>
          <p:cNvSpPr>
            <a:spLocks noGrp="1" noRot="1" noChangeAspect="1"/>
          </p:cNvSpPr>
          <p:nvPr>
            <p:ph type="sldImg"/>
          </p:nvPr>
        </p:nvSpPr>
        <p:spPr>
          <a:xfrm>
            <a:off x="533400" y="763588"/>
            <a:ext cx="6702425" cy="3770312"/>
          </a:xfrm>
          <a:prstGeom prst="rect">
            <a:avLst/>
          </a:prstGeom>
        </p:spPr>
      </p:sp>
      <p:sp>
        <p:nvSpPr>
          <p:cNvPr id="214" name="PlaceHolder 2"/>
          <p:cNvSpPr>
            <a:spLocks noGrp="1"/>
          </p:cNvSpPr>
          <p:nvPr>
            <p:ph type="body"/>
          </p:nvPr>
        </p:nvSpPr>
        <p:spPr>
          <a:xfrm>
            <a:off x="777240" y="4777560"/>
            <a:ext cx="6216120" cy="4524480"/>
          </a:xfrm>
          <a:prstGeom prst="rect">
            <a:avLst/>
          </a:prstGeom>
        </p:spPr>
        <p:txBody>
          <a:bodyPr lIns="0" tIns="0" rIns="0" bIns="0">
            <a:noAutofit/>
          </a:bodyPr>
          <a:lstStyle/>
          <a:p>
            <a:endParaRPr lang="en-US" sz="2000" b="0" strike="noStrike" spc="-1">
              <a:latin typeface="Arial"/>
            </a:endParaRPr>
          </a:p>
        </p:txBody>
      </p:sp>
      <p:sp>
        <p:nvSpPr>
          <p:cNvPr id="215" name="CustomShape 3"/>
          <p:cNvSpPr/>
          <p:nvPr/>
        </p:nvSpPr>
        <p:spPr>
          <a:xfrm>
            <a:off x="4399200" y="9555480"/>
            <a:ext cx="3371400" cy="5011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pPr>
            <a:fld id="{B6FE18DC-F93C-4171-8190-C309A19C7259}" type="slidenum">
              <a:rPr lang="en-US" sz="1400" b="0" strike="noStrike" spc="-1">
                <a:solidFill>
                  <a:srgbClr val="000000"/>
                </a:solidFill>
                <a:latin typeface="Times New Roman"/>
                <a:ea typeface="+mn-ea"/>
              </a:rPr>
              <a:t>19</a:t>
            </a:fld>
            <a:endParaRPr lang="en-US" sz="1400" b="0" strike="noStrike" spc="-1">
              <a:latin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PlaceHolder 1"/>
          <p:cNvSpPr>
            <a:spLocks noGrp="1" noRot="1" noChangeAspect="1"/>
          </p:cNvSpPr>
          <p:nvPr>
            <p:ph type="sldImg"/>
          </p:nvPr>
        </p:nvSpPr>
        <p:spPr>
          <a:xfrm>
            <a:off x="533400" y="763588"/>
            <a:ext cx="6702425" cy="3770312"/>
          </a:xfrm>
          <a:prstGeom prst="rect">
            <a:avLst/>
          </a:prstGeom>
        </p:spPr>
      </p:sp>
      <p:sp>
        <p:nvSpPr>
          <p:cNvPr id="217" name="PlaceHolder 2"/>
          <p:cNvSpPr>
            <a:spLocks noGrp="1"/>
          </p:cNvSpPr>
          <p:nvPr>
            <p:ph type="body"/>
          </p:nvPr>
        </p:nvSpPr>
        <p:spPr>
          <a:xfrm>
            <a:off x="777240" y="4777560"/>
            <a:ext cx="6216120" cy="4524480"/>
          </a:xfrm>
          <a:prstGeom prst="rect">
            <a:avLst/>
          </a:prstGeom>
        </p:spPr>
        <p:txBody>
          <a:bodyPr lIns="0" tIns="0" rIns="0" bIns="0">
            <a:noAutofit/>
          </a:bodyPr>
          <a:lstStyle/>
          <a:p>
            <a:pPr marL="216000" indent="-214920">
              <a:lnSpc>
                <a:spcPct val="100000"/>
              </a:lnSpc>
              <a:tabLst>
                <a:tab pos="0" algn="l"/>
              </a:tabLst>
            </a:pPr>
            <a:r>
              <a:rPr lang="en-US" sz="2000" b="0" strike="noStrike" spc="-1">
                <a:latin typeface="Arial"/>
              </a:rPr>
              <a:t>Catch all </a:t>
            </a:r>
          </a:p>
        </p:txBody>
      </p:sp>
      <p:sp>
        <p:nvSpPr>
          <p:cNvPr id="218" name="CustomShape 3"/>
          <p:cNvSpPr/>
          <p:nvPr/>
        </p:nvSpPr>
        <p:spPr>
          <a:xfrm>
            <a:off x="4399200" y="9555480"/>
            <a:ext cx="3371400" cy="5011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pPr>
            <a:fld id="{B58BE82B-310F-40C4-A65D-7F7FBA8F4A12}" type="slidenum">
              <a:rPr lang="en-US" sz="1400" b="0" strike="noStrike" spc="-1">
                <a:solidFill>
                  <a:srgbClr val="000000"/>
                </a:solidFill>
                <a:latin typeface="Times New Roman"/>
                <a:ea typeface="+mn-ea"/>
              </a:rPr>
              <a:t>22</a:t>
            </a:fld>
            <a:endParaRPr lang="en-US" sz="1400" b="0" strike="noStrike" spc="-1">
              <a:latin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PlaceHolder 1"/>
          <p:cNvSpPr>
            <a:spLocks noGrp="1" noRot="1" noChangeAspect="1"/>
          </p:cNvSpPr>
          <p:nvPr>
            <p:ph type="sldImg"/>
          </p:nvPr>
        </p:nvSpPr>
        <p:spPr>
          <a:xfrm>
            <a:off x="381000" y="685800"/>
            <a:ext cx="6092825" cy="3427413"/>
          </a:xfrm>
          <a:prstGeom prst="rect">
            <a:avLst/>
          </a:prstGeom>
        </p:spPr>
      </p:sp>
      <p:sp>
        <p:nvSpPr>
          <p:cNvPr id="220" name="PlaceHolder 2"/>
          <p:cNvSpPr>
            <a:spLocks noGrp="1"/>
          </p:cNvSpPr>
          <p:nvPr>
            <p:ph type="body"/>
          </p:nvPr>
        </p:nvSpPr>
        <p:spPr>
          <a:xfrm>
            <a:off x="685800" y="4343400"/>
            <a:ext cx="5484240" cy="4112640"/>
          </a:xfrm>
          <a:prstGeom prst="rect">
            <a:avLst/>
          </a:prstGeom>
        </p:spPr>
        <p:txBody>
          <a:bodyPr lIns="0" tIns="91440" rIns="0" bIns="91440">
            <a:noAutofit/>
          </a:bodyPr>
          <a:lstStyle/>
          <a:p>
            <a:pPr marL="216000" indent="-214560">
              <a:lnSpc>
                <a:spcPct val="100000"/>
              </a:lnSpc>
              <a:tabLst>
                <a:tab pos="0" algn="l"/>
              </a:tabLst>
            </a:pPr>
            <a:r>
              <a:rPr lang="en-US" sz="2000" b="0" strike="noStrike" spc="-1">
                <a:latin typeface="Arial"/>
              </a:rPr>
              <a:t>Add contact information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PlaceHolder 1"/>
          <p:cNvSpPr>
            <a:spLocks noGrp="1" noRot="1" noChangeAspect="1"/>
          </p:cNvSpPr>
          <p:nvPr>
            <p:ph type="sldImg"/>
          </p:nvPr>
        </p:nvSpPr>
        <p:spPr>
          <a:xfrm>
            <a:off x="533520" y="763560"/>
            <a:ext cx="6702480" cy="3770640"/>
          </a:xfrm>
          <a:prstGeom prst="rect">
            <a:avLst/>
          </a:prstGeom>
        </p:spPr>
      </p:sp>
      <p:sp>
        <p:nvSpPr>
          <p:cNvPr id="193" name="PlaceHolder 2"/>
          <p:cNvSpPr>
            <a:spLocks noGrp="1"/>
          </p:cNvSpPr>
          <p:nvPr>
            <p:ph type="body"/>
          </p:nvPr>
        </p:nvSpPr>
        <p:spPr>
          <a:xfrm>
            <a:off x="777240" y="4777560"/>
            <a:ext cx="6216120" cy="4524480"/>
          </a:xfrm>
          <a:prstGeom prst="rect">
            <a:avLst/>
          </a:prstGeom>
        </p:spPr>
        <p:txBody>
          <a:bodyPr lIns="0" tIns="0" rIns="0" bIns="0">
            <a:noAutofit/>
          </a:bodyPr>
          <a:lstStyle/>
          <a:p>
            <a:endParaRPr lang="en-US" sz="2000" b="0" strike="noStrike" spc="-1">
              <a:latin typeface="Arial"/>
            </a:endParaRPr>
          </a:p>
        </p:txBody>
      </p:sp>
      <p:sp>
        <p:nvSpPr>
          <p:cNvPr id="194" name="CustomShape 3"/>
          <p:cNvSpPr/>
          <p:nvPr/>
        </p:nvSpPr>
        <p:spPr>
          <a:xfrm>
            <a:off x="4399200" y="9555480"/>
            <a:ext cx="3371400" cy="5011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pPr>
            <a:fld id="{97A5DBE8-87FF-40F7-9259-492D40CBCD1E}" type="slidenum">
              <a:rPr lang="en-US" sz="1400" b="0" strike="noStrike" spc="-1">
                <a:solidFill>
                  <a:srgbClr val="000000"/>
                </a:solidFill>
                <a:latin typeface="Times New Roman"/>
                <a:ea typeface="+mn-ea"/>
              </a:rPr>
              <a:t>6</a:t>
            </a:fld>
            <a:endParaRPr lang="en-US" sz="1400" b="0" strike="noStrike" spc="-1">
              <a:latin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PlaceHolder 1"/>
          <p:cNvSpPr>
            <a:spLocks noGrp="1" noRot="1" noChangeAspect="1"/>
          </p:cNvSpPr>
          <p:nvPr>
            <p:ph type="sldImg"/>
          </p:nvPr>
        </p:nvSpPr>
        <p:spPr>
          <a:xfrm>
            <a:off x="533520" y="763560"/>
            <a:ext cx="6702480" cy="3770640"/>
          </a:xfrm>
          <a:prstGeom prst="rect">
            <a:avLst/>
          </a:prstGeom>
        </p:spPr>
      </p:sp>
      <p:sp>
        <p:nvSpPr>
          <p:cNvPr id="196" name="PlaceHolder 2"/>
          <p:cNvSpPr>
            <a:spLocks noGrp="1"/>
          </p:cNvSpPr>
          <p:nvPr>
            <p:ph type="body"/>
          </p:nvPr>
        </p:nvSpPr>
        <p:spPr>
          <a:xfrm>
            <a:off x="777240" y="4777560"/>
            <a:ext cx="6216120" cy="4524480"/>
          </a:xfrm>
          <a:prstGeom prst="rect">
            <a:avLst/>
          </a:prstGeom>
        </p:spPr>
        <p:txBody>
          <a:bodyPr lIns="0" tIns="0" rIns="0" bIns="0">
            <a:noAutofit/>
          </a:bodyPr>
          <a:lstStyle/>
          <a:p>
            <a:endParaRPr lang="en-US" sz="2000" b="0" strike="noStrike" spc="-1">
              <a:latin typeface="Arial"/>
            </a:endParaRPr>
          </a:p>
        </p:txBody>
      </p:sp>
      <p:sp>
        <p:nvSpPr>
          <p:cNvPr id="197" name="CustomShape 3"/>
          <p:cNvSpPr/>
          <p:nvPr/>
        </p:nvSpPr>
        <p:spPr>
          <a:xfrm>
            <a:off x="4399200" y="9555480"/>
            <a:ext cx="3371400" cy="5011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pPr>
            <a:fld id="{49ABEB1C-EF51-4396-90D4-059C08B16142}" type="slidenum">
              <a:rPr lang="en-US" sz="1400" b="0" strike="noStrike" spc="-1">
                <a:solidFill>
                  <a:srgbClr val="000000"/>
                </a:solidFill>
                <a:latin typeface="Times New Roman"/>
                <a:ea typeface="+mn-ea"/>
              </a:rPr>
              <a:t>8</a:t>
            </a:fld>
            <a:endParaRPr lang="en-US" sz="1400" b="0" strike="noStrike" spc="-1">
              <a:latin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PlaceHolder 1"/>
          <p:cNvSpPr>
            <a:spLocks noGrp="1" noRot="1" noChangeAspect="1"/>
          </p:cNvSpPr>
          <p:nvPr>
            <p:ph type="sldImg"/>
          </p:nvPr>
        </p:nvSpPr>
        <p:spPr>
          <a:xfrm>
            <a:off x="533520" y="763560"/>
            <a:ext cx="6702480" cy="3770640"/>
          </a:xfrm>
          <a:prstGeom prst="rect">
            <a:avLst/>
          </a:prstGeom>
        </p:spPr>
      </p:sp>
      <p:sp>
        <p:nvSpPr>
          <p:cNvPr id="199" name="PlaceHolder 2"/>
          <p:cNvSpPr>
            <a:spLocks noGrp="1"/>
          </p:cNvSpPr>
          <p:nvPr>
            <p:ph type="body"/>
          </p:nvPr>
        </p:nvSpPr>
        <p:spPr>
          <a:xfrm>
            <a:off x="777240" y="4777560"/>
            <a:ext cx="6216120" cy="4524480"/>
          </a:xfrm>
          <a:prstGeom prst="rect">
            <a:avLst/>
          </a:prstGeom>
        </p:spPr>
        <p:txBody>
          <a:bodyPr lIns="0" tIns="0" rIns="0" bIns="0">
            <a:noAutofit/>
          </a:bodyPr>
          <a:lstStyle/>
          <a:p>
            <a:pPr marL="216000" indent="-214920">
              <a:lnSpc>
                <a:spcPct val="100000"/>
              </a:lnSpc>
              <a:tabLst>
                <a:tab pos="0" algn="l"/>
              </a:tabLst>
            </a:pPr>
            <a:r>
              <a:rPr lang="en-US" sz="2000" b="0" strike="noStrike" spc="-1">
                <a:latin typeface="Arial"/>
              </a:rPr>
              <a:t>Give a link or current version of declaration </a:t>
            </a:r>
          </a:p>
        </p:txBody>
      </p:sp>
      <p:sp>
        <p:nvSpPr>
          <p:cNvPr id="200" name="CustomShape 3"/>
          <p:cNvSpPr/>
          <p:nvPr/>
        </p:nvSpPr>
        <p:spPr>
          <a:xfrm>
            <a:off x="4399200" y="9555480"/>
            <a:ext cx="3371400" cy="5011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pPr>
            <a:fld id="{EC579976-CF85-4CE8-A2CE-EB6A32DEBF50}" type="slidenum">
              <a:rPr lang="en-US" sz="1400" b="0" strike="noStrike" spc="-1">
                <a:solidFill>
                  <a:srgbClr val="000000"/>
                </a:solidFill>
                <a:latin typeface="Times New Roman"/>
                <a:ea typeface="+mn-ea"/>
              </a:rPr>
              <a:t>9</a:t>
            </a:fld>
            <a:endParaRPr lang="en-US" sz="1400" b="0" strike="noStrike" spc="-1">
              <a:latin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PlaceHolder 1"/>
          <p:cNvSpPr>
            <a:spLocks noGrp="1" noRot="1" noChangeAspect="1"/>
          </p:cNvSpPr>
          <p:nvPr>
            <p:ph type="sldImg"/>
          </p:nvPr>
        </p:nvSpPr>
        <p:spPr>
          <a:xfrm>
            <a:off x="533520" y="763560"/>
            <a:ext cx="6702480" cy="3770640"/>
          </a:xfrm>
          <a:prstGeom prst="rect">
            <a:avLst/>
          </a:prstGeom>
        </p:spPr>
      </p:sp>
      <p:sp>
        <p:nvSpPr>
          <p:cNvPr id="202" name="PlaceHolder 2"/>
          <p:cNvSpPr>
            <a:spLocks noGrp="1"/>
          </p:cNvSpPr>
          <p:nvPr>
            <p:ph type="body"/>
          </p:nvPr>
        </p:nvSpPr>
        <p:spPr>
          <a:xfrm>
            <a:off x="777240" y="4777560"/>
            <a:ext cx="6216120" cy="4524480"/>
          </a:xfrm>
          <a:prstGeom prst="rect">
            <a:avLst/>
          </a:prstGeom>
        </p:spPr>
        <p:txBody>
          <a:bodyPr lIns="0" tIns="0" rIns="0" bIns="0">
            <a:noAutofit/>
          </a:bodyPr>
          <a:lstStyle/>
          <a:p>
            <a:pPr marL="216000" indent="-214920">
              <a:lnSpc>
                <a:spcPct val="100000"/>
              </a:lnSpc>
              <a:tabLst>
                <a:tab pos="0" algn="l"/>
              </a:tabLst>
            </a:pPr>
            <a:r>
              <a:rPr lang="en-US" sz="2000" b="0" strike="noStrike" spc="-1">
                <a:latin typeface="Arial"/>
              </a:rPr>
              <a:t> </a:t>
            </a:r>
          </a:p>
        </p:txBody>
      </p:sp>
      <p:sp>
        <p:nvSpPr>
          <p:cNvPr id="203" name="CustomShape 3"/>
          <p:cNvSpPr/>
          <p:nvPr/>
        </p:nvSpPr>
        <p:spPr>
          <a:xfrm>
            <a:off x="4399200" y="9555480"/>
            <a:ext cx="3371400" cy="5011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pPr>
            <a:fld id="{713F564C-454C-419B-84C6-F550D9C73E72}" type="slidenum">
              <a:rPr lang="en-US" sz="1400" b="0" strike="noStrike" spc="-1">
                <a:solidFill>
                  <a:srgbClr val="000000"/>
                </a:solidFill>
                <a:latin typeface="Times New Roman"/>
                <a:ea typeface="+mn-ea"/>
              </a:rPr>
              <a:t>11</a:t>
            </a:fld>
            <a:endParaRPr lang="en-US" sz="1400" b="0" strike="noStrike" spc="-1">
              <a:latin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 name="PlaceHolder 1"/>
          <p:cNvSpPr>
            <a:spLocks noGrp="1" noRot="1" noChangeAspect="1"/>
          </p:cNvSpPr>
          <p:nvPr>
            <p:ph type="sldImg"/>
          </p:nvPr>
        </p:nvSpPr>
        <p:spPr>
          <a:xfrm>
            <a:off x="533520" y="763560"/>
            <a:ext cx="6702480" cy="3770640"/>
          </a:xfrm>
          <a:prstGeom prst="rect">
            <a:avLst/>
          </a:prstGeom>
        </p:spPr>
      </p:sp>
      <p:sp>
        <p:nvSpPr>
          <p:cNvPr id="205" name="PlaceHolder 2"/>
          <p:cNvSpPr>
            <a:spLocks noGrp="1"/>
          </p:cNvSpPr>
          <p:nvPr>
            <p:ph type="body"/>
          </p:nvPr>
        </p:nvSpPr>
        <p:spPr>
          <a:xfrm>
            <a:off x="777240" y="4777560"/>
            <a:ext cx="6216120" cy="4524480"/>
          </a:xfrm>
          <a:prstGeom prst="rect">
            <a:avLst/>
          </a:prstGeom>
        </p:spPr>
        <p:txBody>
          <a:bodyPr lIns="0" tIns="0" rIns="0" bIns="0">
            <a:noAutofit/>
          </a:bodyPr>
          <a:lstStyle/>
          <a:p>
            <a:pPr marL="216000" indent="-214920">
              <a:lnSpc>
                <a:spcPct val="100000"/>
              </a:lnSpc>
              <a:tabLst>
                <a:tab pos="0" algn="l"/>
              </a:tabLst>
            </a:pPr>
            <a:r>
              <a:rPr lang="en-US" sz="2000" b="0" strike="noStrike" spc="-1">
                <a:latin typeface="Arial"/>
              </a:rPr>
              <a:t> </a:t>
            </a:r>
          </a:p>
        </p:txBody>
      </p:sp>
      <p:sp>
        <p:nvSpPr>
          <p:cNvPr id="206" name="CustomShape 3"/>
          <p:cNvSpPr/>
          <p:nvPr/>
        </p:nvSpPr>
        <p:spPr>
          <a:xfrm>
            <a:off x="4399200" y="9555480"/>
            <a:ext cx="3371400" cy="5011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pPr>
            <a:fld id="{52F8FE9C-E321-4B92-AEBF-5A9C628B25EE}" type="slidenum">
              <a:rPr lang="en-US" sz="1400" b="0" strike="noStrike" spc="-1">
                <a:solidFill>
                  <a:srgbClr val="000000"/>
                </a:solidFill>
                <a:latin typeface="Times New Roman"/>
                <a:ea typeface="+mn-ea"/>
              </a:rPr>
              <a:t>13</a:t>
            </a:fld>
            <a:endParaRPr lang="en-US" sz="1400" b="0" strike="noStrike" spc="-1">
              <a:latin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PlaceHolder 1"/>
          <p:cNvSpPr>
            <a:spLocks noGrp="1" noRot="1" noChangeAspect="1"/>
          </p:cNvSpPr>
          <p:nvPr>
            <p:ph type="sldImg"/>
          </p:nvPr>
        </p:nvSpPr>
        <p:spPr>
          <a:xfrm>
            <a:off x="533520" y="763560"/>
            <a:ext cx="6702480" cy="3770640"/>
          </a:xfrm>
          <a:prstGeom prst="rect">
            <a:avLst/>
          </a:prstGeom>
        </p:spPr>
      </p:sp>
      <p:sp>
        <p:nvSpPr>
          <p:cNvPr id="208" name="PlaceHolder 2"/>
          <p:cNvSpPr>
            <a:spLocks noGrp="1"/>
          </p:cNvSpPr>
          <p:nvPr>
            <p:ph type="body"/>
          </p:nvPr>
        </p:nvSpPr>
        <p:spPr>
          <a:xfrm>
            <a:off x="777240" y="4777560"/>
            <a:ext cx="6216120" cy="4524480"/>
          </a:xfrm>
          <a:prstGeom prst="rect">
            <a:avLst/>
          </a:prstGeom>
        </p:spPr>
        <p:txBody>
          <a:bodyPr lIns="0" tIns="0" rIns="0" bIns="0">
            <a:noAutofit/>
          </a:bodyPr>
          <a:lstStyle/>
          <a:p>
            <a:endParaRPr lang="en-US" sz="2000" b="0" strike="noStrike" spc="-1">
              <a:latin typeface="Arial"/>
            </a:endParaRPr>
          </a:p>
        </p:txBody>
      </p:sp>
      <p:sp>
        <p:nvSpPr>
          <p:cNvPr id="209" name="CustomShape 3"/>
          <p:cNvSpPr/>
          <p:nvPr/>
        </p:nvSpPr>
        <p:spPr>
          <a:xfrm>
            <a:off x="4399200" y="9555480"/>
            <a:ext cx="3371400" cy="5011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pPr>
            <a:fld id="{713CE5ED-7E95-414A-B87D-B585E6244175}" type="slidenum">
              <a:rPr lang="en-US" sz="1400" b="0" strike="noStrike" spc="-1">
                <a:solidFill>
                  <a:srgbClr val="000000"/>
                </a:solidFill>
                <a:latin typeface="Times New Roman"/>
                <a:ea typeface="+mn-ea"/>
              </a:rPr>
              <a:t>14</a:t>
            </a:fld>
            <a:endParaRPr lang="en-US" sz="1400" b="0" strike="noStrike" spc="-1">
              <a:latin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PlaceHolder 1"/>
          <p:cNvSpPr>
            <a:spLocks noGrp="1" noRot="1" noChangeAspect="1"/>
          </p:cNvSpPr>
          <p:nvPr>
            <p:ph type="sldImg"/>
          </p:nvPr>
        </p:nvSpPr>
        <p:spPr>
          <a:xfrm>
            <a:off x="533400" y="763588"/>
            <a:ext cx="6702425" cy="3770312"/>
          </a:xfrm>
          <a:prstGeom prst="rect">
            <a:avLst/>
          </a:prstGeom>
        </p:spPr>
      </p:sp>
      <p:sp>
        <p:nvSpPr>
          <p:cNvPr id="211" name="PlaceHolder 2"/>
          <p:cNvSpPr>
            <a:spLocks noGrp="1"/>
          </p:cNvSpPr>
          <p:nvPr>
            <p:ph type="body"/>
          </p:nvPr>
        </p:nvSpPr>
        <p:spPr>
          <a:xfrm>
            <a:off x="777240" y="4777560"/>
            <a:ext cx="6216120" cy="4524480"/>
          </a:xfrm>
          <a:prstGeom prst="rect">
            <a:avLst/>
          </a:prstGeom>
        </p:spPr>
        <p:txBody>
          <a:bodyPr lIns="0" tIns="0" rIns="0" bIns="0">
            <a:noAutofit/>
          </a:bodyPr>
          <a:lstStyle/>
          <a:p>
            <a:pPr marL="216000" indent="-214920">
              <a:lnSpc>
                <a:spcPct val="100000"/>
              </a:lnSpc>
              <a:tabLst>
                <a:tab pos="0" algn="l"/>
              </a:tabLst>
            </a:pPr>
            <a:r>
              <a:rPr lang="en-US" sz="2000" b="0" strike="noStrike" spc="-1">
                <a:latin typeface="Arial"/>
              </a:rPr>
              <a:t>Catch all </a:t>
            </a:r>
          </a:p>
        </p:txBody>
      </p:sp>
      <p:sp>
        <p:nvSpPr>
          <p:cNvPr id="212" name="CustomShape 3"/>
          <p:cNvSpPr/>
          <p:nvPr/>
        </p:nvSpPr>
        <p:spPr>
          <a:xfrm>
            <a:off x="4399200" y="9555480"/>
            <a:ext cx="3371400" cy="5011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pPr>
            <a:fld id="{EC9D22A1-3CD9-444C-B082-6A512E53CF8F}" type="slidenum">
              <a:rPr lang="en-US" sz="1400" b="0" strike="noStrike" spc="-1">
                <a:solidFill>
                  <a:srgbClr val="000000"/>
                </a:solidFill>
                <a:latin typeface="Times New Roman"/>
                <a:ea typeface="+mn-ea"/>
              </a:rPr>
              <a:t>17</a:t>
            </a:fld>
            <a:endParaRPr lang="en-US" sz="1400" b="0" strike="noStrike" spc="-1">
              <a:latin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 name="PlaceHolder 1"/>
          <p:cNvSpPr>
            <a:spLocks noGrp="1" noRot="1" noChangeAspect="1"/>
          </p:cNvSpPr>
          <p:nvPr>
            <p:ph type="sldImg"/>
          </p:nvPr>
        </p:nvSpPr>
        <p:spPr>
          <a:xfrm>
            <a:off x="533400" y="763588"/>
            <a:ext cx="6702425" cy="3770312"/>
          </a:xfrm>
          <a:prstGeom prst="rect">
            <a:avLst/>
          </a:prstGeom>
        </p:spPr>
      </p:sp>
      <p:sp>
        <p:nvSpPr>
          <p:cNvPr id="214" name="PlaceHolder 2"/>
          <p:cNvSpPr>
            <a:spLocks noGrp="1"/>
          </p:cNvSpPr>
          <p:nvPr>
            <p:ph type="body"/>
          </p:nvPr>
        </p:nvSpPr>
        <p:spPr>
          <a:xfrm>
            <a:off x="777240" y="4777560"/>
            <a:ext cx="6216120" cy="4524480"/>
          </a:xfrm>
          <a:prstGeom prst="rect">
            <a:avLst/>
          </a:prstGeom>
        </p:spPr>
        <p:txBody>
          <a:bodyPr lIns="0" tIns="0" rIns="0" bIns="0">
            <a:noAutofit/>
          </a:bodyPr>
          <a:lstStyle/>
          <a:p>
            <a:endParaRPr lang="en-US" sz="2000" b="0" strike="noStrike" spc="-1">
              <a:latin typeface="Arial"/>
            </a:endParaRPr>
          </a:p>
        </p:txBody>
      </p:sp>
      <p:sp>
        <p:nvSpPr>
          <p:cNvPr id="215" name="CustomShape 3"/>
          <p:cNvSpPr/>
          <p:nvPr/>
        </p:nvSpPr>
        <p:spPr>
          <a:xfrm>
            <a:off x="4399200" y="9555480"/>
            <a:ext cx="3371400" cy="5011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pPr>
            <a:fld id="{B6FE18DC-F93C-4171-8190-C309A19C7259}" type="slidenum">
              <a:rPr lang="en-US" sz="1400" b="0" strike="noStrike" spc="-1">
                <a:solidFill>
                  <a:srgbClr val="000000"/>
                </a:solidFill>
                <a:latin typeface="Times New Roman"/>
                <a:ea typeface="+mn-ea"/>
              </a:rPr>
              <a:t>18</a:t>
            </a:fld>
            <a:endParaRPr lang="en-US" sz="1400" b="0" strike="noStrike" spc="-1">
              <a:latin typeface="Arial"/>
            </a:endParaRPr>
          </a:p>
        </p:txBody>
      </p:sp>
    </p:spTree>
    <p:extLst>
      <p:ext uri="{BB962C8B-B14F-4D97-AF65-F5344CB8AC3E}">
        <p14:creationId xmlns:p14="http://schemas.microsoft.com/office/powerpoint/2010/main" val="27595679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26"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3200" b="0" strike="noStrike" spc="-1">
              <a:latin typeface="Arial"/>
            </a:endParaRPr>
          </a:p>
        </p:txBody>
      </p:sp>
      <p:sp>
        <p:nvSpPr>
          <p:cNvPr id="27"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2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3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31"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
        <p:nvSpPr>
          <p:cNvPr id="32"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34"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3200" b="0" strike="noStrike" spc="-1">
              <a:latin typeface="Arial"/>
            </a:endParaRPr>
          </a:p>
        </p:txBody>
      </p:sp>
      <p:sp>
        <p:nvSpPr>
          <p:cNvPr id="35"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3200" b="0" strike="noStrike" spc="-1">
              <a:latin typeface="Arial"/>
            </a:endParaRPr>
          </a:p>
        </p:txBody>
      </p:sp>
      <p:sp>
        <p:nvSpPr>
          <p:cNvPr id="36"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3200" b="0" strike="noStrike" spc="-1">
              <a:latin typeface="Arial"/>
            </a:endParaRPr>
          </a:p>
        </p:txBody>
      </p:sp>
      <p:sp>
        <p:nvSpPr>
          <p:cNvPr id="37"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3200" b="0" strike="noStrike" spc="-1">
              <a:latin typeface="Arial"/>
            </a:endParaRPr>
          </a:p>
        </p:txBody>
      </p:sp>
      <p:sp>
        <p:nvSpPr>
          <p:cNvPr id="38"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3200" b="0" strike="noStrike" spc="-1">
              <a:latin typeface="Arial"/>
            </a:endParaRPr>
          </a:p>
        </p:txBody>
      </p:sp>
      <p:sp>
        <p:nvSpPr>
          <p:cNvPr id="39"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4"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45"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47"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4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50"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1"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2"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5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55"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
        <p:nvSpPr>
          <p:cNvPr id="56"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5"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58"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59"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60"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62"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63"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64"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66"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3200" b="0" strike="noStrike" spc="-1">
              <a:latin typeface="Arial"/>
            </a:endParaRPr>
          </a:p>
        </p:txBody>
      </p:sp>
      <p:sp>
        <p:nvSpPr>
          <p:cNvPr id="67"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6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7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71"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
        <p:nvSpPr>
          <p:cNvPr id="72"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74"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3200" b="0" strike="noStrike" spc="-1">
              <a:latin typeface="Arial"/>
            </a:endParaRPr>
          </a:p>
        </p:txBody>
      </p:sp>
      <p:sp>
        <p:nvSpPr>
          <p:cNvPr id="75"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3200" b="0" strike="noStrike" spc="-1">
              <a:latin typeface="Arial"/>
            </a:endParaRPr>
          </a:p>
        </p:txBody>
      </p:sp>
      <p:sp>
        <p:nvSpPr>
          <p:cNvPr id="76"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3200" b="0" strike="noStrike" spc="-1">
              <a:latin typeface="Arial"/>
            </a:endParaRPr>
          </a:p>
        </p:txBody>
      </p:sp>
      <p:sp>
        <p:nvSpPr>
          <p:cNvPr id="77"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3200" b="0" strike="noStrike" spc="-1">
              <a:latin typeface="Arial"/>
            </a:endParaRPr>
          </a:p>
        </p:txBody>
      </p:sp>
      <p:sp>
        <p:nvSpPr>
          <p:cNvPr id="78"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3200" b="0" strike="noStrike" spc="-1">
              <a:latin typeface="Arial"/>
            </a:endParaRPr>
          </a:p>
        </p:txBody>
      </p:sp>
      <p:sp>
        <p:nvSpPr>
          <p:cNvPr id="79"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84"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86"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88"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89"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7"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1"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9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94"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
        <p:nvSpPr>
          <p:cNvPr id="95"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97"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98"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99"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0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102"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103"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05"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3200" b="0" strike="noStrike" spc="-1">
              <a:latin typeface="Arial"/>
            </a:endParaRPr>
          </a:p>
        </p:txBody>
      </p:sp>
      <p:sp>
        <p:nvSpPr>
          <p:cNvPr id="106"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08"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109"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110"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
        <p:nvSpPr>
          <p:cNvPr id="111"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13"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3200" b="0" strike="noStrike" spc="-1">
              <a:latin typeface="Arial"/>
            </a:endParaRPr>
          </a:p>
        </p:txBody>
      </p:sp>
      <p:sp>
        <p:nvSpPr>
          <p:cNvPr id="114"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3200" b="0" strike="noStrike" spc="-1">
              <a:latin typeface="Arial"/>
            </a:endParaRPr>
          </a:p>
        </p:txBody>
      </p:sp>
      <p:sp>
        <p:nvSpPr>
          <p:cNvPr id="115"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3200" b="0" strike="noStrike" spc="-1">
              <a:latin typeface="Arial"/>
            </a:endParaRPr>
          </a:p>
        </p:txBody>
      </p:sp>
      <p:sp>
        <p:nvSpPr>
          <p:cNvPr id="116"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3200" b="0" strike="noStrike" spc="-1">
              <a:latin typeface="Arial"/>
            </a:endParaRPr>
          </a:p>
        </p:txBody>
      </p:sp>
      <p:sp>
        <p:nvSpPr>
          <p:cNvPr id="117"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3200" b="0" strike="noStrike" spc="-1">
              <a:latin typeface="Arial"/>
            </a:endParaRPr>
          </a:p>
        </p:txBody>
      </p:sp>
      <p:sp>
        <p:nvSpPr>
          <p:cNvPr id="118"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10"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2"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15"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
        <p:nvSpPr>
          <p:cNvPr id="16"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8"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19"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20"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22"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23"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24"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CustomShape 1"/>
          <p:cNvSpPr/>
          <p:nvPr/>
        </p:nvSpPr>
        <p:spPr>
          <a:xfrm>
            <a:off x="0" y="0"/>
            <a:ext cx="12189960" cy="5201640"/>
          </a:xfrm>
          <a:custGeom>
            <a:avLst/>
            <a:gdLst/>
            <a:ahLst/>
            <a:cxnLst/>
            <a:rect l="l" t="t"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solidFill>
            <a:srgbClr val="52A3EC"/>
          </a:solidFill>
          <a:ln w="9525" cap="rnd">
            <a:solidFill>
              <a:schemeClr val="accent1"/>
            </a:solidFill>
            <a:round/>
          </a:ln>
        </p:spPr>
        <p:style>
          <a:lnRef idx="0">
            <a:scrgbClr r="0" g="0" b="0"/>
          </a:lnRef>
          <a:fillRef idx="0">
            <a:scrgbClr r="0" g="0" b="0"/>
          </a:fillRef>
          <a:effectRef idx="0">
            <a:scrgbClr r="0" g="0" b="0"/>
          </a:effectRef>
          <a:fontRef idx="minor"/>
        </p:style>
      </p:sp>
      <p:sp>
        <p:nvSpPr>
          <p:cNvPr id="5" name="PlaceHolder 2"/>
          <p:cNvSpPr>
            <a:spLocks noGrp="1"/>
          </p:cNvSpPr>
          <p:nvPr>
            <p:ph type="title"/>
          </p:nvPr>
        </p:nvSpPr>
        <p:spPr>
          <a:xfrm>
            <a:off x="609480" y="273600"/>
            <a:ext cx="10972080" cy="1144440"/>
          </a:xfrm>
          <a:prstGeom prst="rect">
            <a:avLst/>
          </a:prstGeom>
        </p:spPr>
        <p:txBody>
          <a:bodyPr lIns="0" tIns="0" rIns="0" bIns="0" anchor="ctr">
            <a:noAutofit/>
          </a:bodyPr>
          <a:lstStyle/>
          <a:p>
            <a:r>
              <a:rPr lang="en-US" sz="1800" b="0" strike="noStrike" spc="-1">
                <a:latin typeface="Arial"/>
              </a:rPr>
              <a:t>Click to edit the title text format</a:t>
            </a:r>
          </a:p>
        </p:txBody>
      </p:sp>
      <p:sp>
        <p:nvSpPr>
          <p:cNvPr id="2" name="PlaceHolder 3"/>
          <p:cNvSpPr>
            <a:spLocks noGrp="1"/>
          </p:cNvSpPr>
          <p:nvPr>
            <p:ph type="body"/>
          </p:nvPr>
        </p:nvSpPr>
        <p:spPr>
          <a:xfrm>
            <a:off x="609480" y="1604520"/>
            <a:ext cx="5353920" cy="397692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18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1800" b="0" strike="noStrike" spc="-1">
                <a:latin typeface="Arial"/>
              </a:rPr>
              <a:t>Second Outline Level</a:t>
            </a:r>
          </a:p>
          <a:p>
            <a:pPr marL="1296000" lvl="2" indent="-288000">
              <a:spcBef>
                <a:spcPts val="850"/>
              </a:spcBef>
              <a:buClr>
                <a:srgbClr val="000000"/>
              </a:buClr>
              <a:buSzPct val="45000"/>
              <a:buFont typeface="Wingdings" charset="2"/>
              <a:buChar char=""/>
            </a:pPr>
            <a:r>
              <a:rPr lang="en-US" sz="1800" b="0" strike="noStrike" spc="-1">
                <a:latin typeface="Arial"/>
              </a:rPr>
              <a:t>Third Outline Level</a:t>
            </a:r>
          </a:p>
          <a:p>
            <a:pPr marL="1728000" lvl="3" indent="-216000">
              <a:spcBef>
                <a:spcPts val="567"/>
              </a:spcBef>
              <a:buClr>
                <a:srgbClr val="000000"/>
              </a:buClr>
              <a:buSzPct val="75000"/>
              <a:buFont typeface="Symbol" charset="2"/>
              <a:buChar char=""/>
            </a:pPr>
            <a:r>
              <a:rPr lang="en-US" sz="1800" b="0" strike="noStrike" spc="-1">
                <a:latin typeface="Arial"/>
              </a:rPr>
              <a:t>Fourth Outline Level</a:t>
            </a:r>
          </a:p>
          <a:p>
            <a:pPr marL="2160000" lvl="4" indent="-216000">
              <a:spcBef>
                <a:spcPts val="283"/>
              </a:spcBef>
              <a:buClr>
                <a:srgbClr val="000000"/>
              </a:buClr>
              <a:buSzPct val="45000"/>
              <a:buFont typeface="Wingdings" charset="2"/>
              <a:buChar char=""/>
            </a:pPr>
            <a:r>
              <a:rPr lang="en-US" sz="1800" b="0" strike="noStrike" spc="-1">
                <a:latin typeface="Arial"/>
              </a:rPr>
              <a:t>Fifth Outline Level</a:t>
            </a:r>
          </a:p>
          <a:p>
            <a:pPr marL="2592000" lvl="5" indent="-216000">
              <a:spcBef>
                <a:spcPts val="283"/>
              </a:spcBef>
              <a:buClr>
                <a:srgbClr val="000000"/>
              </a:buClr>
              <a:buSzPct val="45000"/>
              <a:buFont typeface="Wingdings" charset="2"/>
              <a:buChar char=""/>
            </a:pPr>
            <a:r>
              <a:rPr lang="en-US" sz="1800" b="0" strike="noStrike" spc="-1">
                <a:latin typeface="Arial"/>
              </a:rPr>
              <a:t>Sixth Outline Level</a:t>
            </a:r>
          </a:p>
          <a:p>
            <a:pPr marL="3024000" lvl="6" indent="-216000">
              <a:spcBef>
                <a:spcPts val="283"/>
              </a:spcBef>
              <a:buClr>
                <a:srgbClr val="000000"/>
              </a:buClr>
              <a:buSzPct val="45000"/>
              <a:buFont typeface="Wingdings" charset="2"/>
              <a:buChar char=""/>
            </a:pPr>
            <a:r>
              <a:rPr lang="en-US" sz="1800" b="0" strike="noStrike" spc="-1">
                <a:latin typeface="Arial"/>
              </a:rPr>
              <a:t>Seventh Outline Level</a:t>
            </a:r>
          </a:p>
        </p:txBody>
      </p:sp>
      <p:sp>
        <p:nvSpPr>
          <p:cNvPr id="3" name="PlaceHolder 4"/>
          <p:cNvSpPr>
            <a:spLocks noGrp="1"/>
          </p:cNvSpPr>
          <p:nvPr>
            <p:ph type="body"/>
          </p:nvPr>
        </p:nvSpPr>
        <p:spPr>
          <a:xfrm>
            <a:off x="6231960" y="1604520"/>
            <a:ext cx="5353920" cy="397692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18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1800" b="0" strike="noStrike" spc="-1">
                <a:latin typeface="Arial"/>
              </a:rPr>
              <a:t>Second Outline Level</a:t>
            </a:r>
          </a:p>
          <a:p>
            <a:pPr marL="1296000" lvl="2" indent="-288000">
              <a:spcBef>
                <a:spcPts val="850"/>
              </a:spcBef>
              <a:buClr>
                <a:srgbClr val="000000"/>
              </a:buClr>
              <a:buSzPct val="45000"/>
              <a:buFont typeface="Wingdings" charset="2"/>
              <a:buChar char=""/>
            </a:pPr>
            <a:r>
              <a:rPr lang="en-US" sz="1800" b="0" strike="noStrike" spc="-1">
                <a:latin typeface="Arial"/>
              </a:rPr>
              <a:t>Third Outline Level</a:t>
            </a:r>
          </a:p>
          <a:p>
            <a:pPr marL="1728000" lvl="3" indent="-216000">
              <a:spcBef>
                <a:spcPts val="567"/>
              </a:spcBef>
              <a:buClr>
                <a:srgbClr val="000000"/>
              </a:buClr>
              <a:buSzPct val="75000"/>
              <a:buFont typeface="Symbol" charset="2"/>
              <a:buChar char=""/>
            </a:pPr>
            <a:r>
              <a:rPr lang="en-US" sz="1800" b="0" strike="noStrike" spc="-1">
                <a:latin typeface="Arial"/>
              </a:rPr>
              <a:t>Fourth Outline Level</a:t>
            </a:r>
          </a:p>
          <a:p>
            <a:pPr marL="2160000" lvl="4" indent="-216000">
              <a:spcBef>
                <a:spcPts val="283"/>
              </a:spcBef>
              <a:buClr>
                <a:srgbClr val="000000"/>
              </a:buClr>
              <a:buSzPct val="45000"/>
              <a:buFont typeface="Wingdings" charset="2"/>
              <a:buChar char=""/>
            </a:pPr>
            <a:r>
              <a:rPr lang="en-US" sz="1800" b="0" strike="noStrike" spc="-1">
                <a:latin typeface="Arial"/>
              </a:rPr>
              <a:t>Fifth Outline Level</a:t>
            </a:r>
          </a:p>
          <a:p>
            <a:pPr marL="2592000" lvl="5" indent="-216000">
              <a:spcBef>
                <a:spcPts val="283"/>
              </a:spcBef>
              <a:buClr>
                <a:srgbClr val="000000"/>
              </a:buClr>
              <a:buSzPct val="45000"/>
              <a:buFont typeface="Wingdings" charset="2"/>
              <a:buChar char=""/>
            </a:pPr>
            <a:r>
              <a:rPr lang="en-US" sz="1800" b="0" strike="noStrike" spc="-1">
                <a:latin typeface="Arial"/>
              </a:rPr>
              <a:t>Sixth Outline Level</a:t>
            </a:r>
          </a:p>
          <a:p>
            <a:pPr marL="3024000" lvl="6" indent="-216000">
              <a:spcBef>
                <a:spcPts val="283"/>
              </a:spcBef>
              <a:buClr>
                <a:srgbClr val="000000"/>
              </a:buClr>
              <a:buSzPct val="45000"/>
              <a:buFont typeface="Wingdings" charset="2"/>
              <a:buChar char=""/>
            </a:pPr>
            <a:r>
              <a:rPr lang="en-US" sz="18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 name="CustomShape 1"/>
          <p:cNvSpPr/>
          <p:nvPr/>
        </p:nvSpPr>
        <p:spPr>
          <a:xfrm>
            <a:off x="0" y="0"/>
            <a:ext cx="12189960" cy="2183760"/>
          </a:xfrm>
          <a:custGeom>
            <a:avLst/>
            <a:gdLst/>
            <a:ahLst/>
            <a:cxnLst/>
            <a:rect l="l" t="t"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solidFill>
            <a:srgbClr val="52A3EC"/>
          </a:solidFill>
          <a:ln w="9525" cap="rnd">
            <a:solidFill>
              <a:schemeClr val="accent1"/>
            </a:solidFill>
            <a:round/>
          </a:ln>
        </p:spPr>
        <p:style>
          <a:lnRef idx="0">
            <a:scrgbClr r="0" g="0" b="0"/>
          </a:lnRef>
          <a:fillRef idx="0">
            <a:scrgbClr r="0" g="0" b="0"/>
          </a:fillRef>
          <a:effectRef idx="0">
            <a:scrgbClr r="0" g="0" b="0"/>
          </a:effectRef>
          <a:fontRef idx="minor"/>
        </p:style>
      </p:sp>
      <p:sp>
        <p:nvSpPr>
          <p:cNvPr id="41" name="PlaceHolder 2"/>
          <p:cNvSpPr>
            <a:spLocks noGrp="1"/>
          </p:cNvSpPr>
          <p:nvPr>
            <p:ph type="title"/>
          </p:nvPr>
        </p:nvSpPr>
        <p:spPr>
          <a:xfrm>
            <a:off x="609480" y="273600"/>
            <a:ext cx="10972080" cy="1144440"/>
          </a:xfrm>
          <a:prstGeom prst="rect">
            <a:avLst/>
          </a:prstGeom>
        </p:spPr>
        <p:txBody>
          <a:bodyPr lIns="0" tIns="0" rIns="0" bIns="0" anchor="ctr">
            <a:noAutofit/>
          </a:bodyPr>
          <a:lstStyle/>
          <a:p>
            <a:r>
              <a:rPr lang="en-US" sz="1800" b="0" strike="noStrike" spc="-1">
                <a:latin typeface="Arial"/>
              </a:rPr>
              <a:t>Click to edit the title text format</a:t>
            </a:r>
          </a:p>
        </p:txBody>
      </p:sp>
      <p:sp>
        <p:nvSpPr>
          <p:cNvPr id="42" name="PlaceHolder 3"/>
          <p:cNvSpPr>
            <a:spLocks noGrp="1"/>
          </p:cNvSpPr>
          <p:nvPr>
            <p:ph type="body"/>
          </p:nvPr>
        </p:nvSpPr>
        <p:spPr>
          <a:xfrm>
            <a:off x="609480" y="1604520"/>
            <a:ext cx="5353920" cy="397692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18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1800" b="0" strike="noStrike" spc="-1">
                <a:latin typeface="Arial"/>
              </a:rPr>
              <a:t>Second Outline Level</a:t>
            </a:r>
          </a:p>
          <a:p>
            <a:pPr marL="1296000" lvl="2" indent="-288000">
              <a:spcBef>
                <a:spcPts val="850"/>
              </a:spcBef>
              <a:buClr>
                <a:srgbClr val="000000"/>
              </a:buClr>
              <a:buSzPct val="45000"/>
              <a:buFont typeface="Wingdings" charset="2"/>
              <a:buChar char=""/>
            </a:pPr>
            <a:r>
              <a:rPr lang="en-US" sz="1800" b="0" strike="noStrike" spc="-1">
                <a:latin typeface="Arial"/>
              </a:rPr>
              <a:t>Third Outline Level</a:t>
            </a:r>
          </a:p>
          <a:p>
            <a:pPr marL="1728000" lvl="3" indent="-216000">
              <a:spcBef>
                <a:spcPts val="567"/>
              </a:spcBef>
              <a:buClr>
                <a:srgbClr val="000000"/>
              </a:buClr>
              <a:buSzPct val="75000"/>
              <a:buFont typeface="Symbol" charset="2"/>
              <a:buChar char=""/>
            </a:pPr>
            <a:r>
              <a:rPr lang="en-US" sz="1800" b="0" strike="noStrike" spc="-1">
                <a:latin typeface="Arial"/>
              </a:rPr>
              <a:t>Fourth Outline Level</a:t>
            </a:r>
          </a:p>
          <a:p>
            <a:pPr marL="2160000" lvl="4" indent="-216000">
              <a:spcBef>
                <a:spcPts val="283"/>
              </a:spcBef>
              <a:buClr>
                <a:srgbClr val="000000"/>
              </a:buClr>
              <a:buSzPct val="45000"/>
              <a:buFont typeface="Wingdings" charset="2"/>
              <a:buChar char=""/>
            </a:pPr>
            <a:r>
              <a:rPr lang="en-US" sz="1800" b="0" strike="noStrike" spc="-1">
                <a:latin typeface="Arial"/>
              </a:rPr>
              <a:t>Fifth Outline Level</a:t>
            </a:r>
          </a:p>
          <a:p>
            <a:pPr marL="2592000" lvl="5" indent="-216000">
              <a:spcBef>
                <a:spcPts val="283"/>
              </a:spcBef>
              <a:buClr>
                <a:srgbClr val="000000"/>
              </a:buClr>
              <a:buSzPct val="45000"/>
              <a:buFont typeface="Wingdings" charset="2"/>
              <a:buChar char=""/>
            </a:pPr>
            <a:r>
              <a:rPr lang="en-US" sz="1800" b="0" strike="noStrike" spc="-1">
                <a:latin typeface="Arial"/>
              </a:rPr>
              <a:t>Sixth Outline Level</a:t>
            </a:r>
          </a:p>
          <a:p>
            <a:pPr marL="3024000" lvl="6" indent="-216000">
              <a:spcBef>
                <a:spcPts val="283"/>
              </a:spcBef>
              <a:buClr>
                <a:srgbClr val="000000"/>
              </a:buClr>
              <a:buSzPct val="45000"/>
              <a:buFont typeface="Wingdings" charset="2"/>
              <a:buChar char=""/>
            </a:pPr>
            <a:r>
              <a:rPr lang="en-US" sz="1800" b="0" strike="noStrike" spc="-1">
                <a:latin typeface="Arial"/>
              </a:rPr>
              <a:t>Seventh Outline Level</a:t>
            </a:r>
          </a:p>
        </p:txBody>
      </p:sp>
      <p:sp>
        <p:nvSpPr>
          <p:cNvPr id="43" name="PlaceHolder 4"/>
          <p:cNvSpPr>
            <a:spLocks noGrp="1"/>
          </p:cNvSpPr>
          <p:nvPr>
            <p:ph type="body"/>
          </p:nvPr>
        </p:nvSpPr>
        <p:spPr>
          <a:xfrm>
            <a:off x="6231960" y="1604520"/>
            <a:ext cx="5353920" cy="397692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18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1800" b="0" strike="noStrike" spc="-1">
                <a:latin typeface="Arial"/>
              </a:rPr>
              <a:t>Second Outline Level</a:t>
            </a:r>
          </a:p>
          <a:p>
            <a:pPr marL="1296000" lvl="2" indent="-288000">
              <a:spcBef>
                <a:spcPts val="850"/>
              </a:spcBef>
              <a:buClr>
                <a:srgbClr val="000000"/>
              </a:buClr>
              <a:buSzPct val="45000"/>
              <a:buFont typeface="Wingdings" charset="2"/>
              <a:buChar char=""/>
            </a:pPr>
            <a:r>
              <a:rPr lang="en-US" sz="1800" b="0" strike="noStrike" spc="-1">
                <a:latin typeface="Arial"/>
              </a:rPr>
              <a:t>Third Outline Level</a:t>
            </a:r>
          </a:p>
          <a:p>
            <a:pPr marL="1728000" lvl="3" indent="-216000">
              <a:spcBef>
                <a:spcPts val="567"/>
              </a:spcBef>
              <a:buClr>
                <a:srgbClr val="000000"/>
              </a:buClr>
              <a:buSzPct val="75000"/>
              <a:buFont typeface="Symbol" charset="2"/>
              <a:buChar char=""/>
            </a:pPr>
            <a:r>
              <a:rPr lang="en-US" sz="1800" b="0" strike="noStrike" spc="-1">
                <a:latin typeface="Arial"/>
              </a:rPr>
              <a:t>Fourth Outline Level</a:t>
            </a:r>
          </a:p>
          <a:p>
            <a:pPr marL="2160000" lvl="4" indent="-216000">
              <a:spcBef>
                <a:spcPts val="283"/>
              </a:spcBef>
              <a:buClr>
                <a:srgbClr val="000000"/>
              </a:buClr>
              <a:buSzPct val="45000"/>
              <a:buFont typeface="Wingdings" charset="2"/>
              <a:buChar char=""/>
            </a:pPr>
            <a:r>
              <a:rPr lang="en-US" sz="1800" b="0" strike="noStrike" spc="-1">
                <a:latin typeface="Arial"/>
              </a:rPr>
              <a:t>Fifth Outline Level</a:t>
            </a:r>
          </a:p>
          <a:p>
            <a:pPr marL="2592000" lvl="5" indent="-216000">
              <a:spcBef>
                <a:spcPts val="283"/>
              </a:spcBef>
              <a:buClr>
                <a:srgbClr val="000000"/>
              </a:buClr>
              <a:buSzPct val="45000"/>
              <a:buFont typeface="Wingdings" charset="2"/>
              <a:buChar char=""/>
            </a:pPr>
            <a:r>
              <a:rPr lang="en-US" sz="1800" b="0" strike="noStrike" spc="-1">
                <a:latin typeface="Arial"/>
              </a:rPr>
              <a:t>Sixth Outline Level</a:t>
            </a:r>
          </a:p>
          <a:p>
            <a:pPr marL="3024000" lvl="6" indent="-216000">
              <a:spcBef>
                <a:spcPts val="283"/>
              </a:spcBef>
              <a:buClr>
                <a:srgbClr val="000000"/>
              </a:buClr>
              <a:buSzPct val="45000"/>
              <a:buFont typeface="Wingdings" charset="2"/>
              <a:buChar char=""/>
            </a:pPr>
            <a:r>
              <a:rPr lang="en-US" sz="18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 name="CustomShape 1"/>
          <p:cNvSpPr/>
          <p:nvPr/>
        </p:nvSpPr>
        <p:spPr>
          <a:xfrm>
            <a:off x="0" y="0"/>
            <a:ext cx="12189960" cy="2183760"/>
          </a:xfrm>
          <a:custGeom>
            <a:avLst/>
            <a:gdLst/>
            <a:ahLst/>
            <a:cxnLst/>
            <a:rect l="l" t="t"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solidFill>
            <a:srgbClr val="52A3EC"/>
          </a:solidFill>
          <a:ln w="9525" cap="rnd">
            <a:solidFill>
              <a:schemeClr val="accent1"/>
            </a:solidFill>
            <a:round/>
          </a:ln>
        </p:spPr>
        <p:style>
          <a:lnRef idx="0">
            <a:scrgbClr r="0" g="0" b="0"/>
          </a:lnRef>
          <a:fillRef idx="0">
            <a:scrgbClr r="0" g="0" b="0"/>
          </a:fillRef>
          <a:effectRef idx="0">
            <a:scrgbClr r="0" g="0" b="0"/>
          </a:effectRef>
          <a:fontRef idx="minor"/>
        </p:style>
      </p:sp>
      <p:sp>
        <p:nvSpPr>
          <p:cNvPr id="81" name="PlaceHolder 2"/>
          <p:cNvSpPr>
            <a:spLocks noGrp="1"/>
          </p:cNvSpPr>
          <p:nvPr>
            <p:ph type="title"/>
          </p:nvPr>
        </p:nvSpPr>
        <p:spPr>
          <a:xfrm>
            <a:off x="609480" y="273600"/>
            <a:ext cx="10972440" cy="1144800"/>
          </a:xfrm>
          <a:prstGeom prst="rect">
            <a:avLst/>
          </a:prstGeom>
        </p:spPr>
        <p:txBody>
          <a:bodyPr lIns="0" tIns="0" rIns="0" bIns="0" anchor="ctr">
            <a:noAutofit/>
          </a:bodyPr>
          <a:lstStyle/>
          <a:p>
            <a:pPr algn="ctr"/>
            <a:r>
              <a:rPr lang="en-US" sz="4400" b="0" strike="noStrike" spc="-1">
                <a:latin typeface="Arial"/>
              </a:rPr>
              <a:t>Click to edit the title text format</a:t>
            </a:r>
          </a:p>
        </p:txBody>
      </p:sp>
      <p:sp>
        <p:nvSpPr>
          <p:cNvPr id="82" name="PlaceHolder 3"/>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2800" b="0" strike="noStrike" spc="-1">
                <a:latin typeface="Arial"/>
              </a:rPr>
              <a:t>Second Outline Level</a:t>
            </a:r>
          </a:p>
          <a:p>
            <a:pPr marL="1296000" lvl="2" indent="-288000">
              <a:spcBef>
                <a:spcPts val="850"/>
              </a:spcBef>
              <a:buClr>
                <a:srgbClr val="000000"/>
              </a:buClr>
              <a:buSzPct val="45000"/>
              <a:buFont typeface="Wingdings" charset="2"/>
              <a:buChar char=""/>
            </a:pPr>
            <a:r>
              <a:rPr lang="en-US" sz="2400" b="0" strike="noStrike" spc="-1">
                <a:latin typeface="Arial"/>
              </a:rPr>
              <a:t>Third Outline Level</a:t>
            </a:r>
          </a:p>
          <a:p>
            <a:pPr marL="1728000" lvl="3" indent="-216000">
              <a:spcBef>
                <a:spcPts val="567"/>
              </a:spcBef>
              <a:buClr>
                <a:srgbClr val="000000"/>
              </a:buClr>
              <a:buSzPct val="75000"/>
              <a:buFont typeface="Symbol" charset="2"/>
              <a:buChar char=""/>
            </a:pPr>
            <a:r>
              <a:rPr lang="en-US" sz="2000" b="0" strike="noStrike" spc="-1">
                <a:latin typeface="Arial"/>
              </a:rPr>
              <a:t>Fourth Outline Level</a:t>
            </a:r>
          </a:p>
          <a:p>
            <a:pPr marL="2160000" lvl="4" indent="-216000">
              <a:spcBef>
                <a:spcPts val="283"/>
              </a:spcBef>
              <a:buClr>
                <a:srgbClr val="000000"/>
              </a:buClr>
              <a:buSzPct val="45000"/>
              <a:buFont typeface="Wingdings" charset="2"/>
              <a:buChar char=""/>
            </a:pPr>
            <a:r>
              <a:rPr lang="en-US" sz="2000" b="0" strike="noStrike" spc="-1">
                <a:latin typeface="Arial"/>
              </a:rPr>
              <a:t>Fifth Outline Level</a:t>
            </a:r>
          </a:p>
          <a:p>
            <a:pPr marL="2592000" lvl="5" indent="-216000">
              <a:spcBef>
                <a:spcPts val="283"/>
              </a:spcBef>
              <a:buClr>
                <a:srgbClr val="000000"/>
              </a:buClr>
              <a:buSzPct val="45000"/>
              <a:buFont typeface="Wingdings" charset="2"/>
              <a:buChar char=""/>
            </a:pPr>
            <a:r>
              <a:rPr lang="en-US" sz="2000" b="0" strike="noStrike" spc="-1">
                <a:latin typeface="Arial"/>
              </a:rPr>
              <a:t>Sixth Outline Level</a:t>
            </a:r>
          </a:p>
          <a:p>
            <a:pPr marL="3024000" lvl="6" indent="-216000">
              <a:spcBef>
                <a:spcPts val="283"/>
              </a:spcBef>
              <a:buClr>
                <a:srgbClr val="000000"/>
              </a:buClr>
              <a:buSzPct val="45000"/>
              <a:buFont typeface="Wingdings" charset="2"/>
              <a:buChar char=""/>
            </a:pPr>
            <a:r>
              <a:rPr lang="en-US"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5.xml"/><Relationship Id="rId4" Type="http://schemas.openxmlformats.org/officeDocument/2006/relationships/image" Target="../media/image8.sv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5.xml"/><Relationship Id="rId4" Type="http://schemas.openxmlformats.org/officeDocument/2006/relationships/image" Target="../media/image10.sv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3" Type="http://schemas.openxmlformats.org/officeDocument/2006/relationships/hyperlink" Target="https://glsp.org/" TargetMode="External"/><Relationship Id="rId2" Type="http://schemas.openxmlformats.org/officeDocument/2006/relationships/notesSlide" Target="../notesSlides/notesSlide12.xml"/><Relationship Id="rId1" Type="http://schemas.openxmlformats.org/officeDocument/2006/relationships/slideLayout" Target="../slideLayouts/slideLayout25.xml"/><Relationship Id="rId5" Type="http://schemas.openxmlformats.org/officeDocument/2006/relationships/hyperlink" Target="https://avlf.org/" TargetMode="External"/><Relationship Id="rId4" Type="http://schemas.openxmlformats.org/officeDocument/2006/relationships/hyperlink" Target="https://atlantalegalaid.org/"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www.covid19evictionforms.com/" TargetMode="External"/><Relationship Id="rId2" Type="http://schemas.openxmlformats.org/officeDocument/2006/relationships/hyperlink" Target="https://www.cdc.gov/coronavirus/2019-ncov/covid-eviction-declaration.html" TargetMode="External"/><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3" Type="http://schemas.openxmlformats.org/officeDocument/2006/relationships/hyperlink" Target="https://www.dca.ga.gov/node/2945" TargetMode="External"/><Relationship Id="rId2" Type="http://schemas.openxmlformats.org/officeDocument/2006/relationships/hyperlink" Target="https://www.georgialegalaid.org/" TargetMode="External"/><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CustomShape 1"/>
          <p:cNvSpPr/>
          <p:nvPr/>
        </p:nvSpPr>
        <p:spPr>
          <a:xfrm>
            <a:off x="609480" y="647280"/>
            <a:ext cx="10971000" cy="163044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ctr">
            <a:normAutofit/>
          </a:bodyPr>
          <a:lstStyle/>
          <a:p>
            <a:pPr algn="ctr">
              <a:lnSpc>
                <a:spcPct val="90000"/>
              </a:lnSpc>
            </a:pPr>
            <a:r>
              <a:rPr lang="en-US" sz="5400" b="0" strike="noStrike" spc="-1">
                <a:solidFill>
                  <a:srgbClr val="000000"/>
                </a:solidFill>
                <a:latin typeface="Arial"/>
                <a:ea typeface="DejaVu Sans"/>
              </a:rPr>
              <a:t>Eviction &amp; Tenants’ Rights</a:t>
            </a:r>
            <a:endParaRPr lang="en-US" sz="5400" b="0" strike="noStrike" spc="-1">
              <a:latin typeface="Arial"/>
            </a:endParaRPr>
          </a:p>
        </p:txBody>
      </p:sp>
      <p:sp>
        <p:nvSpPr>
          <p:cNvPr id="126" name="CustomShape 2"/>
          <p:cNvSpPr/>
          <p:nvPr/>
        </p:nvSpPr>
        <p:spPr>
          <a:xfrm>
            <a:off x="609480" y="1604520"/>
            <a:ext cx="5352840" cy="397584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ctr">
            <a:normAutofit/>
          </a:bodyPr>
          <a:lstStyle/>
          <a:p>
            <a:pPr>
              <a:lnSpc>
                <a:spcPct val="90000"/>
              </a:lnSpc>
              <a:tabLst>
                <a:tab pos="0" algn="l"/>
              </a:tabLst>
            </a:pPr>
            <a:r>
              <a:rPr lang="en-US" sz="3200" b="0" strike="noStrike" spc="-1">
                <a:solidFill>
                  <a:srgbClr val="000000"/>
                </a:solidFill>
                <a:latin typeface="Arial"/>
                <a:ea typeface="DejaVu Sans"/>
              </a:rPr>
              <a:t>Elizabeth M. Grant</a:t>
            </a:r>
            <a:br/>
            <a:r>
              <a:rPr lang="en-US" sz="2400" b="0" i="1" strike="noStrike" spc="-1">
                <a:solidFill>
                  <a:srgbClr val="000000"/>
                </a:solidFill>
                <a:latin typeface="Arial"/>
                <a:ea typeface="DejaVu Sans"/>
              </a:rPr>
              <a:t>University of Georgia School of Law</a:t>
            </a:r>
            <a:endParaRPr lang="en-US" sz="2400" b="0" strike="noStrike" spc="-1">
              <a:latin typeface="Arial"/>
            </a:endParaRPr>
          </a:p>
        </p:txBody>
      </p:sp>
      <p:sp>
        <p:nvSpPr>
          <p:cNvPr id="127" name="CustomShape 3"/>
          <p:cNvSpPr/>
          <p:nvPr/>
        </p:nvSpPr>
        <p:spPr>
          <a:xfrm>
            <a:off x="6231960" y="1604520"/>
            <a:ext cx="5352840" cy="397584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ctr">
            <a:normAutofit/>
          </a:bodyPr>
          <a:lstStyle/>
          <a:p>
            <a:pPr>
              <a:lnSpc>
                <a:spcPct val="90000"/>
              </a:lnSpc>
              <a:tabLst>
                <a:tab pos="0" algn="l"/>
              </a:tabLst>
            </a:pPr>
            <a:br/>
            <a:r>
              <a:rPr lang="en-US" sz="3200" b="0" strike="noStrike" spc="-1">
                <a:solidFill>
                  <a:srgbClr val="000000"/>
                </a:solidFill>
                <a:latin typeface="Arial"/>
                <a:ea typeface="DejaVu Sans"/>
              </a:rPr>
              <a:t>Chad McCranie</a:t>
            </a:r>
            <a:br/>
            <a:r>
              <a:rPr lang="en-US" sz="2400" b="0" i="1" strike="noStrike" spc="-1">
                <a:solidFill>
                  <a:srgbClr val="000000"/>
                </a:solidFill>
                <a:latin typeface="Arial"/>
                <a:ea typeface="DejaVu Sans"/>
              </a:rPr>
              <a:t>Georgia Legal Services Program</a:t>
            </a:r>
            <a:br/>
            <a:endParaRPr lang="en-US" sz="2400" b="0" strike="noStrike" spc="-1">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CustomShape 1"/>
          <p:cNvSpPr/>
          <p:nvPr/>
        </p:nvSpPr>
        <p:spPr>
          <a:xfrm>
            <a:off x="609480" y="273600"/>
            <a:ext cx="10971000" cy="11433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ctr">
            <a:normAutofit/>
          </a:bodyPr>
          <a:lstStyle/>
          <a:p>
            <a:pPr>
              <a:lnSpc>
                <a:spcPct val="90000"/>
              </a:lnSpc>
              <a:spcAft>
                <a:spcPts val="601"/>
              </a:spcAft>
              <a:tabLst>
                <a:tab pos="0" algn="l"/>
              </a:tabLst>
            </a:pPr>
            <a:r>
              <a:rPr lang="en-US" sz="4400" b="0" strike="noStrike" spc="-1">
                <a:solidFill>
                  <a:srgbClr val="000000"/>
                </a:solidFill>
                <a:latin typeface="Arial"/>
                <a:ea typeface="DejaVu Sans"/>
              </a:rPr>
              <a:t>The Eviction Process</a:t>
            </a:r>
            <a:endParaRPr lang="en-US" sz="4400" b="0" strike="noStrike" spc="-1">
              <a:latin typeface="Arial"/>
            </a:endParaRPr>
          </a:p>
        </p:txBody>
      </p:sp>
      <p:sp>
        <p:nvSpPr>
          <p:cNvPr id="149" name="CustomShape 2"/>
          <p:cNvSpPr/>
          <p:nvPr/>
        </p:nvSpPr>
        <p:spPr>
          <a:xfrm>
            <a:off x="609480" y="2307240"/>
            <a:ext cx="5352840" cy="3923280"/>
          </a:xfrm>
          <a:prstGeom prst="rect">
            <a:avLst/>
          </a:prstGeom>
          <a:noFill/>
          <a:ln w="0">
            <a:noFill/>
          </a:ln>
        </p:spPr>
        <p:style>
          <a:lnRef idx="0">
            <a:scrgbClr r="0" g="0" b="0"/>
          </a:lnRef>
          <a:fillRef idx="0">
            <a:scrgbClr r="0" g="0" b="0"/>
          </a:fillRef>
          <a:effectRef idx="0">
            <a:scrgbClr r="0" g="0" b="0"/>
          </a:effectRef>
          <a:fontRef idx="minor"/>
        </p:style>
        <p:txBody>
          <a:bodyPr lIns="0" tIns="0" rIns="0" bIns="0">
            <a:normAutofit fontScale="98500" lnSpcReduction="10000"/>
          </a:bodyPr>
          <a:lstStyle/>
          <a:p>
            <a:pPr>
              <a:lnSpc>
                <a:spcPct val="90000"/>
              </a:lnSpc>
              <a:spcBef>
                <a:spcPts val="1001"/>
              </a:spcBef>
            </a:pPr>
            <a:endParaRPr lang="en-US" sz="800" b="0" strike="noStrike" spc="-1" dirty="0">
              <a:latin typeface="Arial"/>
            </a:endParaRPr>
          </a:p>
          <a:p>
            <a:pPr>
              <a:lnSpc>
                <a:spcPct val="90000"/>
              </a:lnSpc>
              <a:spcBef>
                <a:spcPts val="1001"/>
              </a:spcBef>
            </a:pPr>
            <a:endParaRPr lang="en-US" sz="800" b="0" strike="noStrike" spc="-1" dirty="0">
              <a:latin typeface="Arial"/>
            </a:endParaRPr>
          </a:p>
          <a:p>
            <a:pPr marL="228600" indent="-227160">
              <a:lnSpc>
                <a:spcPct val="90000"/>
              </a:lnSpc>
              <a:spcBef>
                <a:spcPts val="1001"/>
              </a:spcBef>
              <a:buClr>
                <a:srgbClr val="000000"/>
              </a:buClr>
              <a:buFont typeface="Arial"/>
              <a:buChar char="•"/>
            </a:pPr>
            <a:r>
              <a:rPr lang="en-US" sz="2400" b="0" strike="noStrike" spc="-1" dirty="0">
                <a:solidFill>
                  <a:srgbClr val="000000"/>
                </a:solidFill>
                <a:latin typeface="Arial"/>
                <a:ea typeface="DejaVu Sans"/>
              </a:rPr>
              <a:t>Landlord will file a dispossessory, usually in Magistrate Court</a:t>
            </a:r>
            <a:endParaRPr lang="en-US" sz="2400" b="0" strike="noStrike" spc="-1" dirty="0">
              <a:latin typeface="Arial"/>
            </a:endParaRPr>
          </a:p>
          <a:p>
            <a:pPr marL="228600" indent="-227160">
              <a:lnSpc>
                <a:spcPct val="90000"/>
              </a:lnSpc>
              <a:spcBef>
                <a:spcPts val="1001"/>
              </a:spcBef>
              <a:buClr>
                <a:srgbClr val="000000"/>
              </a:buClr>
              <a:buFont typeface="Arial"/>
              <a:buChar char="•"/>
              <a:tabLst>
                <a:tab pos="0" algn="l"/>
              </a:tabLst>
            </a:pPr>
            <a:r>
              <a:rPr lang="en-US" sz="2400" b="0" strike="noStrike" spc="-1" dirty="0">
                <a:solidFill>
                  <a:srgbClr val="000000"/>
                </a:solidFill>
                <a:latin typeface="Arial"/>
                <a:ea typeface="DejaVu Sans"/>
              </a:rPr>
              <a:t>Sheriff will serve court papers</a:t>
            </a:r>
            <a:endParaRPr lang="en-US" sz="2400" b="0" strike="noStrike" spc="-1" dirty="0">
              <a:latin typeface="Arial"/>
            </a:endParaRPr>
          </a:p>
          <a:p>
            <a:pPr marL="228600" lvl="1" indent="-227160">
              <a:lnSpc>
                <a:spcPct val="90000"/>
              </a:lnSpc>
              <a:spcBef>
                <a:spcPts val="1001"/>
              </a:spcBef>
              <a:buClr>
                <a:srgbClr val="000000"/>
              </a:buClr>
              <a:buFont typeface="Arial"/>
              <a:buChar char="•"/>
              <a:tabLst>
                <a:tab pos="0" algn="l"/>
              </a:tabLst>
            </a:pPr>
            <a:r>
              <a:rPr lang="en-US" sz="2400" b="0" strike="noStrike" spc="-1" dirty="0">
                <a:solidFill>
                  <a:srgbClr val="000000"/>
                </a:solidFill>
                <a:latin typeface="Arial"/>
                <a:ea typeface="DejaVu Sans"/>
              </a:rPr>
              <a:t>Including a “summons” &amp; “complaint”</a:t>
            </a:r>
            <a:endParaRPr lang="en-US" sz="2400" b="0" strike="noStrike" spc="-1" dirty="0">
              <a:latin typeface="Arial"/>
            </a:endParaRPr>
          </a:p>
          <a:p>
            <a:pPr marL="228600" lvl="1" indent="-227160">
              <a:lnSpc>
                <a:spcPct val="90000"/>
              </a:lnSpc>
              <a:spcBef>
                <a:spcPts val="1001"/>
              </a:spcBef>
              <a:buClr>
                <a:srgbClr val="000000"/>
              </a:buClr>
              <a:buFont typeface="Arial"/>
              <a:buChar char="•"/>
              <a:tabLst>
                <a:tab pos="0" algn="l"/>
              </a:tabLst>
            </a:pPr>
            <a:r>
              <a:rPr lang="en-US" sz="2400" b="0" strike="noStrike" spc="-1" dirty="0">
                <a:solidFill>
                  <a:srgbClr val="000000"/>
                </a:solidFill>
                <a:latin typeface="Arial"/>
                <a:ea typeface="DejaVu Sans"/>
              </a:rPr>
              <a:t>Service</a:t>
            </a:r>
            <a:endParaRPr lang="en-US" sz="2400" b="0" strike="noStrike" spc="-1" dirty="0">
              <a:latin typeface="Arial"/>
            </a:endParaRPr>
          </a:p>
          <a:p>
            <a:pPr marL="685800" lvl="3" indent="-227160">
              <a:lnSpc>
                <a:spcPct val="90000"/>
              </a:lnSpc>
              <a:spcBef>
                <a:spcPts val="1001"/>
              </a:spcBef>
              <a:buClr>
                <a:srgbClr val="000000"/>
              </a:buClr>
              <a:buFont typeface="Arial"/>
              <a:buChar char="•"/>
              <a:tabLst>
                <a:tab pos="0" algn="l"/>
              </a:tabLst>
            </a:pPr>
            <a:r>
              <a:rPr lang="en-US" sz="2400" b="0" strike="noStrike" spc="-1" dirty="0">
                <a:solidFill>
                  <a:srgbClr val="000000"/>
                </a:solidFill>
                <a:latin typeface="Arial"/>
                <a:ea typeface="DejaVu Sans"/>
              </a:rPr>
              <a:t>Personal, or</a:t>
            </a:r>
            <a:endParaRPr lang="en-US" sz="2400" b="0" strike="noStrike" spc="-1" dirty="0">
              <a:latin typeface="Arial"/>
            </a:endParaRPr>
          </a:p>
          <a:p>
            <a:pPr marL="685800" lvl="3" indent="-227160">
              <a:lnSpc>
                <a:spcPct val="90000"/>
              </a:lnSpc>
              <a:spcBef>
                <a:spcPts val="1001"/>
              </a:spcBef>
              <a:buClr>
                <a:srgbClr val="000000"/>
              </a:buClr>
              <a:buFont typeface="Arial"/>
              <a:buChar char="•"/>
              <a:tabLst>
                <a:tab pos="0" algn="l"/>
              </a:tabLst>
            </a:pPr>
            <a:r>
              <a:rPr lang="en-US" sz="2400" b="0" strike="noStrike" spc="-1" dirty="0">
                <a:solidFill>
                  <a:srgbClr val="000000"/>
                </a:solidFill>
                <a:latin typeface="Arial"/>
                <a:ea typeface="DejaVu Sans"/>
              </a:rPr>
              <a:t>Tack and mail</a:t>
            </a:r>
            <a:endParaRPr lang="en-US" sz="2400" b="0" strike="noStrike" spc="-1" dirty="0">
              <a:latin typeface="Arial"/>
            </a:endParaRPr>
          </a:p>
          <a:p>
            <a:pPr marL="228600" indent="-227160">
              <a:lnSpc>
                <a:spcPct val="90000"/>
              </a:lnSpc>
              <a:spcBef>
                <a:spcPts val="1001"/>
              </a:spcBef>
              <a:buClr>
                <a:srgbClr val="000000"/>
              </a:buClr>
              <a:buFont typeface="Arial"/>
              <a:buChar char="•"/>
              <a:tabLst>
                <a:tab pos="0" algn="l"/>
              </a:tabLst>
            </a:pPr>
            <a:r>
              <a:rPr lang="en-US" sz="2400" b="0" strike="noStrike" spc="-1" dirty="0">
                <a:solidFill>
                  <a:srgbClr val="000000"/>
                </a:solidFill>
                <a:latin typeface="Arial"/>
                <a:ea typeface="DejaVu Sans"/>
              </a:rPr>
              <a:t>Notice or demand to vacate from the landlord is not the court summons</a:t>
            </a:r>
            <a:endParaRPr lang="en-US" sz="2400" b="0" strike="noStrike" spc="-1" dirty="0">
              <a:latin typeface="Arial"/>
            </a:endParaRPr>
          </a:p>
          <a:p>
            <a:pPr>
              <a:lnSpc>
                <a:spcPct val="90000"/>
              </a:lnSpc>
              <a:spcBef>
                <a:spcPts val="1001"/>
              </a:spcBef>
              <a:spcAft>
                <a:spcPts val="601"/>
              </a:spcAft>
              <a:tabLst>
                <a:tab pos="0" algn="l"/>
              </a:tabLst>
            </a:pPr>
            <a:endParaRPr lang="en-US" sz="1600" b="0" strike="noStrike" spc="-1" dirty="0">
              <a:latin typeface="Arial"/>
            </a:endParaRPr>
          </a:p>
        </p:txBody>
      </p:sp>
      <p:pic>
        <p:nvPicPr>
          <p:cNvPr id="150" name="Graphic 2" descr="Scales of justice with solid fill"/>
          <p:cNvPicPr/>
          <p:nvPr/>
        </p:nvPicPr>
        <p:blipFill>
          <a:blip r:embed="rId2"/>
          <a:stretch/>
        </p:blipFill>
        <p:spPr>
          <a:xfrm>
            <a:off x="7118280" y="2644560"/>
            <a:ext cx="3051360" cy="2460240"/>
          </a:xfrm>
          <a:prstGeom prst="rect">
            <a:avLst/>
          </a:prstGeom>
          <a:ln w="0">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CustomShape 1"/>
          <p:cNvSpPr/>
          <p:nvPr/>
        </p:nvSpPr>
        <p:spPr>
          <a:xfrm>
            <a:off x="810000" y="447120"/>
            <a:ext cx="10569960" cy="968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90000"/>
              </a:lnSpc>
              <a:tabLst>
                <a:tab pos="0" algn="l"/>
              </a:tabLst>
            </a:pPr>
            <a:r>
              <a:rPr lang="en-US" sz="4400" b="1" strike="noStrike" spc="-1">
                <a:solidFill>
                  <a:srgbClr val="000000"/>
                </a:solidFill>
                <a:latin typeface="Calibri Light"/>
                <a:ea typeface="DejaVu Sans"/>
              </a:rPr>
              <a:t>Tenant’s Answer   </a:t>
            </a:r>
            <a:endParaRPr lang="en-US" sz="4400" b="0" strike="noStrike" spc="-1">
              <a:latin typeface="Arial"/>
            </a:endParaRPr>
          </a:p>
        </p:txBody>
      </p:sp>
      <p:sp>
        <p:nvSpPr>
          <p:cNvPr id="152" name="CustomShape 2"/>
          <p:cNvSpPr/>
          <p:nvPr/>
        </p:nvSpPr>
        <p:spPr>
          <a:xfrm>
            <a:off x="677880" y="2307240"/>
            <a:ext cx="10552320" cy="3479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520560" indent="-455040">
              <a:lnSpc>
                <a:spcPct val="90000"/>
              </a:lnSpc>
              <a:spcBef>
                <a:spcPts val="1151"/>
              </a:spcBef>
              <a:buClr>
                <a:srgbClr val="000000"/>
              </a:buClr>
              <a:buFont typeface="Wingdings" charset="2"/>
              <a:buChar char=""/>
            </a:pPr>
            <a:r>
              <a:rPr lang="en-US" sz="2800" b="0" strike="noStrike" spc="-1">
                <a:solidFill>
                  <a:srgbClr val="000000"/>
                </a:solidFill>
                <a:latin typeface="Arial"/>
                <a:ea typeface="DejaVu Sans"/>
              </a:rPr>
              <a:t>Answer must be filed within 7 days of being served</a:t>
            </a:r>
            <a:endParaRPr lang="en-US" sz="2800" b="0" strike="noStrike" spc="-1">
              <a:latin typeface="Arial"/>
            </a:endParaRPr>
          </a:p>
          <a:p>
            <a:pPr marL="977760" lvl="1" indent="-455040">
              <a:lnSpc>
                <a:spcPct val="90000"/>
              </a:lnSpc>
              <a:spcBef>
                <a:spcPts val="1151"/>
              </a:spcBef>
              <a:buClr>
                <a:srgbClr val="000000"/>
              </a:buClr>
              <a:buFont typeface="Wingdings" charset="2"/>
              <a:buChar char=""/>
            </a:pPr>
            <a:r>
              <a:rPr lang="en-US" sz="2400" b="0" u="sng" strike="noStrike" spc="-1">
                <a:solidFill>
                  <a:srgbClr val="000000"/>
                </a:solidFill>
                <a:uFillTx/>
                <a:latin typeface="Arial"/>
                <a:ea typeface="DejaVu Sans"/>
              </a:rPr>
              <a:t>Calendar</a:t>
            </a:r>
            <a:r>
              <a:rPr lang="en-US" sz="2400" b="0" strike="noStrike" spc="-1">
                <a:solidFill>
                  <a:srgbClr val="000000"/>
                </a:solidFill>
                <a:latin typeface="Arial"/>
                <a:ea typeface="DejaVu Sans"/>
              </a:rPr>
              <a:t> days, not work days</a:t>
            </a:r>
            <a:endParaRPr lang="en-US" sz="2400" b="0" strike="noStrike" spc="-1">
              <a:latin typeface="Arial"/>
            </a:endParaRPr>
          </a:p>
          <a:p>
            <a:pPr marL="977760" lvl="1" indent="-455040">
              <a:lnSpc>
                <a:spcPct val="90000"/>
              </a:lnSpc>
              <a:spcBef>
                <a:spcPts val="1151"/>
              </a:spcBef>
              <a:buClr>
                <a:srgbClr val="000000"/>
              </a:buClr>
              <a:buFont typeface="Wingdings" charset="2"/>
              <a:buChar char=""/>
            </a:pPr>
            <a:r>
              <a:rPr lang="en-US" sz="2400" b="0" strike="noStrike" spc="-1">
                <a:solidFill>
                  <a:srgbClr val="000000"/>
                </a:solidFill>
                <a:latin typeface="Arial"/>
                <a:ea typeface="DejaVu Sans"/>
              </a:rPr>
              <a:t>Weekend days count</a:t>
            </a:r>
            <a:endParaRPr lang="en-US" sz="2400" b="0" strike="noStrike" spc="-1">
              <a:latin typeface="Arial"/>
            </a:endParaRPr>
          </a:p>
          <a:p>
            <a:pPr marL="520560" indent="-455040">
              <a:lnSpc>
                <a:spcPct val="90000"/>
              </a:lnSpc>
              <a:spcBef>
                <a:spcPts val="1151"/>
              </a:spcBef>
              <a:buClr>
                <a:srgbClr val="000000"/>
              </a:buClr>
              <a:buFont typeface="Wingdings" charset="2"/>
              <a:buChar char=""/>
            </a:pPr>
            <a:r>
              <a:rPr lang="en-US" sz="2800" b="0" strike="noStrike" spc="-1">
                <a:solidFill>
                  <a:srgbClr val="000000"/>
                </a:solidFill>
                <a:latin typeface="Arial"/>
                <a:ea typeface="DejaVu Sans"/>
              </a:rPr>
              <a:t>Filed at courthouse – usually no e-filing in Magistrate Ct. </a:t>
            </a:r>
            <a:endParaRPr lang="en-US" sz="2800" b="0" strike="noStrike" spc="-1">
              <a:latin typeface="Arial"/>
            </a:endParaRPr>
          </a:p>
          <a:p>
            <a:pPr marL="520560" indent="-455040">
              <a:lnSpc>
                <a:spcPct val="90000"/>
              </a:lnSpc>
              <a:spcBef>
                <a:spcPts val="1151"/>
              </a:spcBef>
              <a:buClr>
                <a:srgbClr val="000000"/>
              </a:buClr>
              <a:buFont typeface="Wingdings" charset="2"/>
              <a:buChar char=""/>
            </a:pPr>
            <a:r>
              <a:rPr lang="en-US" sz="2800" b="0" strike="noStrike" spc="-1">
                <a:solidFill>
                  <a:srgbClr val="000000"/>
                </a:solidFill>
                <a:latin typeface="Arial"/>
                <a:ea typeface="DejaVu Sans"/>
              </a:rPr>
              <a:t>Most courts have forms tenant can use to admit or deny each reason in the landlord’s complaint. </a:t>
            </a:r>
            <a:endParaRPr lang="en-US" sz="2800" b="0" strike="noStrike" spc="-1">
              <a:latin typeface="Arial"/>
            </a:endParaRPr>
          </a:p>
          <a:p>
            <a:pPr marL="520560" indent="-455040">
              <a:lnSpc>
                <a:spcPct val="90000"/>
              </a:lnSpc>
              <a:spcBef>
                <a:spcPts val="1151"/>
              </a:spcBef>
              <a:buClr>
                <a:srgbClr val="000000"/>
              </a:buClr>
              <a:buFont typeface="Wingdings" charset="2"/>
              <a:buChar char=""/>
              <a:tabLst>
                <a:tab pos="0" algn="l"/>
              </a:tabLst>
            </a:pPr>
            <a:r>
              <a:rPr lang="en-US" sz="2800" b="0" strike="noStrike" spc="-1">
                <a:solidFill>
                  <a:srgbClr val="000000"/>
                </a:solidFill>
                <a:latin typeface="Arial"/>
                <a:ea typeface="DejaVu Sans"/>
              </a:rPr>
              <a:t>If tenant does not raise a defense in the answer, that defense might not be considered at the court hearing. </a:t>
            </a:r>
            <a:endParaRPr lang="en-US" sz="2800" b="0" strike="noStrike" spc="-1">
              <a:latin typeface="Arial"/>
            </a:endParaRPr>
          </a:p>
          <a:p>
            <a:pPr>
              <a:lnSpc>
                <a:spcPct val="90000"/>
              </a:lnSpc>
              <a:spcBef>
                <a:spcPts val="601"/>
              </a:spcBef>
              <a:tabLst>
                <a:tab pos="0" algn="l"/>
              </a:tabLst>
            </a:pPr>
            <a:endParaRPr lang="en-US" sz="2800" b="0" strike="noStrike" spc="-1">
              <a:latin typeface="Arial"/>
            </a:endParaRPr>
          </a:p>
          <a:p>
            <a:pPr marL="457200">
              <a:lnSpc>
                <a:spcPct val="90000"/>
              </a:lnSpc>
              <a:spcBef>
                <a:spcPts val="601"/>
              </a:spcBef>
              <a:tabLst>
                <a:tab pos="0" algn="l"/>
              </a:tabLst>
            </a:pPr>
            <a:endParaRPr lang="en-US" sz="2800" b="0" strike="noStrike" spc="-1">
              <a:latin typeface="Arial"/>
            </a:endParaRPr>
          </a:p>
          <a:p>
            <a:pPr marL="457200">
              <a:lnSpc>
                <a:spcPct val="90000"/>
              </a:lnSpc>
              <a:spcBef>
                <a:spcPts val="601"/>
              </a:spcBef>
              <a:spcAft>
                <a:spcPts val="601"/>
              </a:spcAft>
              <a:tabLst>
                <a:tab pos="0" algn="l"/>
              </a:tabLst>
            </a:pPr>
            <a:endParaRPr lang="en-US" sz="2800" b="0" strike="noStrike" spc="-1">
              <a:latin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CustomShape 1"/>
          <p:cNvSpPr/>
          <p:nvPr/>
        </p:nvSpPr>
        <p:spPr>
          <a:xfrm>
            <a:off x="609480" y="273600"/>
            <a:ext cx="10971000" cy="11433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ctr">
            <a:normAutofit/>
          </a:bodyPr>
          <a:lstStyle/>
          <a:p>
            <a:pPr>
              <a:lnSpc>
                <a:spcPct val="90000"/>
              </a:lnSpc>
              <a:spcAft>
                <a:spcPts val="601"/>
              </a:spcAft>
              <a:tabLst>
                <a:tab pos="0" algn="l"/>
              </a:tabLst>
            </a:pPr>
            <a:r>
              <a:rPr lang="en-US" sz="4400" b="0" strike="noStrike" spc="-1">
                <a:solidFill>
                  <a:srgbClr val="000000"/>
                </a:solidFill>
                <a:latin typeface="Arial"/>
                <a:ea typeface="DejaVu Sans"/>
              </a:rPr>
              <a:t>What Happens Next  </a:t>
            </a:r>
            <a:endParaRPr lang="en-US" sz="4400" b="0" strike="noStrike" spc="-1">
              <a:latin typeface="Arial"/>
            </a:endParaRPr>
          </a:p>
        </p:txBody>
      </p:sp>
      <p:sp>
        <p:nvSpPr>
          <p:cNvPr id="154" name="CustomShape 2"/>
          <p:cNvSpPr/>
          <p:nvPr/>
        </p:nvSpPr>
        <p:spPr>
          <a:xfrm>
            <a:off x="609480" y="2152440"/>
            <a:ext cx="5592960" cy="4021920"/>
          </a:xfrm>
          <a:prstGeom prst="rect">
            <a:avLst/>
          </a:prstGeom>
          <a:noFill/>
          <a:ln w="0">
            <a:noFill/>
          </a:ln>
        </p:spPr>
        <p:style>
          <a:lnRef idx="0">
            <a:scrgbClr r="0" g="0" b="0"/>
          </a:lnRef>
          <a:fillRef idx="0">
            <a:scrgbClr r="0" g="0" b="0"/>
          </a:fillRef>
          <a:effectRef idx="0">
            <a:scrgbClr r="0" g="0" b="0"/>
          </a:effectRef>
          <a:fontRef idx="minor"/>
        </p:style>
        <p:txBody>
          <a:bodyPr lIns="0" tIns="0" rIns="0" bIns="0">
            <a:normAutofit/>
          </a:bodyPr>
          <a:lstStyle/>
          <a:p>
            <a:pPr>
              <a:lnSpc>
                <a:spcPct val="90000"/>
              </a:lnSpc>
              <a:spcBef>
                <a:spcPts val="1001"/>
              </a:spcBef>
            </a:pPr>
            <a:endParaRPr lang="en-US" sz="1100" b="0" strike="noStrike" spc="-1" dirty="0">
              <a:latin typeface="Arial"/>
            </a:endParaRPr>
          </a:p>
          <a:p>
            <a:pPr>
              <a:lnSpc>
                <a:spcPct val="90000"/>
              </a:lnSpc>
              <a:spcBef>
                <a:spcPts val="1001"/>
              </a:spcBef>
            </a:pPr>
            <a:r>
              <a:rPr lang="en-US" b="0" strike="noStrike" spc="-1" dirty="0">
                <a:solidFill>
                  <a:srgbClr val="000000"/>
                </a:solidFill>
                <a:latin typeface="Arial"/>
                <a:ea typeface="DejaVu Sans"/>
              </a:rPr>
              <a:t>No answer filed or answer is late - </a:t>
            </a:r>
            <a:endParaRPr lang="en-US" b="0" strike="noStrike" spc="-1" dirty="0">
              <a:latin typeface="Arial"/>
            </a:endParaRPr>
          </a:p>
          <a:p>
            <a:pPr marL="685800" lvl="2" indent="-227160">
              <a:lnSpc>
                <a:spcPct val="90000"/>
              </a:lnSpc>
              <a:spcBef>
                <a:spcPts val="1001"/>
              </a:spcBef>
              <a:buClr>
                <a:srgbClr val="000000"/>
              </a:buClr>
              <a:buFont typeface="Arial"/>
              <a:buChar char="•"/>
            </a:pPr>
            <a:r>
              <a:rPr lang="en-US" b="0" strike="noStrike" spc="-1" dirty="0">
                <a:solidFill>
                  <a:srgbClr val="000000"/>
                </a:solidFill>
                <a:latin typeface="Arial"/>
                <a:ea typeface="DejaVu Sans"/>
              </a:rPr>
              <a:t>Default judgement - LL will get a writ of possession</a:t>
            </a:r>
            <a:endParaRPr lang="en-US" b="0" strike="noStrike" spc="-1" dirty="0">
              <a:latin typeface="Arial"/>
            </a:endParaRPr>
          </a:p>
          <a:p>
            <a:pPr marL="685800" lvl="2" indent="-227160">
              <a:lnSpc>
                <a:spcPct val="90000"/>
              </a:lnSpc>
              <a:spcBef>
                <a:spcPts val="1001"/>
              </a:spcBef>
              <a:buClr>
                <a:srgbClr val="000000"/>
              </a:buClr>
              <a:buFont typeface="Arial"/>
              <a:buChar char="•"/>
            </a:pPr>
            <a:r>
              <a:rPr lang="en-US" b="0" strike="noStrike" spc="-1" dirty="0">
                <a:solidFill>
                  <a:srgbClr val="000000"/>
                </a:solidFill>
                <a:latin typeface="Arial"/>
                <a:ea typeface="DejaVu Sans"/>
              </a:rPr>
              <a:t>Writ of possession allows Sheriff to evict tenant</a:t>
            </a:r>
            <a:endParaRPr lang="en-US" b="0" strike="noStrike" spc="-1" dirty="0">
              <a:latin typeface="Arial"/>
            </a:endParaRPr>
          </a:p>
          <a:p>
            <a:pPr marL="685800" lvl="2" indent="-227160">
              <a:lnSpc>
                <a:spcPct val="90000"/>
              </a:lnSpc>
              <a:spcBef>
                <a:spcPts val="1001"/>
              </a:spcBef>
              <a:buClr>
                <a:srgbClr val="000000"/>
              </a:buClr>
              <a:buFont typeface="Arial"/>
              <a:buChar char="•"/>
            </a:pPr>
            <a:r>
              <a:rPr lang="en-US" b="0" strike="noStrike" spc="-1" dirty="0">
                <a:solidFill>
                  <a:srgbClr val="000000"/>
                </a:solidFill>
                <a:latin typeface="Arial"/>
                <a:ea typeface="DejaVu Sans"/>
              </a:rPr>
              <a:t>Money judgement possible if tenant was personally served or answered tack and mail service</a:t>
            </a:r>
            <a:endParaRPr lang="en-US" b="0" strike="noStrike" spc="-1" dirty="0">
              <a:latin typeface="Arial"/>
            </a:endParaRPr>
          </a:p>
          <a:p>
            <a:pPr>
              <a:lnSpc>
                <a:spcPct val="90000"/>
              </a:lnSpc>
              <a:spcBef>
                <a:spcPts val="1001"/>
              </a:spcBef>
            </a:pPr>
            <a:r>
              <a:rPr lang="en-US" b="0" strike="noStrike" spc="-1" dirty="0">
                <a:solidFill>
                  <a:srgbClr val="000000"/>
                </a:solidFill>
                <a:latin typeface="Arial"/>
                <a:ea typeface="DejaVu Sans"/>
              </a:rPr>
              <a:t>If timely answer is filed - </a:t>
            </a:r>
            <a:endParaRPr lang="en-US" b="0" strike="noStrike" spc="-1" dirty="0">
              <a:latin typeface="Arial"/>
            </a:endParaRPr>
          </a:p>
          <a:p>
            <a:pPr marL="685800" lvl="2" indent="-227160">
              <a:lnSpc>
                <a:spcPct val="90000"/>
              </a:lnSpc>
              <a:spcBef>
                <a:spcPts val="1001"/>
              </a:spcBef>
              <a:buClr>
                <a:srgbClr val="000000"/>
              </a:buClr>
              <a:buFont typeface="Arial"/>
              <a:buChar char="•"/>
            </a:pPr>
            <a:r>
              <a:rPr lang="en-US" b="0" strike="noStrike" spc="-1" dirty="0">
                <a:solidFill>
                  <a:srgbClr val="000000"/>
                </a:solidFill>
                <a:latin typeface="Arial"/>
                <a:ea typeface="DejaVu Sans"/>
              </a:rPr>
              <a:t>Court will be scheduled within 7 days – possibly later during pandemic</a:t>
            </a:r>
            <a:endParaRPr lang="en-US" b="0" strike="noStrike" spc="-1" dirty="0">
              <a:latin typeface="Arial"/>
            </a:endParaRPr>
          </a:p>
          <a:p>
            <a:pPr marL="685800" lvl="2" indent="-227160">
              <a:lnSpc>
                <a:spcPct val="90000"/>
              </a:lnSpc>
              <a:spcBef>
                <a:spcPts val="1001"/>
              </a:spcBef>
              <a:buClr>
                <a:srgbClr val="000000"/>
              </a:buClr>
              <a:buFont typeface="Arial"/>
              <a:buChar char="•"/>
            </a:pPr>
            <a:r>
              <a:rPr lang="en-US" b="0" strike="noStrike" spc="-1" dirty="0">
                <a:solidFill>
                  <a:srgbClr val="000000"/>
                </a:solidFill>
                <a:latin typeface="Arial"/>
                <a:ea typeface="DejaVu Sans"/>
              </a:rPr>
              <a:t>Very unlikely court date will be continued </a:t>
            </a:r>
            <a:endParaRPr lang="en-US" b="0" strike="noStrike" spc="-1" dirty="0">
              <a:latin typeface="Arial"/>
            </a:endParaRPr>
          </a:p>
          <a:p>
            <a:pPr>
              <a:lnSpc>
                <a:spcPct val="90000"/>
              </a:lnSpc>
              <a:spcBef>
                <a:spcPts val="1001"/>
              </a:spcBef>
              <a:tabLst>
                <a:tab pos="0" algn="l"/>
              </a:tabLst>
            </a:pPr>
            <a:endParaRPr lang="en-US" sz="1600" b="0" strike="noStrike" spc="-1" dirty="0">
              <a:latin typeface="Arial"/>
            </a:endParaRPr>
          </a:p>
          <a:p>
            <a:pPr>
              <a:lnSpc>
                <a:spcPct val="90000"/>
              </a:lnSpc>
              <a:spcBef>
                <a:spcPts val="1001"/>
              </a:spcBef>
              <a:spcAft>
                <a:spcPts val="601"/>
              </a:spcAft>
              <a:tabLst>
                <a:tab pos="0" algn="l"/>
              </a:tabLst>
            </a:pPr>
            <a:endParaRPr lang="en-US" sz="1600" b="0" strike="noStrike" spc="-1" dirty="0">
              <a:latin typeface="Arial"/>
            </a:endParaRPr>
          </a:p>
        </p:txBody>
      </p:sp>
      <p:pic>
        <p:nvPicPr>
          <p:cNvPr id="155" name="Graphic 2" descr="Judge female with solid fill"/>
          <p:cNvPicPr/>
          <p:nvPr/>
        </p:nvPicPr>
        <p:blipFill>
          <a:blip r:embed="rId2"/>
          <a:stretch/>
        </p:blipFill>
        <p:spPr>
          <a:xfrm>
            <a:off x="6822720" y="2715120"/>
            <a:ext cx="3656160" cy="2657520"/>
          </a:xfrm>
          <a:prstGeom prst="rect">
            <a:avLst/>
          </a:prstGeom>
          <a:ln w="0">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CustomShape 1"/>
          <p:cNvSpPr/>
          <p:nvPr/>
        </p:nvSpPr>
        <p:spPr>
          <a:xfrm>
            <a:off x="810000" y="447120"/>
            <a:ext cx="10569960" cy="968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90000"/>
              </a:lnSpc>
              <a:tabLst>
                <a:tab pos="0" algn="l"/>
              </a:tabLst>
            </a:pPr>
            <a:r>
              <a:rPr lang="en-US" sz="4400" b="1" strike="noStrike" spc="-1">
                <a:solidFill>
                  <a:srgbClr val="000000"/>
                </a:solidFill>
                <a:latin typeface="Calibri Light"/>
                <a:ea typeface="DejaVu Sans"/>
              </a:rPr>
              <a:t>At the Hearing   </a:t>
            </a:r>
            <a:endParaRPr lang="en-US" sz="4400" b="0" strike="noStrike" spc="-1">
              <a:latin typeface="Arial"/>
            </a:endParaRPr>
          </a:p>
        </p:txBody>
      </p:sp>
      <p:sp>
        <p:nvSpPr>
          <p:cNvPr id="157" name="CustomShape 2"/>
          <p:cNvSpPr/>
          <p:nvPr/>
        </p:nvSpPr>
        <p:spPr>
          <a:xfrm>
            <a:off x="677880" y="2307240"/>
            <a:ext cx="10552320" cy="3479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64080">
              <a:lnSpc>
                <a:spcPct val="90000"/>
              </a:lnSpc>
              <a:spcBef>
                <a:spcPts val="601"/>
              </a:spcBef>
            </a:pPr>
            <a:endParaRPr lang="en-US" sz="1800" b="0" strike="noStrike" spc="-1">
              <a:latin typeface="Arial"/>
            </a:endParaRPr>
          </a:p>
          <a:p>
            <a:pPr marL="457200">
              <a:lnSpc>
                <a:spcPct val="90000"/>
              </a:lnSpc>
              <a:spcBef>
                <a:spcPts val="601"/>
              </a:spcBef>
              <a:tabLst>
                <a:tab pos="0" algn="l"/>
              </a:tabLst>
            </a:pPr>
            <a:endParaRPr lang="en-US" sz="1800" b="0" strike="noStrike" spc="-1">
              <a:latin typeface="Arial"/>
            </a:endParaRPr>
          </a:p>
          <a:p>
            <a:pPr marL="457200">
              <a:lnSpc>
                <a:spcPct val="90000"/>
              </a:lnSpc>
              <a:spcBef>
                <a:spcPts val="601"/>
              </a:spcBef>
              <a:spcAft>
                <a:spcPts val="601"/>
              </a:spcAft>
              <a:tabLst>
                <a:tab pos="0" algn="l"/>
              </a:tabLst>
            </a:pPr>
            <a:endParaRPr lang="en-US" sz="1800" b="0" strike="noStrike" spc="-1">
              <a:latin typeface="Arial"/>
            </a:endParaRPr>
          </a:p>
        </p:txBody>
      </p:sp>
      <p:sp>
        <p:nvSpPr>
          <p:cNvPr id="158" name="CustomShape 3"/>
          <p:cNvSpPr/>
          <p:nvPr/>
        </p:nvSpPr>
        <p:spPr>
          <a:xfrm>
            <a:off x="464400" y="2314440"/>
            <a:ext cx="8692560" cy="3541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marL="520560" indent="-455040">
              <a:lnSpc>
                <a:spcPct val="90000"/>
              </a:lnSpc>
              <a:spcBef>
                <a:spcPts val="601"/>
              </a:spcBef>
              <a:buClr>
                <a:srgbClr val="000000"/>
              </a:buClr>
              <a:buFont typeface="Wingdings" charset="2"/>
              <a:buChar char=""/>
              <a:tabLst>
                <a:tab pos="0" algn="l"/>
              </a:tabLst>
            </a:pPr>
            <a:r>
              <a:rPr lang="en-US" sz="2800" b="0" strike="noStrike" spc="-1">
                <a:solidFill>
                  <a:srgbClr val="000000"/>
                </a:solidFill>
                <a:latin typeface="Calibri"/>
                <a:ea typeface="DejaVu Sans"/>
              </a:rPr>
              <a:t>Judge may ask parties to discuss settlement.</a:t>
            </a:r>
            <a:endParaRPr lang="en-US" sz="2800" b="0" strike="noStrike" spc="-1">
              <a:latin typeface="Arial"/>
            </a:endParaRPr>
          </a:p>
          <a:p>
            <a:pPr marL="520560" indent="-455040">
              <a:lnSpc>
                <a:spcPct val="90000"/>
              </a:lnSpc>
              <a:spcBef>
                <a:spcPts val="601"/>
              </a:spcBef>
              <a:buClr>
                <a:srgbClr val="000000"/>
              </a:buClr>
              <a:buFont typeface="Wingdings" charset="2"/>
              <a:buChar char=""/>
              <a:tabLst>
                <a:tab pos="0" algn="l"/>
              </a:tabLst>
            </a:pPr>
            <a:r>
              <a:rPr lang="en-US" sz="2800" b="0" strike="noStrike" spc="-1">
                <a:solidFill>
                  <a:srgbClr val="000000"/>
                </a:solidFill>
                <a:latin typeface="Calibri"/>
                <a:ea typeface="DejaVu Sans"/>
              </a:rPr>
              <a:t>A mediator might be available in some counties.</a:t>
            </a:r>
            <a:endParaRPr lang="en-US" sz="2800" b="0" strike="noStrike" spc="-1">
              <a:latin typeface="Arial"/>
            </a:endParaRPr>
          </a:p>
          <a:p>
            <a:pPr marL="520560" indent="-455040">
              <a:lnSpc>
                <a:spcPct val="90000"/>
              </a:lnSpc>
              <a:spcBef>
                <a:spcPts val="601"/>
              </a:spcBef>
              <a:buClr>
                <a:srgbClr val="000000"/>
              </a:buClr>
              <a:buFont typeface="Wingdings" charset="2"/>
              <a:buChar char=""/>
              <a:tabLst>
                <a:tab pos="0" algn="l"/>
              </a:tabLst>
            </a:pPr>
            <a:r>
              <a:rPr lang="en-US" sz="2800" b="0" strike="noStrike" spc="-1">
                <a:solidFill>
                  <a:srgbClr val="000000"/>
                </a:solidFill>
                <a:latin typeface="Calibri"/>
                <a:ea typeface="DejaVu Sans"/>
              </a:rPr>
              <a:t>Tenant must have evidence or witnesses (if any) at the hearing</a:t>
            </a:r>
            <a:endParaRPr lang="en-US" sz="2800" b="0" strike="noStrike" spc="-1">
              <a:latin typeface="Arial"/>
            </a:endParaRPr>
          </a:p>
          <a:p>
            <a:pPr marL="520560" indent="-455040">
              <a:lnSpc>
                <a:spcPct val="90000"/>
              </a:lnSpc>
              <a:spcBef>
                <a:spcPts val="601"/>
              </a:spcBef>
              <a:buClr>
                <a:srgbClr val="000000"/>
              </a:buClr>
              <a:buFont typeface="Wingdings" charset="2"/>
              <a:buChar char=""/>
              <a:tabLst>
                <a:tab pos="0" algn="l"/>
              </a:tabLst>
            </a:pPr>
            <a:r>
              <a:rPr lang="en-US" sz="2800" b="0" strike="noStrike" spc="-1">
                <a:solidFill>
                  <a:srgbClr val="000000"/>
                </a:solidFill>
                <a:latin typeface="Calibri"/>
                <a:ea typeface="DejaVu Sans"/>
              </a:rPr>
              <a:t>Judge will probably announce decision in court </a:t>
            </a:r>
            <a:endParaRPr lang="en-US" sz="2800" b="0" strike="noStrike" spc="-1">
              <a:latin typeface="Arial"/>
            </a:endParaRPr>
          </a:p>
          <a:p>
            <a:pPr marL="520560" indent="-455040">
              <a:lnSpc>
                <a:spcPct val="90000"/>
              </a:lnSpc>
              <a:spcBef>
                <a:spcPts val="601"/>
              </a:spcBef>
              <a:buClr>
                <a:srgbClr val="000000"/>
              </a:buClr>
              <a:buFont typeface="Wingdings" charset="2"/>
              <a:buChar char=""/>
              <a:tabLst>
                <a:tab pos="0" algn="l"/>
              </a:tabLst>
            </a:pPr>
            <a:r>
              <a:rPr lang="en-US" sz="2800" b="0" strike="noStrike" spc="-1">
                <a:solidFill>
                  <a:srgbClr val="000000"/>
                </a:solidFill>
                <a:latin typeface="Calibri"/>
                <a:ea typeface="DejaVu Sans"/>
              </a:rPr>
              <a:t>Writ of possession - Sheriff can evict as soon as 7 days </a:t>
            </a:r>
            <a:endParaRPr lang="en-US" sz="2800" b="0" strike="noStrike" spc="-1">
              <a:latin typeface="Arial"/>
            </a:endParaRPr>
          </a:p>
          <a:p>
            <a:pPr marL="520560" indent="-455040">
              <a:lnSpc>
                <a:spcPct val="90000"/>
              </a:lnSpc>
              <a:spcBef>
                <a:spcPts val="601"/>
              </a:spcBef>
              <a:buClr>
                <a:srgbClr val="000000"/>
              </a:buClr>
              <a:buFont typeface="Wingdings" charset="2"/>
              <a:buChar char=""/>
              <a:tabLst>
                <a:tab pos="0" algn="l"/>
              </a:tabLst>
            </a:pPr>
            <a:r>
              <a:rPr lang="en-US" sz="2800" b="0" strike="noStrike" spc="-1">
                <a:solidFill>
                  <a:srgbClr val="000000"/>
                </a:solidFill>
                <a:latin typeface="Arial"/>
                <a:ea typeface="DejaVu Sans"/>
              </a:rPr>
              <a:t>Tenant </a:t>
            </a:r>
            <a:r>
              <a:rPr lang="en-US" sz="2800" b="0" strike="noStrike" spc="-1">
                <a:solidFill>
                  <a:srgbClr val="000000"/>
                </a:solidFill>
                <a:latin typeface="Calibri"/>
                <a:ea typeface="DejaVu Sans"/>
              </a:rPr>
              <a:t>may appeal within 7 days but has to pay court judgment (back rent, late fees. etc.)</a:t>
            </a:r>
            <a:endParaRPr lang="en-US" sz="2800" b="0" strike="noStrike" spc="-1">
              <a:latin typeface="Arial"/>
            </a:endParaRPr>
          </a:p>
        </p:txBody>
      </p:sp>
      <p:pic>
        <p:nvPicPr>
          <p:cNvPr id="159" name="Graphic 6" descr="Gavel with solid fill"/>
          <p:cNvPicPr/>
          <p:nvPr/>
        </p:nvPicPr>
        <p:blipFill>
          <a:blip r:embed="rId3"/>
          <a:stretch/>
        </p:blipFill>
        <p:spPr>
          <a:xfrm>
            <a:off x="9371880" y="3038760"/>
            <a:ext cx="2471760" cy="2094480"/>
          </a:xfrm>
          <a:prstGeom prst="rect">
            <a:avLst/>
          </a:prstGeom>
          <a:ln w="0">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CustomShape 1"/>
          <p:cNvSpPr/>
          <p:nvPr/>
        </p:nvSpPr>
        <p:spPr>
          <a:xfrm>
            <a:off x="444240" y="514800"/>
            <a:ext cx="11554200" cy="968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90000"/>
              </a:lnSpc>
              <a:tabLst>
                <a:tab pos="0" algn="l"/>
              </a:tabLst>
            </a:pPr>
            <a:r>
              <a:rPr lang="en-US" sz="4400" b="1" strike="noStrike" spc="-1">
                <a:solidFill>
                  <a:srgbClr val="000000"/>
                </a:solidFill>
                <a:latin typeface="Calibri Light"/>
                <a:ea typeface="DejaVu Sans"/>
              </a:rPr>
              <a:t>Tenants Behind on Rent</a:t>
            </a:r>
            <a:endParaRPr lang="en-US" sz="4400" b="0" strike="noStrike" spc="-1">
              <a:latin typeface="Arial"/>
            </a:endParaRPr>
          </a:p>
        </p:txBody>
      </p:sp>
      <p:sp>
        <p:nvSpPr>
          <p:cNvPr id="161" name="CustomShape 2"/>
          <p:cNvSpPr/>
          <p:nvPr/>
        </p:nvSpPr>
        <p:spPr>
          <a:xfrm>
            <a:off x="818640" y="2222280"/>
            <a:ext cx="10552320" cy="3634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977760" lvl="1" indent="-455040">
              <a:lnSpc>
                <a:spcPct val="90000"/>
              </a:lnSpc>
              <a:buClr>
                <a:srgbClr val="000000"/>
              </a:buClr>
              <a:buFont typeface="Wingdings" charset="2"/>
              <a:buChar char=""/>
            </a:pPr>
            <a:r>
              <a:rPr lang="en-US" sz="2400" b="0" strike="noStrike" spc="-1">
                <a:solidFill>
                  <a:srgbClr val="000000"/>
                </a:solidFill>
                <a:latin typeface="Arial"/>
                <a:ea typeface="DejaVu Sans"/>
              </a:rPr>
              <a:t>Act </a:t>
            </a:r>
            <a:r>
              <a:rPr lang="en-US" sz="2400" b="0" u="sng" strike="noStrike" spc="-1">
                <a:solidFill>
                  <a:srgbClr val="000000"/>
                </a:solidFill>
                <a:uFillTx/>
                <a:latin typeface="Arial"/>
                <a:ea typeface="DejaVu Sans"/>
              </a:rPr>
              <a:t>before</a:t>
            </a:r>
            <a:r>
              <a:rPr lang="en-US" sz="2400" b="0" strike="noStrike" spc="-1">
                <a:solidFill>
                  <a:srgbClr val="000000"/>
                </a:solidFill>
                <a:latin typeface="Arial"/>
                <a:ea typeface="DejaVu Sans"/>
              </a:rPr>
              <a:t> dispossessory is filed. </a:t>
            </a:r>
            <a:endParaRPr lang="en-US" sz="2400" b="0" strike="noStrike" spc="-1">
              <a:latin typeface="Arial"/>
            </a:endParaRPr>
          </a:p>
          <a:p>
            <a:pPr marL="521280">
              <a:lnSpc>
                <a:spcPct val="90000"/>
              </a:lnSpc>
            </a:pPr>
            <a:endParaRPr lang="en-US" sz="2400" b="0" strike="noStrike" spc="-1">
              <a:latin typeface="Arial"/>
            </a:endParaRPr>
          </a:p>
          <a:p>
            <a:pPr marL="977760" lvl="1" indent="-455040">
              <a:lnSpc>
                <a:spcPct val="90000"/>
              </a:lnSpc>
              <a:buClr>
                <a:srgbClr val="000000"/>
              </a:buClr>
              <a:buFont typeface="Wingdings" charset="2"/>
              <a:buChar char=""/>
            </a:pPr>
            <a:r>
              <a:rPr lang="en-US" sz="2400" b="0" strike="noStrike" spc="-1">
                <a:solidFill>
                  <a:srgbClr val="000000"/>
                </a:solidFill>
                <a:latin typeface="Arial"/>
                <a:ea typeface="DejaVu Sans"/>
              </a:rPr>
              <a:t>Access emergency rent assistance.</a:t>
            </a:r>
            <a:endParaRPr lang="en-US" sz="2400" b="0" strike="noStrike" spc="-1">
              <a:latin typeface="Arial"/>
            </a:endParaRPr>
          </a:p>
          <a:p>
            <a:pPr marL="521280">
              <a:lnSpc>
                <a:spcPct val="90000"/>
              </a:lnSpc>
            </a:pPr>
            <a:endParaRPr lang="en-US" sz="2400" b="0" strike="noStrike" spc="-1">
              <a:latin typeface="Arial"/>
            </a:endParaRPr>
          </a:p>
          <a:p>
            <a:pPr marL="977760" lvl="1" indent="-455040">
              <a:lnSpc>
                <a:spcPct val="90000"/>
              </a:lnSpc>
              <a:buClr>
                <a:srgbClr val="000000"/>
              </a:buClr>
              <a:buFont typeface="Wingdings" charset="2"/>
              <a:buChar char=""/>
            </a:pPr>
            <a:r>
              <a:rPr lang="en-US" sz="2400" b="0" strike="noStrike" spc="-1">
                <a:solidFill>
                  <a:srgbClr val="000000"/>
                </a:solidFill>
                <a:latin typeface="Arial"/>
                <a:ea typeface="DejaVu Sans"/>
              </a:rPr>
              <a:t>Try to renegotiate lease terms with LL and develop a payment plan </a:t>
            </a:r>
            <a:r>
              <a:rPr lang="en-US" sz="2400" b="0" u="sng" strike="noStrike" spc="-1">
                <a:solidFill>
                  <a:srgbClr val="000000"/>
                </a:solidFill>
                <a:uFillTx/>
                <a:latin typeface="Arial"/>
                <a:ea typeface="DejaVu Sans"/>
              </a:rPr>
              <a:t>in writing</a:t>
            </a:r>
            <a:r>
              <a:rPr lang="en-US" sz="2400" b="0" strike="noStrike" spc="-1">
                <a:solidFill>
                  <a:srgbClr val="000000"/>
                </a:solidFill>
                <a:latin typeface="Arial"/>
                <a:ea typeface="DejaVu Sans"/>
              </a:rPr>
              <a:t>. </a:t>
            </a:r>
            <a:endParaRPr lang="en-US" sz="2400" b="0" strike="noStrike" spc="-1">
              <a:latin typeface="Arial"/>
            </a:endParaRPr>
          </a:p>
          <a:p>
            <a:pPr>
              <a:lnSpc>
                <a:spcPct val="90000"/>
              </a:lnSpc>
            </a:pPr>
            <a:endParaRPr lang="en-US" sz="2400" b="0" strike="noStrike" spc="-1">
              <a:latin typeface="Arial"/>
            </a:endParaRPr>
          </a:p>
          <a:p>
            <a:pPr marL="977760" lvl="1" indent="-455040">
              <a:lnSpc>
                <a:spcPct val="90000"/>
              </a:lnSpc>
              <a:buClr>
                <a:srgbClr val="000000"/>
              </a:buClr>
              <a:buFont typeface="Wingdings" charset="2"/>
              <a:buChar char=""/>
            </a:pPr>
            <a:r>
              <a:rPr lang="en-US" sz="2400" b="0" strike="noStrike" spc="-1">
                <a:solidFill>
                  <a:srgbClr val="000000"/>
                </a:solidFill>
                <a:latin typeface="Arial"/>
                <a:ea typeface="DejaVu Sans"/>
              </a:rPr>
              <a:t>Use the CDC declaration if eligible to delay (not stop) eviction</a:t>
            </a:r>
            <a:endParaRPr lang="en-US" sz="2400" b="0" strike="noStrike" spc="-1">
              <a:latin typeface="Arial"/>
            </a:endParaRPr>
          </a:p>
          <a:p>
            <a:pPr>
              <a:lnSpc>
                <a:spcPct val="90000"/>
              </a:lnSpc>
            </a:pPr>
            <a:endParaRPr lang="en-US" sz="2400" b="0" strike="noStrike" spc="-1">
              <a:latin typeface="Arial"/>
            </a:endParaRPr>
          </a:p>
          <a:p>
            <a:pPr marL="977760" lvl="1" indent="-455040">
              <a:lnSpc>
                <a:spcPct val="90000"/>
              </a:lnSpc>
              <a:buClr>
                <a:srgbClr val="000000"/>
              </a:buClr>
              <a:buFont typeface="Wingdings" charset="2"/>
              <a:buChar char=""/>
            </a:pPr>
            <a:r>
              <a:rPr lang="en-US" sz="2400" b="0" strike="noStrike" spc="-1">
                <a:solidFill>
                  <a:srgbClr val="000000"/>
                </a:solidFill>
                <a:latin typeface="Arial"/>
                <a:ea typeface="DejaVu Sans"/>
              </a:rPr>
              <a:t>LL has the option (not required) to withdraw writ and allow tenant to stay if tenant catches up before writ executed. </a:t>
            </a:r>
            <a:endParaRPr lang="en-US" sz="2400" b="0" strike="noStrike" spc="-1">
              <a:latin typeface="Arial"/>
            </a:endParaRPr>
          </a:p>
          <a:p>
            <a:pPr marL="521280">
              <a:lnSpc>
                <a:spcPct val="90000"/>
              </a:lnSpc>
            </a:pPr>
            <a:endParaRPr lang="en-US" sz="2400" b="0" strike="noStrike" spc="-1">
              <a:latin typeface="Arial"/>
            </a:endParaRPr>
          </a:p>
          <a:p>
            <a:pPr marL="977760" lvl="1" indent="-455040">
              <a:lnSpc>
                <a:spcPct val="90000"/>
              </a:lnSpc>
              <a:buClr>
                <a:srgbClr val="000000"/>
              </a:buClr>
              <a:buFont typeface="Wingdings" charset="2"/>
              <a:buChar char=""/>
            </a:pPr>
            <a:r>
              <a:rPr lang="en-US" sz="2400" b="0" strike="noStrike" spc="-1">
                <a:solidFill>
                  <a:srgbClr val="000000"/>
                </a:solidFill>
                <a:latin typeface="Arial"/>
                <a:ea typeface="DejaVu Sans"/>
              </a:rPr>
              <a:t>Get legal advice or representation if eligible. </a:t>
            </a:r>
            <a:endParaRPr lang="en-US" sz="2400" b="0" strike="noStrike" spc="-1">
              <a:latin typeface="Arial"/>
            </a:endParaRPr>
          </a:p>
          <a:p>
            <a:pPr>
              <a:lnSpc>
                <a:spcPct val="115000"/>
              </a:lnSpc>
              <a:spcBef>
                <a:spcPts val="601"/>
              </a:spcBef>
            </a:pPr>
            <a:endParaRPr lang="en-US" sz="2400" b="0" strike="noStrike" spc="-1">
              <a:latin typeface="Arial"/>
            </a:endParaRPr>
          </a:p>
          <a:p>
            <a:pPr>
              <a:lnSpc>
                <a:spcPct val="115000"/>
              </a:lnSpc>
              <a:spcBef>
                <a:spcPts val="601"/>
              </a:spcBef>
            </a:pPr>
            <a:endParaRPr lang="en-US" sz="2400" b="0" strike="noStrike" spc="-1">
              <a:latin typeface="Arial"/>
            </a:endParaRPr>
          </a:p>
          <a:p>
            <a:pPr>
              <a:lnSpc>
                <a:spcPct val="90000"/>
              </a:lnSpc>
              <a:spcBef>
                <a:spcPts val="360"/>
              </a:spcBef>
              <a:tabLst>
                <a:tab pos="0" algn="l"/>
              </a:tabLst>
            </a:pPr>
            <a:endParaRPr lang="en-US" sz="2400" b="0" strike="noStrike" spc="-1">
              <a:latin typeface="Arial"/>
            </a:endParaRPr>
          </a:p>
          <a:p>
            <a:pPr>
              <a:lnSpc>
                <a:spcPct val="90000"/>
              </a:lnSpc>
              <a:spcBef>
                <a:spcPts val="601"/>
              </a:spcBef>
              <a:spcAft>
                <a:spcPts val="601"/>
              </a:spcAft>
              <a:tabLst>
                <a:tab pos="0" algn="l"/>
              </a:tabLst>
            </a:pPr>
            <a:r>
              <a:rPr lang="en-US" sz="2800" b="0" strike="noStrike" spc="-1">
                <a:solidFill>
                  <a:srgbClr val="000000"/>
                </a:solidFill>
                <a:latin typeface="Calibri"/>
                <a:ea typeface="DejaVu Sans"/>
              </a:rPr>
              <a:t> </a:t>
            </a:r>
            <a:endParaRPr lang="en-US" sz="2800" b="0" strike="noStrike" spc="-1">
              <a:latin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CustomShape 1"/>
          <p:cNvSpPr/>
          <p:nvPr/>
        </p:nvSpPr>
        <p:spPr>
          <a:xfrm>
            <a:off x="810000" y="447120"/>
            <a:ext cx="10569960" cy="968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90000"/>
              </a:lnSpc>
            </a:pPr>
            <a:r>
              <a:rPr lang="en-US" sz="4000" b="1" strike="noStrike" spc="-1">
                <a:solidFill>
                  <a:srgbClr val="000000"/>
                </a:solidFill>
                <a:latin typeface="Calibri Light"/>
                <a:ea typeface="DejaVu Sans"/>
              </a:rPr>
              <a:t>Victims of Domestic Violence – Additional Remedies</a:t>
            </a:r>
            <a:endParaRPr lang="en-US" sz="4000" b="0" strike="noStrike" spc="-1">
              <a:latin typeface="Arial"/>
            </a:endParaRPr>
          </a:p>
        </p:txBody>
      </p:sp>
      <p:sp>
        <p:nvSpPr>
          <p:cNvPr id="163" name="CustomShape 2"/>
          <p:cNvSpPr/>
          <p:nvPr/>
        </p:nvSpPr>
        <p:spPr>
          <a:xfrm>
            <a:off x="818640" y="2383560"/>
            <a:ext cx="10552320" cy="4162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28600" indent="-226440">
              <a:lnSpc>
                <a:spcPct val="115000"/>
              </a:lnSpc>
              <a:buClr>
                <a:srgbClr val="000000"/>
              </a:buClr>
              <a:buFont typeface="Wingdings" charset="2"/>
              <a:buChar char=""/>
            </a:pPr>
            <a:r>
              <a:rPr lang="en-US" sz="2400" b="0" strike="noStrike" spc="-1" dirty="0">
                <a:solidFill>
                  <a:srgbClr val="000000"/>
                </a:solidFill>
                <a:latin typeface="Arial"/>
                <a:ea typeface="DejaVu Sans"/>
              </a:rPr>
              <a:t>Tenant may be able to file a petition for a temporary protective order (TPO)</a:t>
            </a:r>
            <a:endParaRPr lang="en-US" sz="2400" b="0" strike="noStrike" spc="-1" dirty="0">
              <a:latin typeface="Arial"/>
            </a:endParaRPr>
          </a:p>
          <a:p>
            <a:pPr marL="685800" lvl="1" indent="-226440">
              <a:lnSpc>
                <a:spcPct val="115000"/>
              </a:lnSpc>
              <a:buClr>
                <a:srgbClr val="000000"/>
              </a:buClr>
              <a:buFont typeface="Wingdings" charset="2"/>
              <a:buChar char=""/>
            </a:pPr>
            <a:r>
              <a:rPr lang="en-US" sz="2000" b="0" strike="noStrike" spc="-1" dirty="0">
                <a:solidFill>
                  <a:srgbClr val="000000"/>
                </a:solidFill>
                <a:latin typeface="Arial"/>
                <a:ea typeface="DejaVu Sans"/>
              </a:rPr>
              <a:t>Acts of family violence: any felony, battery, simple assault, </a:t>
            </a:r>
            <a:r>
              <a:rPr lang="en-US" sz="2000" spc="-1" dirty="0">
                <a:solidFill>
                  <a:srgbClr val="000000"/>
                </a:solidFill>
                <a:latin typeface="Arial"/>
                <a:ea typeface="DejaVu Sans"/>
              </a:rPr>
              <a:t>etc. </a:t>
            </a:r>
          </a:p>
          <a:p>
            <a:pPr marL="685800" lvl="1" indent="-226440">
              <a:lnSpc>
                <a:spcPct val="115000"/>
              </a:lnSpc>
              <a:buClr>
                <a:srgbClr val="000000"/>
              </a:buClr>
              <a:buFont typeface="Wingdings" charset="2"/>
              <a:buChar char=""/>
            </a:pPr>
            <a:r>
              <a:rPr lang="en-US" sz="2000" b="0" strike="noStrike" spc="-1" dirty="0">
                <a:solidFill>
                  <a:srgbClr val="000000"/>
                </a:solidFill>
                <a:latin typeface="Arial"/>
                <a:ea typeface="DejaVu Sans"/>
              </a:rPr>
              <a:t>Between spouses, parents of same child(ren), parent-child, living or formerly living together, etc. See </a:t>
            </a:r>
            <a:r>
              <a:rPr lang="en-US" sz="2000" spc="-1" dirty="0">
                <a:solidFill>
                  <a:srgbClr val="000000"/>
                </a:solidFill>
                <a:latin typeface="Arial"/>
                <a:ea typeface="DejaVu Sans"/>
              </a:rPr>
              <a:t>O.C.G.A. 19-13-1</a:t>
            </a:r>
            <a:endParaRPr lang="en-US" sz="2000" b="0" strike="noStrike" spc="-1" dirty="0">
              <a:latin typeface="Arial"/>
            </a:endParaRPr>
          </a:p>
          <a:p>
            <a:pPr marL="228600" indent="-226440">
              <a:lnSpc>
                <a:spcPct val="115000"/>
              </a:lnSpc>
              <a:buClr>
                <a:srgbClr val="000000"/>
              </a:buClr>
              <a:buFont typeface="Wingdings" charset="2"/>
              <a:buChar char=""/>
            </a:pPr>
            <a:r>
              <a:rPr lang="en-US" sz="2400" b="0" strike="noStrike" spc="-1" dirty="0">
                <a:solidFill>
                  <a:srgbClr val="000000"/>
                </a:solidFill>
                <a:latin typeface="Arial"/>
                <a:ea typeface="DejaVu Sans"/>
              </a:rPr>
              <a:t>TPOs allow a judge to: </a:t>
            </a:r>
            <a:endParaRPr lang="en-US" sz="2400" b="0" strike="noStrike" spc="-1" dirty="0">
              <a:latin typeface="Arial"/>
            </a:endParaRPr>
          </a:p>
          <a:p>
            <a:pPr marL="685800" lvl="1" indent="-226440">
              <a:lnSpc>
                <a:spcPct val="115000"/>
              </a:lnSpc>
              <a:buClr>
                <a:srgbClr val="000000"/>
              </a:buClr>
              <a:buFont typeface="Wingdings" charset="2"/>
              <a:buChar char=""/>
            </a:pPr>
            <a:r>
              <a:rPr lang="en-US" sz="2000" b="0" strike="noStrike" spc="-1" dirty="0">
                <a:solidFill>
                  <a:srgbClr val="000000"/>
                </a:solidFill>
                <a:latin typeface="Arial"/>
                <a:ea typeface="DejaVu Sans"/>
              </a:rPr>
              <a:t>order immediate eviction of the abuser </a:t>
            </a:r>
            <a:endParaRPr lang="en-US" sz="2000" b="0" strike="noStrike" spc="-1" dirty="0">
              <a:latin typeface="Arial"/>
            </a:endParaRPr>
          </a:p>
          <a:p>
            <a:pPr marL="685800" lvl="1" indent="-226440">
              <a:lnSpc>
                <a:spcPct val="115000"/>
              </a:lnSpc>
              <a:buClr>
                <a:srgbClr val="000000"/>
              </a:buClr>
              <a:buFont typeface="Wingdings" charset="2"/>
              <a:buChar char=""/>
            </a:pPr>
            <a:r>
              <a:rPr lang="en-US" sz="2000" b="0" strike="noStrike" spc="-1" dirty="0">
                <a:solidFill>
                  <a:srgbClr val="000000"/>
                </a:solidFill>
                <a:latin typeface="Arial"/>
                <a:ea typeface="DejaVu Sans"/>
              </a:rPr>
              <a:t>order the abuser to continue rent and utility payments </a:t>
            </a:r>
            <a:endParaRPr lang="en-US" sz="2000" b="0" strike="noStrike" spc="-1" dirty="0">
              <a:latin typeface="Arial"/>
            </a:endParaRPr>
          </a:p>
          <a:p>
            <a:pPr marL="685800" lvl="1" indent="-226440">
              <a:lnSpc>
                <a:spcPct val="115000"/>
              </a:lnSpc>
              <a:buClr>
                <a:srgbClr val="000000"/>
              </a:buClr>
              <a:buFont typeface="Wingdings" charset="2"/>
              <a:buChar char=""/>
            </a:pPr>
            <a:r>
              <a:rPr lang="en-US" sz="2000" b="0" strike="noStrike" spc="-1" dirty="0">
                <a:solidFill>
                  <a:srgbClr val="000000"/>
                </a:solidFill>
                <a:latin typeface="Arial"/>
                <a:ea typeface="DejaVu Sans"/>
              </a:rPr>
              <a:t>forbid the abuser from disconnecting utilities </a:t>
            </a:r>
            <a:endParaRPr lang="en-US" sz="2000" b="0" strike="noStrike" spc="-1" dirty="0">
              <a:latin typeface="Arial"/>
            </a:endParaRPr>
          </a:p>
          <a:p>
            <a:pPr marL="228600" indent="-226440">
              <a:lnSpc>
                <a:spcPct val="115000"/>
              </a:lnSpc>
              <a:buClr>
                <a:srgbClr val="000000"/>
              </a:buClr>
              <a:buFont typeface="Wingdings" charset="2"/>
              <a:buChar char=""/>
            </a:pPr>
            <a:r>
              <a:rPr lang="en-US" sz="2200" b="0" strike="noStrike" spc="-1" dirty="0">
                <a:solidFill>
                  <a:srgbClr val="000000"/>
                </a:solidFill>
                <a:latin typeface="Arial"/>
                <a:ea typeface="DejaVu Sans"/>
              </a:rPr>
              <a:t>A Judge cannot </a:t>
            </a:r>
            <a:endParaRPr lang="en-US" sz="2200" b="0" strike="noStrike" spc="-1" dirty="0">
              <a:latin typeface="Arial"/>
            </a:endParaRPr>
          </a:p>
          <a:p>
            <a:pPr marL="685800" lvl="1" indent="-226440">
              <a:lnSpc>
                <a:spcPct val="115000"/>
              </a:lnSpc>
              <a:buClr>
                <a:srgbClr val="000000"/>
              </a:buClr>
              <a:buFont typeface="Wingdings" charset="2"/>
              <a:buChar char=""/>
            </a:pPr>
            <a:r>
              <a:rPr lang="en-US" sz="2000" b="0" strike="noStrike" spc="-1" dirty="0">
                <a:solidFill>
                  <a:srgbClr val="000000"/>
                </a:solidFill>
                <a:latin typeface="Arial"/>
                <a:ea typeface="DejaVu Sans"/>
              </a:rPr>
              <a:t>change the terms of the lease.</a:t>
            </a:r>
            <a:endParaRPr lang="en-US" sz="2000" b="0" strike="noStrike" spc="-1" dirty="0">
              <a:latin typeface="Arial"/>
            </a:endParaRPr>
          </a:p>
          <a:p>
            <a:pPr marL="685800" lvl="1" indent="-226440">
              <a:lnSpc>
                <a:spcPct val="115000"/>
              </a:lnSpc>
              <a:buClr>
                <a:srgbClr val="000000"/>
              </a:buClr>
              <a:buFont typeface="Wingdings" charset="2"/>
              <a:buChar char=""/>
            </a:pPr>
            <a:r>
              <a:rPr lang="en-US" sz="2000" b="0" strike="noStrike" spc="-1" dirty="0">
                <a:solidFill>
                  <a:srgbClr val="000000"/>
                </a:solidFill>
                <a:latin typeface="Arial"/>
                <a:ea typeface="DejaVu Sans"/>
              </a:rPr>
              <a:t>order the landlord to do anything or not to do something otherwise permitted</a:t>
            </a:r>
            <a:endParaRPr lang="en-US" sz="2000" b="0" strike="noStrike" spc="-1" dirty="0">
              <a:latin typeface="Arial"/>
            </a:endParaRPr>
          </a:p>
          <a:p>
            <a:pPr>
              <a:lnSpc>
                <a:spcPct val="90000"/>
              </a:lnSpc>
              <a:spcBef>
                <a:spcPts val="360"/>
              </a:spcBef>
              <a:spcAft>
                <a:spcPts val="601"/>
              </a:spcAft>
              <a:tabLst>
                <a:tab pos="0" algn="l"/>
              </a:tabLst>
            </a:pPr>
            <a:endParaRPr lang="en-US" sz="2000" b="0" strike="noStrike" spc="-1" dirty="0">
              <a:latin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CustomShape 1"/>
          <p:cNvSpPr/>
          <p:nvPr/>
        </p:nvSpPr>
        <p:spPr>
          <a:xfrm>
            <a:off x="810000" y="447120"/>
            <a:ext cx="10569960" cy="968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90000"/>
              </a:lnSpc>
            </a:pPr>
            <a:r>
              <a:rPr lang="en-US" sz="4000" b="1" strike="noStrike" spc="-1">
                <a:solidFill>
                  <a:srgbClr val="000000"/>
                </a:solidFill>
                <a:latin typeface="Calibri Light"/>
                <a:ea typeface="DejaVu Sans"/>
              </a:rPr>
              <a:t>Lease Termination for Victims</a:t>
            </a:r>
            <a:endParaRPr lang="en-US" sz="4000" b="0" strike="noStrike" spc="-1">
              <a:latin typeface="Arial"/>
            </a:endParaRPr>
          </a:p>
        </p:txBody>
      </p:sp>
      <p:sp>
        <p:nvSpPr>
          <p:cNvPr id="165" name="CustomShape 2"/>
          <p:cNvSpPr/>
          <p:nvPr/>
        </p:nvSpPr>
        <p:spPr>
          <a:xfrm>
            <a:off x="818640" y="2222280"/>
            <a:ext cx="10552320" cy="3634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28600" indent="-226440">
              <a:lnSpc>
                <a:spcPct val="115000"/>
              </a:lnSpc>
              <a:buClr>
                <a:srgbClr val="000000"/>
              </a:buClr>
              <a:buFont typeface="Wingdings" charset="2"/>
              <a:buChar char=""/>
            </a:pPr>
            <a:r>
              <a:rPr lang="en-US" sz="3600" b="0" strike="noStrike" spc="-1" dirty="0">
                <a:solidFill>
                  <a:srgbClr val="000000"/>
                </a:solidFill>
                <a:latin typeface="Calibri"/>
                <a:ea typeface="DejaVu Sans"/>
              </a:rPr>
              <a:t>Early lease termination – O.C.G.A. 44-7-23</a:t>
            </a:r>
            <a:endParaRPr lang="en-US" sz="3600" b="0" strike="noStrike" spc="-1" dirty="0">
              <a:latin typeface="Arial"/>
            </a:endParaRPr>
          </a:p>
          <a:p>
            <a:pPr marL="685800" lvl="1" indent="-226440">
              <a:lnSpc>
                <a:spcPct val="115000"/>
              </a:lnSpc>
              <a:buClr>
                <a:srgbClr val="000000"/>
              </a:buClr>
              <a:buFont typeface="Wingdings" charset="2"/>
              <a:buChar char=""/>
            </a:pPr>
            <a:r>
              <a:rPr lang="en-US" sz="2400" b="0" strike="noStrike" spc="-1" dirty="0">
                <a:solidFill>
                  <a:srgbClr val="000000"/>
                </a:solidFill>
                <a:latin typeface="Calibri"/>
                <a:ea typeface="DejaVu Sans"/>
              </a:rPr>
              <a:t>If the tenant has a protective order or if the abuser is arrested, </a:t>
            </a:r>
            <a:endParaRPr lang="en-US" sz="2400" b="0" strike="noStrike" spc="-1" dirty="0">
              <a:latin typeface="Arial"/>
            </a:endParaRPr>
          </a:p>
          <a:p>
            <a:pPr marL="685800" lvl="1" indent="-226440">
              <a:lnSpc>
                <a:spcPct val="115000"/>
              </a:lnSpc>
              <a:buClr>
                <a:srgbClr val="000000"/>
              </a:buClr>
              <a:buFont typeface="Wingdings" charset="2"/>
              <a:buChar char=""/>
            </a:pPr>
            <a:r>
              <a:rPr lang="en-US" sz="2400" spc="-1" dirty="0">
                <a:solidFill>
                  <a:srgbClr val="000000"/>
                </a:solidFill>
                <a:latin typeface="Calibri"/>
                <a:ea typeface="DejaVu Sans"/>
              </a:rPr>
              <a:t>T</a:t>
            </a:r>
            <a:r>
              <a:rPr lang="en-US" sz="2400" b="0" strike="noStrike" spc="-1" dirty="0">
                <a:solidFill>
                  <a:srgbClr val="000000"/>
                </a:solidFill>
                <a:latin typeface="Calibri"/>
                <a:ea typeface="DejaVu Sans"/>
              </a:rPr>
              <a:t>he tenant can terminate the lease early without penalty.</a:t>
            </a:r>
            <a:endParaRPr lang="en-US" sz="2400" b="0" strike="noStrike" spc="-1" dirty="0">
              <a:latin typeface="Arial"/>
            </a:endParaRPr>
          </a:p>
          <a:p>
            <a:pPr marL="228600" indent="-226440">
              <a:lnSpc>
                <a:spcPct val="115000"/>
              </a:lnSpc>
              <a:buClr>
                <a:srgbClr val="000000"/>
              </a:buClr>
              <a:buFont typeface="Wingdings" charset="2"/>
              <a:buChar char=""/>
            </a:pPr>
            <a:r>
              <a:rPr lang="en-US" sz="3600" b="0" strike="noStrike" spc="-1" dirty="0">
                <a:solidFill>
                  <a:srgbClr val="000000"/>
                </a:solidFill>
                <a:latin typeface="Calibri"/>
                <a:ea typeface="DejaVu Sans"/>
              </a:rPr>
              <a:t>Tenant must give the landlord </a:t>
            </a:r>
            <a:endParaRPr lang="en-US" sz="3600" b="0" strike="noStrike" spc="-1" dirty="0">
              <a:latin typeface="Arial"/>
            </a:endParaRPr>
          </a:p>
          <a:p>
            <a:pPr marL="685800" lvl="1" indent="-226440">
              <a:lnSpc>
                <a:spcPct val="115000"/>
              </a:lnSpc>
              <a:buClr>
                <a:srgbClr val="000000"/>
              </a:buClr>
              <a:buFont typeface="Wingdings" charset="2"/>
              <a:buChar char=""/>
            </a:pPr>
            <a:r>
              <a:rPr lang="en-US" sz="2400" b="0" strike="noStrike" spc="-1" dirty="0">
                <a:solidFill>
                  <a:srgbClr val="000000"/>
                </a:solidFill>
                <a:latin typeface="Calibri"/>
                <a:ea typeface="DejaVu Sans"/>
              </a:rPr>
              <a:t>30 days written notice and </a:t>
            </a:r>
            <a:endParaRPr lang="en-US" sz="2400" b="0" strike="noStrike" spc="-1" dirty="0">
              <a:latin typeface="Arial"/>
            </a:endParaRPr>
          </a:p>
          <a:p>
            <a:pPr marL="685800" lvl="1" indent="-226440">
              <a:lnSpc>
                <a:spcPct val="115000"/>
              </a:lnSpc>
              <a:buClr>
                <a:srgbClr val="000000"/>
              </a:buClr>
              <a:buFont typeface="Wingdings" charset="2"/>
              <a:buChar char=""/>
            </a:pPr>
            <a:r>
              <a:rPr lang="en-US" sz="2400" spc="-1" dirty="0">
                <a:solidFill>
                  <a:srgbClr val="000000"/>
                </a:solidFill>
                <a:latin typeface="Calibri"/>
                <a:ea typeface="DejaVu Sans"/>
              </a:rPr>
              <a:t>A</a:t>
            </a:r>
            <a:r>
              <a:rPr lang="en-US" sz="2400" b="0" strike="noStrike" spc="-1" dirty="0">
                <a:solidFill>
                  <a:srgbClr val="000000"/>
                </a:solidFill>
                <a:latin typeface="Calibri"/>
                <a:ea typeface="DejaVu Sans"/>
              </a:rPr>
              <a:t> copy of </a:t>
            </a:r>
            <a:r>
              <a:rPr lang="en-US" sz="2400" spc="-1" dirty="0">
                <a:solidFill>
                  <a:srgbClr val="000000"/>
                </a:solidFill>
                <a:latin typeface="Calibri"/>
                <a:ea typeface="DejaVu Sans"/>
              </a:rPr>
              <a:t>the </a:t>
            </a:r>
            <a:r>
              <a:rPr lang="en-US" sz="2400" b="0" strike="noStrike" spc="-1" dirty="0">
                <a:solidFill>
                  <a:srgbClr val="000000"/>
                </a:solidFill>
                <a:latin typeface="Calibri"/>
                <a:ea typeface="DejaVu Sans"/>
              </a:rPr>
              <a:t>protective order or the bond conditions for the abuser</a:t>
            </a:r>
          </a:p>
          <a:p>
            <a:pPr marL="685800" lvl="1" indent="-226440">
              <a:lnSpc>
                <a:spcPct val="115000"/>
              </a:lnSpc>
              <a:buClr>
                <a:srgbClr val="000000"/>
              </a:buClr>
              <a:buFont typeface="Wingdings" charset="2"/>
              <a:buChar char=""/>
            </a:pPr>
            <a:r>
              <a:rPr lang="en-US" sz="2400" spc="-1" dirty="0">
                <a:solidFill>
                  <a:srgbClr val="000000"/>
                </a:solidFill>
                <a:latin typeface="Calibri"/>
              </a:rPr>
              <a:t>Must continue to pay rent during the 30-day notice</a:t>
            </a:r>
            <a:endParaRPr lang="en-US" sz="2400" b="0" strike="noStrike" spc="-1" dirty="0">
              <a:latin typeface="Arial"/>
            </a:endParaRPr>
          </a:p>
          <a:p>
            <a:pPr>
              <a:lnSpc>
                <a:spcPct val="115000"/>
              </a:lnSpc>
              <a:tabLst>
                <a:tab pos="0" algn="l"/>
              </a:tabLst>
            </a:pPr>
            <a:endParaRPr lang="en-US" sz="2400" b="0" strike="noStrike" spc="-1" dirty="0">
              <a:latin typeface="Arial"/>
            </a:endParaRPr>
          </a:p>
          <a:p>
            <a:pPr>
              <a:lnSpc>
                <a:spcPct val="90000"/>
              </a:lnSpc>
              <a:spcBef>
                <a:spcPts val="360"/>
              </a:spcBef>
              <a:spcAft>
                <a:spcPts val="601"/>
              </a:spcAft>
              <a:tabLst>
                <a:tab pos="0" algn="l"/>
              </a:tabLst>
            </a:pPr>
            <a:endParaRPr lang="en-US" sz="2400" b="0" strike="noStrike" spc="-1" dirty="0">
              <a:latin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CustomShape 1"/>
          <p:cNvSpPr/>
          <p:nvPr/>
        </p:nvSpPr>
        <p:spPr>
          <a:xfrm>
            <a:off x="810000" y="447120"/>
            <a:ext cx="10569960" cy="968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90000"/>
              </a:lnSpc>
              <a:tabLst>
                <a:tab pos="0" algn="l"/>
              </a:tabLst>
            </a:pPr>
            <a:r>
              <a:rPr lang="en-US" sz="4400" b="1" strike="noStrike" spc="-1">
                <a:solidFill>
                  <a:srgbClr val="000000"/>
                </a:solidFill>
                <a:latin typeface="Calibri Light"/>
                <a:ea typeface="DejaVu Sans"/>
              </a:rPr>
              <a:t>Repairs &amp; Retaliation</a:t>
            </a:r>
            <a:endParaRPr lang="en-US" sz="4400" b="0" strike="noStrike" spc="-1">
              <a:latin typeface="Arial"/>
            </a:endParaRPr>
          </a:p>
        </p:txBody>
      </p:sp>
      <p:sp>
        <p:nvSpPr>
          <p:cNvPr id="167" name="CustomShape 2"/>
          <p:cNvSpPr/>
          <p:nvPr/>
        </p:nvSpPr>
        <p:spPr>
          <a:xfrm>
            <a:off x="818640" y="2222280"/>
            <a:ext cx="10552320" cy="4186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77040">
              <a:lnSpc>
                <a:spcPct val="90000"/>
              </a:lnSpc>
              <a:spcBef>
                <a:spcPts val="360"/>
              </a:spcBef>
            </a:pPr>
            <a:endParaRPr lang="en-US" sz="1800" b="0" strike="noStrike" spc="-1">
              <a:latin typeface="Arial"/>
            </a:endParaRPr>
          </a:p>
          <a:p>
            <a:pPr marL="77040">
              <a:lnSpc>
                <a:spcPct val="90000"/>
              </a:lnSpc>
              <a:spcBef>
                <a:spcPts val="601"/>
              </a:spcBef>
              <a:spcAft>
                <a:spcPts val="601"/>
              </a:spcAft>
              <a:tabLst>
                <a:tab pos="0" algn="l"/>
              </a:tabLst>
            </a:pPr>
            <a:endParaRPr lang="en-US" sz="1800" b="0" strike="noStrike" spc="-1">
              <a:latin typeface="Arial"/>
            </a:endParaRPr>
          </a:p>
        </p:txBody>
      </p:sp>
      <p:sp>
        <p:nvSpPr>
          <p:cNvPr id="168" name="CustomShape 3"/>
          <p:cNvSpPr/>
          <p:nvPr/>
        </p:nvSpPr>
        <p:spPr>
          <a:xfrm>
            <a:off x="616320" y="2345040"/>
            <a:ext cx="10552320" cy="43722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spcBef>
                <a:spcPts val="360"/>
              </a:spcBef>
            </a:pPr>
            <a:endParaRPr lang="en-US" sz="1800" b="0" strike="noStrike" spc="-1" dirty="0">
              <a:latin typeface="Arial"/>
            </a:endParaRPr>
          </a:p>
          <a:p>
            <a:pPr marL="457200" indent="-385200">
              <a:lnSpc>
                <a:spcPct val="90000"/>
              </a:lnSpc>
              <a:spcBef>
                <a:spcPts val="360"/>
              </a:spcBef>
              <a:buClr>
                <a:srgbClr val="000000"/>
              </a:buClr>
              <a:buFont typeface="Wingdings" charset="2"/>
              <a:buChar char=""/>
            </a:pPr>
            <a:r>
              <a:rPr lang="en-US" sz="2800" b="1" strike="noStrike" spc="-1" dirty="0">
                <a:solidFill>
                  <a:srgbClr val="000000"/>
                </a:solidFill>
                <a:latin typeface="Arial"/>
                <a:ea typeface="DejaVu Sans"/>
              </a:rPr>
              <a:t>Tenant’s Right to Repairs</a:t>
            </a:r>
            <a:endParaRPr lang="en-US" sz="2800" b="0" strike="noStrike" spc="-1" dirty="0">
              <a:latin typeface="Arial"/>
            </a:endParaRPr>
          </a:p>
          <a:p>
            <a:pPr>
              <a:lnSpc>
                <a:spcPct val="100000"/>
              </a:lnSpc>
            </a:pPr>
            <a:endParaRPr lang="en-US" sz="2800" b="0" strike="noStrike" spc="-1" dirty="0">
              <a:latin typeface="Arial"/>
            </a:endParaRPr>
          </a:p>
          <a:p>
            <a:pPr marL="914400" lvl="1" indent="-359640">
              <a:lnSpc>
                <a:spcPct val="90000"/>
              </a:lnSpc>
              <a:spcAft>
                <a:spcPts val="720"/>
              </a:spcAft>
              <a:buClr>
                <a:srgbClr val="000000"/>
              </a:buClr>
              <a:buFont typeface="Wingdings" charset="2"/>
              <a:buChar char=""/>
            </a:pPr>
            <a:r>
              <a:rPr lang="en-US" sz="2400" b="0" strike="noStrike" spc="-1" dirty="0">
                <a:solidFill>
                  <a:srgbClr val="000000"/>
                </a:solidFill>
                <a:latin typeface="Arial"/>
                <a:ea typeface="DejaVu Sans"/>
              </a:rPr>
              <a:t>Landlord must make necessary repairs within a </a:t>
            </a:r>
            <a:r>
              <a:rPr lang="en-US" sz="2400" b="0" u="sng" strike="noStrike" spc="-1" dirty="0">
                <a:solidFill>
                  <a:srgbClr val="000000"/>
                </a:solidFill>
                <a:uFillTx/>
                <a:latin typeface="Arial"/>
                <a:ea typeface="DejaVu Sans"/>
              </a:rPr>
              <a:t>reasonable</a:t>
            </a:r>
            <a:r>
              <a:rPr lang="en-US" sz="2400" b="0" strike="noStrike" spc="-1" dirty="0">
                <a:solidFill>
                  <a:srgbClr val="000000"/>
                </a:solidFill>
                <a:latin typeface="Arial"/>
                <a:ea typeface="DejaVu Sans"/>
              </a:rPr>
              <a:t> time after getting </a:t>
            </a:r>
            <a:r>
              <a:rPr lang="en-US" sz="2400" b="0" u="sng" strike="noStrike" spc="-1" dirty="0">
                <a:solidFill>
                  <a:srgbClr val="000000"/>
                </a:solidFill>
                <a:uFillTx/>
                <a:latin typeface="Arial"/>
                <a:ea typeface="DejaVu Sans"/>
              </a:rPr>
              <a:t>notice</a:t>
            </a:r>
            <a:r>
              <a:rPr lang="en-US" sz="2400" b="0" strike="noStrike" spc="-1" dirty="0">
                <a:solidFill>
                  <a:srgbClr val="000000"/>
                </a:solidFill>
                <a:latin typeface="Arial"/>
                <a:ea typeface="DejaVu Sans"/>
              </a:rPr>
              <a:t> of the issue</a:t>
            </a:r>
            <a:endParaRPr lang="en-US" sz="2400" b="0" strike="noStrike" spc="-1" dirty="0">
              <a:latin typeface="Arial"/>
            </a:endParaRPr>
          </a:p>
          <a:p>
            <a:pPr marL="1728000" lvl="7" indent="-215280">
              <a:lnSpc>
                <a:spcPct val="90000"/>
              </a:lnSpc>
              <a:spcAft>
                <a:spcPts val="720"/>
              </a:spcAft>
              <a:buClr>
                <a:srgbClr val="000000"/>
              </a:buClr>
              <a:buSzPct val="45000"/>
              <a:buFont typeface="Wingdings" charset="2"/>
              <a:buChar char=""/>
            </a:pPr>
            <a:r>
              <a:rPr lang="en-US" sz="2000" b="0" strike="noStrike" spc="-1" dirty="0">
                <a:solidFill>
                  <a:srgbClr val="000000"/>
                </a:solidFill>
                <a:latin typeface="Arial"/>
                <a:ea typeface="DejaVu Sans"/>
              </a:rPr>
              <a:t>A residential lease CANNOT waive this obligation</a:t>
            </a:r>
            <a:endParaRPr lang="en-US" sz="1800" b="0" strike="noStrike" spc="-1" dirty="0">
              <a:latin typeface="Arial"/>
            </a:endParaRPr>
          </a:p>
          <a:p>
            <a:pPr marL="914400" lvl="1" indent="-359640">
              <a:lnSpc>
                <a:spcPct val="90000"/>
              </a:lnSpc>
              <a:spcBef>
                <a:spcPts val="601"/>
              </a:spcBef>
              <a:buClr>
                <a:srgbClr val="000000"/>
              </a:buClr>
              <a:buFont typeface="Wingdings" charset="2"/>
              <a:buChar char=""/>
            </a:pPr>
            <a:r>
              <a:rPr lang="en-US" sz="2400" b="0" strike="noStrike" spc="-1" dirty="0">
                <a:solidFill>
                  <a:srgbClr val="000000"/>
                </a:solidFill>
                <a:latin typeface="Arial"/>
                <a:ea typeface="DejaVu Sans"/>
              </a:rPr>
              <a:t>Tenants may have a legal claim against landlords who violate this duty</a:t>
            </a:r>
            <a:endParaRPr lang="en-US" sz="2400" b="0" strike="noStrike" spc="-1" dirty="0">
              <a:latin typeface="Arial"/>
            </a:endParaRPr>
          </a:p>
          <a:p>
            <a:pPr marL="914400" lvl="1" indent="-359640">
              <a:lnSpc>
                <a:spcPct val="90000"/>
              </a:lnSpc>
              <a:spcBef>
                <a:spcPts val="601"/>
              </a:spcBef>
              <a:buClr>
                <a:srgbClr val="000000"/>
              </a:buClr>
              <a:buFont typeface="Wingdings" charset="2"/>
              <a:buChar char=""/>
            </a:pPr>
            <a:r>
              <a:rPr lang="en-US" sz="2400" b="0" strike="noStrike" spc="-1" dirty="0">
                <a:solidFill>
                  <a:srgbClr val="000000"/>
                </a:solidFill>
                <a:latin typeface="Arial"/>
                <a:ea typeface="DejaVu Sans"/>
              </a:rPr>
              <a:t>Landlords may also be subject to fines for violating housing codes</a:t>
            </a:r>
            <a:endParaRPr lang="en-US" sz="2400" b="0" strike="noStrike" spc="-1" dirty="0">
              <a:latin typeface="Arial"/>
            </a:endParaRPr>
          </a:p>
          <a:p>
            <a:pPr marL="914400" lvl="1" indent="-359640">
              <a:lnSpc>
                <a:spcPct val="90000"/>
              </a:lnSpc>
              <a:spcBef>
                <a:spcPts val="601"/>
              </a:spcBef>
              <a:buClr>
                <a:srgbClr val="000000"/>
              </a:buClr>
              <a:buFont typeface="Wingdings" charset="2"/>
              <a:buChar char=""/>
            </a:pPr>
            <a:r>
              <a:rPr lang="en-US" sz="2400" b="0" strike="noStrike" spc="-1" dirty="0">
                <a:solidFill>
                  <a:srgbClr val="000000"/>
                </a:solidFill>
                <a:latin typeface="Arial"/>
                <a:ea typeface="DejaVu Sans"/>
              </a:rPr>
              <a:t>This does </a:t>
            </a:r>
            <a:r>
              <a:rPr lang="en-US" sz="2400" b="0" u="sng" strike="noStrike" spc="-1" dirty="0">
                <a:solidFill>
                  <a:srgbClr val="000000"/>
                </a:solidFill>
                <a:uFillTx/>
                <a:latin typeface="Arial"/>
                <a:ea typeface="DejaVu Sans"/>
              </a:rPr>
              <a:t>NOT</a:t>
            </a:r>
            <a:r>
              <a:rPr lang="en-US" sz="2400" b="0" strike="noStrike" spc="-1" dirty="0">
                <a:solidFill>
                  <a:srgbClr val="000000"/>
                </a:solidFill>
                <a:latin typeface="Arial"/>
                <a:ea typeface="DejaVu Sans"/>
              </a:rPr>
              <a:t> mean tenants have the right to withhold rent</a:t>
            </a:r>
            <a:endParaRPr lang="en-US" sz="2400" b="0" strike="noStrike" spc="-1" dirty="0">
              <a:latin typeface="Arial"/>
            </a:endParaRPr>
          </a:p>
          <a:p>
            <a:pPr>
              <a:lnSpc>
                <a:spcPct val="90000"/>
              </a:lnSpc>
              <a:spcBef>
                <a:spcPts val="601"/>
              </a:spcBef>
            </a:pPr>
            <a:endParaRPr lang="en-US" sz="2400" b="0" strike="noStrike" spc="-1" dirty="0">
              <a:latin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829800" y="169920"/>
            <a:ext cx="10033686" cy="1445096"/>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endParaRPr lang="en-US" sz="4400" b="1" strike="noStrike" spc="-1" dirty="0">
              <a:solidFill>
                <a:srgbClr val="000000"/>
              </a:solidFill>
              <a:latin typeface="Calibri Light"/>
              <a:ea typeface="DejaVu Sans"/>
            </a:endParaRPr>
          </a:p>
          <a:p>
            <a:pPr>
              <a:lnSpc>
                <a:spcPct val="100000"/>
              </a:lnSpc>
            </a:pPr>
            <a:r>
              <a:rPr lang="en-US" sz="4400" b="1" strike="noStrike" spc="-1" dirty="0">
                <a:solidFill>
                  <a:srgbClr val="000000"/>
                </a:solidFill>
                <a:latin typeface="Calibri Light"/>
                <a:ea typeface="DejaVu Sans"/>
              </a:rPr>
              <a:t>Failure to Make Repairs  - Tenant’s Remedies</a:t>
            </a:r>
            <a:endParaRPr lang="en-US" sz="4400" b="0" strike="noStrike" spc="-1" dirty="0">
              <a:latin typeface="Arial"/>
            </a:endParaRPr>
          </a:p>
        </p:txBody>
      </p:sp>
      <p:sp>
        <p:nvSpPr>
          <p:cNvPr id="170" name="CustomShape 2"/>
          <p:cNvSpPr/>
          <p:nvPr/>
        </p:nvSpPr>
        <p:spPr>
          <a:xfrm>
            <a:off x="68400" y="2148120"/>
            <a:ext cx="12275280" cy="4920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720">
              <a:lnSpc>
                <a:spcPct val="100000"/>
              </a:lnSpc>
              <a:buClr>
                <a:srgbClr val="000000"/>
              </a:buClr>
              <a:buSzPct val="45000"/>
            </a:pPr>
            <a:endParaRPr lang="en-US" sz="2000" b="1" strike="noStrike" spc="-1" dirty="0">
              <a:solidFill>
                <a:srgbClr val="000000"/>
              </a:solidFill>
              <a:latin typeface="Arial"/>
              <a:ea typeface="DejaVu Sans"/>
            </a:endParaRPr>
          </a:p>
          <a:p>
            <a:pPr marL="720">
              <a:lnSpc>
                <a:spcPct val="100000"/>
              </a:lnSpc>
              <a:buClr>
                <a:srgbClr val="000000"/>
              </a:buClr>
              <a:buSzPct val="45000"/>
            </a:pPr>
            <a:r>
              <a:rPr lang="en-US" sz="2000" b="1" strike="noStrike" spc="-1" dirty="0">
                <a:solidFill>
                  <a:srgbClr val="000000"/>
                </a:solidFill>
                <a:latin typeface="Arial"/>
                <a:ea typeface="DejaVu Sans"/>
              </a:rPr>
              <a:t>If Landlord fails to make repairs within a reasonable time, tenant can:</a:t>
            </a:r>
            <a:endParaRPr lang="en-US" sz="2000" b="0" strike="noStrike" spc="-1" dirty="0">
              <a:latin typeface="Arial"/>
            </a:endParaRPr>
          </a:p>
          <a:p>
            <a:pPr marL="216000" indent="-215280">
              <a:lnSpc>
                <a:spcPct val="100000"/>
              </a:lnSpc>
              <a:spcBef>
                <a:spcPts val="289"/>
              </a:spcBef>
              <a:buClr>
                <a:srgbClr val="000000"/>
              </a:buClr>
              <a:buSzPct val="45000"/>
              <a:buFont typeface="Wingdings" charset="2"/>
              <a:buChar char=""/>
            </a:pPr>
            <a:r>
              <a:rPr lang="en-US" sz="2000" b="0" u="sng" strike="noStrike" spc="-1" dirty="0">
                <a:solidFill>
                  <a:srgbClr val="000000"/>
                </a:solidFill>
                <a:uFillTx/>
                <a:latin typeface="Arial"/>
                <a:ea typeface="DejaVu Sans"/>
              </a:rPr>
              <a:t>Repair and Sue</a:t>
            </a:r>
            <a:r>
              <a:rPr lang="en-US" sz="2000" b="0" strike="noStrike" spc="-1" dirty="0">
                <a:solidFill>
                  <a:srgbClr val="000000"/>
                </a:solidFill>
                <a:latin typeface="Arial"/>
                <a:ea typeface="DejaVu Sans"/>
              </a:rPr>
              <a:t> – tenant can pay for repairs and </a:t>
            </a:r>
            <a:r>
              <a:rPr lang="en-US" sz="2000" spc="-1" dirty="0">
                <a:solidFill>
                  <a:srgbClr val="000000"/>
                </a:solidFill>
                <a:latin typeface="Arial"/>
                <a:ea typeface="DejaVu Sans"/>
              </a:rPr>
              <a:t>sue</a:t>
            </a:r>
            <a:r>
              <a:rPr lang="en-US" sz="2000" b="0" strike="noStrike" spc="-1" dirty="0">
                <a:solidFill>
                  <a:srgbClr val="000000"/>
                </a:solidFill>
                <a:latin typeface="Arial"/>
                <a:ea typeface="DejaVu Sans"/>
              </a:rPr>
              <a:t> landlord for reimbursement</a:t>
            </a:r>
          </a:p>
          <a:p>
            <a:pPr marL="216000" indent="-215280">
              <a:lnSpc>
                <a:spcPct val="100000"/>
              </a:lnSpc>
              <a:spcBef>
                <a:spcPts val="289"/>
              </a:spcBef>
              <a:buClr>
                <a:srgbClr val="000000"/>
              </a:buClr>
              <a:buSzPct val="45000"/>
              <a:buFont typeface="Wingdings" charset="2"/>
              <a:buChar char=""/>
            </a:pPr>
            <a:endParaRPr lang="en-US" sz="2000" b="0" strike="noStrike" spc="-1" dirty="0">
              <a:latin typeface="Arial"/>
            </a:endParaRPr>
          </a:p>
          <a:p>
            <a:pPr marL="216000" indent="-215280">
              <a:lnSpc>
                <a:spcPct val="100000"/>
              </a:lnSpc>
              <a:spcBef>
                <a:spcPts val="289"/>
              </a:spcBef>
              <a:buClr>
                <a:srgbClr val="000000"/>
              </a:buClr>
              <a:buSzPct val="45000"/>
              <a:buFont typeface="Wingdings" charset="2"/>
              <a:buChar char=""/>
            </a:pPr>
            <a:r>
              <a:rPr lang="en-US" sz="2000" b="0" u="sng" strike="noStrike" spc="-1" dirty="0">
                <a:solidFill>
                  <a:srgbClr val="000000"/>
                </a:solidFill>
                <a:uFillTx/>
                <a:latin typeface="Arial"/>
                <a:ea typeface="DejaVu Sans"/>
              </a:rPr>
              <a:t>Repair and Deduct</a:t>
            </a:r>
            <a:r>
              <a:rPr lang="en-US" sz="2000" b="0" strike="noStrike" spc="-1" dirty="0">
                <a:solidFill>
                  <a:srgbClr val="000000"/>
                </a:solidFill>
                <a:latin typeface="Arial"/>
                <a:ea typeface="DejaVu Sans"/>
              </a:rPr>
              <a:t> – tenant can pay for repairs and deduct cost of repairs from rent</a:t>
            </a:r>
            <a:endParaRPr lang="en-US" sz="2000" b="0" strike="noStrike" spc="-1" dirty="0">
              <a:latin typeface="Arial"/>
            </a:endParaRPr>
          </a:p>
          <a:p>
            <a:pPr marL="432000" lvl="1" indent="-215280">
              <a:lnSpc>
                <a:spcPct val="100000"/>
              </a:lnSpc>
              <a:spcBef>
                <a:spcPts val="289"/>
              </a:spcBef>
              <a:buClr>
                <a:srgbClr val="000000"/>
              </a:buClr>
              <a:buSzPct val="45000"/>
              <a:buFont typeface="Wingdings" charset="2"/>
              <a:buChar char=""/>
            </a:pPr>
            <a:r>
              <a:rPr lang="en-US" b="0" strike="noStrike" spc="-1" dirty="0">
                <a:solidFill>
                  <a:srgbClr val="000000"/>
                </a:solidFill>
                <a:latin typeface="Arial"/>
                <a:ea typeface="DejaVu Sans"/>
              </a:rPr>
              <a:t>Risky – landlord could file eviction for nonpayment of rent, and </a:t>
            </a:r>
            <a:r>
              <a:rPr lang="en-US" spc="-1" dirty="0">
                <a:solidFill>
                  <a:srgbClr val="000000"/>
                </a:solidFill>
                <a:latin typeface="Arial"/>
                <a:ea typeface="DejaVu Sans"/>
              </a:rPr>
              <a:t>court will decide if tenant used defense properly</a:t>
            </a:r>
            <a:endParaRPr lang="en-US" b="0" strike="noStrike" spc="-1" dirty="0">
              <a:latin typeface="Arial"/>
            </a:endParaRPr>
          </a:p>
          <a:p>
            <a:pPr marL="432000" lvl="1" indent="-215280">
              <a:lnSpc>
                <a:spcPct val="100000"/>
              </a:lnSpc>
              <a:spcBef>
                <a:spcPts val="289"/>
              </a:spcBef>
              <a:buClr>
                <a:srgbClr val="000000"/>
              </a:buClr>
              <a:buSzPct val="45000"/>
              <a:buFont typeface="Wingdings" charset="2"/>
              <a:buChar char=""/>
            </a:pPr>
            <a:r>
              <a:rPr lang="en-US" b="0" strike="noStrike" spc="-1" dirty="0">
                <a:solidFill>
                  <a:srgbClr val="000000"/>
                </a:solidFill>
                <a:latin typeface="Arial"/>
                <a:ea typeface="DejaVu Sans"/>
              </a:rPr>
              <a:t>Tenants should give plenty of notice to landlord both of the issue and of intent to repair and deduct </a:t>
            </a:r>
            <a:endParaRPr lang="en-US" b="0" strike="noStrike" spc="-1" dirty="0">
              <a:latin typeface="Arial"/>
            </a:endParaRPr>
          </a:p>
          <a:p>
            <a:pPr>
              <a:lnSpc>
                <a:spcPct val="100000"/>
              </a:lnSpc>
              <a:spcBef>
                <a:spcPts val="289"/>
              </a:spcBef>
            </a:pPr>
            <a:endParaRPr lang="en-US" sz="2000" b="0" strike="noStrike" spc="-1" dirty="0">
              <a:latin typeface="Arial"/>
            </a:endParaRPr>
          </a:p>
          <a:p>
            <a:pPr marL="216000" indent="-215280">
              <a:lnSpc>
                <a:spcPct val="100000"/>
              </a:lnSpc>
              <a:spcBef>
                <a:spcPts val="289"/>
              </a:spcBef>
              <a:buClr>
                <a:srgbClr val="000000"/>
              </a:buClr>
              <a:buSzPct val="45000"/>
              <a:buFont typeface="Wingdings" charset="2"/>
              <a:buChar char=""/>
            </a:pPr>
            <a:r>
              <a:rPr lang="en-US" sz="2000" b="0" u="sng" strike="noStrike" spc="-1" dirty="0">
                <a:solidFill>
                  <a:srgbClr val="000000"/>
                </a:solidFill>
                <a:uFillTx/>
                <a:latin typeface="Arial"/>
                <a:ea typeface="DejaVu Sans"/>
              </a:rPr>
              <a:t>Claim for Damages</a:t>
            </a:r>
            <a:r>
              <a:rPr lang="en-US" sz="2000" b="0" strike="noStrike" spc="-1" dirty="0">
                <a:solidFill>
                  <a:srgbClr val="000000"/>
                </a:solidFill>
                <a:latin typeface="Arial"/>
                <a:ea typeface="DejaVu Sans"/>
              </a:rPr>
              <a:t> – make no repairs and make claim for damages arising out of failure to repair</a:t>
            </a:r>
            <a:endParaRPr lang="en-US" sz="2000" b="0" strike="noStrike" spc="-1" dirty="0">
              <a:latin typeface="Arial"/>
            </a:endParaRPr>
          </a:p>
          <a:p>
            <a:pPr marL="432000" lvl="1" indent="-215280">
              <a:lnSpc>
                <a:spcPct val="100000"/>
              </a:lnSpc>
              <a:spcBef>
                <a:spcPts val="289"/>
              </a:spcBef>
              <a:buClr>
                <a:srgbClr val="000000"/>
              </a:buClr>
              <a:buSzPct val="45000"/>
              <a:buFont typeface="Wingdings" charset="2"/>
              <a:buChar char=""/>
            </a:pPr>
            <a:r>
              <a:rPr lang="en-US" spc="-1" dirty="0">
                <a:solidFill>
                  <a:srgbClr val="000000"/>
                </a:solidFill>
                <a:latin typeface="Arial"/>
                <a:ea typeface="DejaVu Sans"/>
              </a:rPr>
              <a:t>D</a:t>
            </a:r>
            <a:r>
              <a:rPr lang="en-US" b="0" strike="noStrike" spc="-1" dirty="0">
                <a:solidFill>
                  <a:srgbClr val="000000"/>
                </a:solidFill>
                <a:latin typeface="Arial"/>
                <a:ea typeface="DejaVu Sans"/>
              </a:rPr>
              <a:t>iminution in value - difference in rent paid vs. actual value of property in current condition</a:t>
            </a:r>
            <a:endParaRPr lang="en-US" b="0" strike="noStrike" spc="-1" dirty="0">
              <a:latin typeface="Arial"/>
            </a:endParaRPr>
          </a:p>
          <a:p>
            <a:pPr marL="432000" lvl="1" indent="-215280">
              <a:lnSpc>
                <a:spcPct val="100000"/>
              </a:lnSpc>
              <a:spcBef>
                <a:spcPts val="289"/>
              </a:spcBef>
              <a:buClr>
                <a:srgbClr val="000000"/>
              </a:buClr>
              <a:buSzPct val="45000"/>
              <a:buFont typeface="Wingdings" charset="2"/>
              <a:buChar char=""/>
            </a:pPr>
            <a:r>
              <a:rPr lang="en-US" b="0" strike="noStrike" spc="-1" dirty="0">
                <a:solidFill>
                  <a:srgbClr val="000000"/>
                </a:solidFill>
                <a:latin typeface="Arial"/>
                <a:ea typeface="DejaVu Sans"/>
              </a:rPr>
              <a:t>If raised as a counterclaim in an eviction case for nonpayment of rent, tenant must prove MORE damages         than rent owed to prevent eviction</a:t>
            </a:r>
            <a:endParaRPr lang="en-US" b="0" strike="noStrike" spc="-1" dirty="0">
              <a:latin typeface="Arial"/>
            </a:endParaRPr>
          </a:p>
          <a:p>
            <a:pPr marL="432000" lvl="1" indent="-215280">
              <a:lnSpc>
                <a:spcPct val="100000"/>
              </a:lnSpc>
              <a:spcBef>
                <a:spcPts val="289"/>
              </a:spcBef>
              <a:buClr>
                <a:srgbClr val="000000"/>
              </a:buClr>
              <a:buSzPct val="45000"/>
              <a:buFont typeface="Wingdings" charset="2"/>
              <a:buChar char=""/>
            </a:pPr>
            <a:r>
              <a:rPr lang="en-US" b="0" strike="noStrike" spc="-1" dirty="0">
                <a:solidFill>
                  <a:srgbClr val="000000"/>
                </a:solidFill>
                <a:latin typeface="Arial"/>
                <a:ea typeface="DejaVu Sans"/>
              </a:rPr>
              <a:t>Court </a:t>
            </a:r>
            <a:r>
              <a:rPr lang="en-US" spc="-1" dirty="0">
                <a:solidFill>
                  <a:srgbClr val="000000"/>
                </a:solidFill>
                <a:latin typeface="Arial"/>
                <a:ea typeface="DejaVu Sans"/>
              </a:rPr>
              <a:t>probably will not decide </a:t>
            </a:r>
            <a:r>
              <a:rPr lang="en-US" b="0" strike="noStrike" spc="-1" dirty="0">
                <a:solidFill>
                  <a:srgbClr val="000000"/>
                </a:solidFill>
                <a:latin typeface="Arial"/>
                <a:ea typeface="DejaVu Sans"/>
              </a:rPr>
              <a:t>that property was worth $0, especially if tenant is still living in property</a:t>
            </a:r>
            <a:endParaRPr lang="en-US" sz="2000" b="0" strike="noStrike" spc="-1" dirty="0">
              <a:latin typeface="Arial"/>
            </a:endParaRPr>
          </a:p>
        </p:txBody>
      </p:sp>
    </p:spTree>
    <p:extLst>
      <p:ext uri="{BB962C8B-B14F-4D97-AF65-F5344CB8AC3E}">
        <p14:creationId xmlns:p14="http://schemas.microsoft.com/office/powerpoint/2010/main" val="23285721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829800" y="169920"/>
            <a:ext cx="11245877" cy="1445096"/>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endParaRPr lang="en-US" sz="4400" b="1" strike="noStrike" spc="-1" dirty="0">
              <a:solidFill>
                <a:srgbClr val="000000"/>
              </a:solidFill>
              <a:latin typeface="Calibri Light"/>
              <a:ea typeface="DejaVu Sans"/>
            </a:endParaRPr>
          </a:p>
          <a:p>
            <a:pPr>
              <a:lnSpc>
                <a:spcPct val="100000"/>
              </a:lnSpc>
            </a:pPr>
            <a:r>
              <a:rPr lang="en-US" sz="4400" b="1" strike="noStrike" spc="-1" dirty="0">
                <a:solidFill>
                  <a:srgbClr val="000000"/>
                </a:solidFill>
                <a:latin typeface="Calibri Light"/>
                <a:ea typeface="DejaVu Sans"/>
              </a:rPr>
              <a:t>Failure to Make Repairs – </a:t>
            </a:r>
            <a:r>
              <a:rPr lang="en-US" sz="4400" b="1" strike="noStrike" spc="-1" dirty="0" err="1">
                <a:solidFill>
                  <a:srgbClr val="000000"/>
                </a:solidFill>
                <a:latin typeface="Calibri Light"/>
                <a:ea typeface="DejaVu Sans"/>
              </a:rPr>
              <a:t>add’l</a:t>
            </a:r>
            <a:r>
              <a:rPr lang="en-US" sz="4400" b="1" strike="noStrike" spc="-1" dirty="0">
                <a:solidFill>
                  <a:srgbClr val="000000"/>
                </a:solidFill>
                <a:latin typeface="Calibri Light"/>
                <a:ea typeface="DejaVu Sans"/>
              </a:rPr>
              <a:t> Tenants’ Remedies</a:t>
            </a:r>
            <a:endParaRPr lang="en-US" sz="4400" b="0" strike="noStrike" spc="-1" dirty="0">
              <a:latin typeface="Arial"/>
            </a:endParaRPr>
          </a:p>
        </p:txBody>
      </p:sp>
      <p:sp>
        <p:nvSpPr>
          <p:cNvPr id="170" name="CustomShape 2"/>
          <p:cNvSpPr/>
          <p:nvPr/>
        </p:nvSpPr>
        <p:spPr>
          <a:xfrm>
            <a:off x="68400" y="2222695"/>
            <a:ext cx="7317138" cy="4465385"/>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720">
              <a:lnSpc>
                <a:spcPct val="100000"/>
              </a:lnSpc>
              <a:buClr>
                <a:srgbClr val="000000"/>
              </a:buClr>
              <a:buSzPct val="45000"/>
            </a:pPr>
            <a:endParaRPr lang="en-US" sz="1800" b="0" strike="noStrike" spc="-1" dirty="0">
              <a:latin typeface="Arial"/>
            </a:endParaRPr>
          </a:p>
          <a:p>
            <a:pPr>
              <a:lnSpc>
                <a:spcPct val="100000"/>
              </a:lnSpc>
              <a:spcBef>
                <a:spcPts val="289"/>
              </a:spcBef>
            </a:pPr>
            <a:endParaRPr lang="en-US" sz="1400" b="0" strike="noStrike" spc="-1" dirty="0">
              <a:latin typeface="Arial"/>
            </a:endParaRPr>
          </a:p>
          <a:p>
            <a:pPr marL="216000" indent="-215280">
              <a:lnSpc>
                <a:spcPct val="100000"/>
              </a:lnSpc>
              <a:spcBef>
                <a:spcPts val="289"/>
              </a:spcBef>
              <a:buClr>
                <a:srgbClr val="000000"/>
              </a:buClr>
              <a:buSzPct val="45000"/>
              <a:buFont typeface="Wingdings" charset="2"/>
              <a:buChar char=""/>
            </a:pPr>
            <a:r>
              <a:rPr lang="en-US" sz="2400" b="0" u="sng" strike="noStrike" spc="-1" dirty="0">
                <a:solidFill>
                  <a:srgbClr val="000000"/>
                </a:solidFill>
                <a:uFillTx/>
                <a:latin typeface="Arial"/>
                <a:ea typeface="DejaVu Sans"/>
              </a:rPr>
              <a:t>Constructive Eviction</a:t>
            </a:r>
            <a:r>
              <a:rPr lang="en-US" sz="2400" b="0" strike="noStrike" spc="-1" dirty="0">
                <a:solidFill>
                  <a:srgbClr val="000000"/>
                </a:solidFill>
                <a:latin typeface="Arial"/>
                <a:ea typeface="DejaVu Sans"/>
              </a:rPr>
              <a:t> – tenant moves out and argues they do not owe further rent</a:t>
            </a:r>
            <a:endParaRPr lang="en-US" sz="2400" b="0" strike="noStrike" spc="-1" dirty="0">
              <a:latin typeface="Arial"/>
            </a:endParaRPr>
          </a:p>
          <a:p>
            <a:pPr marL="432000" lvl="1" indent="-215280">
              <a:lnSpc>
                <a:spcPct val="100000"/>
              </a:lnSpc>
              <a:spcBef>
                <a:spcPts val="289"/>
              </a:spcBef>
              <a:buClr>
                <a:srgbClr val="000000"/>
              </a:buClr>
              <a:buSzPct val="45000"/>
              <a:buFont typeface="Wingdings" charset="2"/>
              <a:buChar char=""/>
            </a:pPr>
            <a:r>
              <a:rPr lang="en-US" sz="2000" b="0" strike="noStrike" spc="-1" dirty="0">
                <a:solidFill>
                  <a:srgbClr val="000000"/>
                </a:solidFill>
                <a:latin typeface="Arial"/>
                <a:ea typeface="DejaVu Sans"/>
              </a:rPr>
              <a:t>Argument = action or inaction of landlord effectively evicted the tenant because the property is “uninhabitable” or unsuitable for living</a:t>
            </a:r>
          </a:p>
          <a:p>
            <a:pPr marL="432000" lvl="1" indent="-215280">
              <a:lnSpc>
                <a:spcPct val="100000"/>
              </a:lnSpc>
              <a:spcBef>
                <a:spcPts val="289"/>
              </a:spcBef>
              <a:buClr>
                <a:srgbClr val="000000"/>
              </a:buClr>
              <a:buSzPct val="45000"/>
              <a:buFont typeface="Wingdings" charset="2"/>
              <a:buChar char=""/>
            </a:pPr>
            <a:r>
              <a:rPr lang="en-US" sz="2000" spc="-1" dirty="0">
                <a:solidFill>
                  <a:srgbClr val="000000"/>
                </a:solidFill>
                <a:latin typeface="Arial"/>
              </a:rPr>
              <a:t>Fact specific </a:t>
            </a:r>
          </a:p>
          <a:p>
            <a:pPr marL="432000" lvl="1" indent="-215280">
              <a:lnSpc>
                <a:spcPct val="100000"/>
              </a:lnSpc>
              <a:spcBef>
                <a:spcPts val="289"/>
              </a:spcBef>
              <a:buClr>
                <a:srgbClr val="000000"/>
              </a:buClr>
              <a:buSzPct val="45000"/>
              <a:buFont typeface="Wingdings" charset="2"/>
              <a:buChar char=""/>
            </a:pPr>
            <a:r>
              <a:rPr lang="en-US" sz="2000" spc="-1" dirty="0">
                <a:solidFill>
                  <a:srgbClr val="000000"/>
                </a:solidFill>
                <a:latin typeface="Arial"/>
              </a:rPr>
              <a:t>Cosmetic or conditions that are merely uncomfortable are not “uninhabitable” </a:t>
            </a:r>
            <a:endParaRPr lang="en-US" sz="2000" b="0" strike="noStrike" spc="-1" dirty="0">
              <a:latin typeface="Arial"/>
            </a:endParaRPr>
          </a:p>
          <a:p>
            <a:pPr>
              <a:lnSpc>
                <a:spcPct val="100000"/>
              </a:lnSpc>
              <a:spcBef>
                <a:spcPts val="289"/>
              </a:spcBef>
            </a:pPr>
            <a:endParaRPr lang="en-US" sz="2000" b="0" strike="noStrike" spc="-1" dirty="0">
              <a:latin typeface="Arial"/>
            </a:endParaRPr>
          </a:p>
          <a:p>
            <a:pPr marL="216000" indent="-215280">
              <a:lnSpc>
                <a:spcPct val="100000"/>
              </a:lnSpc>
              <a:spcBef>
                <a:spcPts val="289"/>
              </a:spcBef>
              <a:buClr>
                <a:srgbClr val="000000"/>
              </a:buClr>
              <a:buSzPct val="45000"/>
              <a:buFont typeface="Wingdings" charset="2"/>
              <a:buChar char=""/>
            </a:pPr>
            <a:r>
              <a:rPr lang="en-US" sz="2400" b="0" u="sng" strike="noStrike" spc="-1" dirty="0">
                <a:solidFill>
                  <a:srgbClr val="000000"/>
                </a:solidFill>
                <a:uFillTx/>
                <a:latin typeface="Arial"/>
                <a:ea typeface="DejaVu Sans"/>
              </a:rPr>
              <a:t>Call Code Enforcement</a:t>
            </a:r>
            <a:endParaRPr lang="en-US" sz="2400" b="0" strike="noStrike" spc="-1" dirty="0">
              <a:latin typeface="Arial"/>
            </a:endParaRPr>
          </a:p>
        </p:txBody>
      </p:sp>
      <p:pic>
        <p:nvPicPr>
          <p:cNvPr id="8" name="Graphic 7" descr="Leaky Tap outline">
            <a:extLst>
              <a:ext uri="{FF2B5EF4-FFF2-40B4-BE49-F238E27FC236}">
                <a16:creationId xmlns:a16="http://schemas.microsoft.com/office/drawing/2014/main" id="{DA2FEAB0-6538-4871-A0E6-450AC0B5745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88923" y="2926080"/>
            <a:ext cx="2644726" cy="258845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CustomShape 1"/>
          <p:cNvSpPr/>
          <p:nvPr/>
        </p:nvSpPr>
        <p:spPr>
          <a:xfrm>
            <a:off x="613800" y="259560"/>
            <a:ext cx="10971000" cy="11433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ctr">
            <a:normAutofit/>
          </a:bodyPr>
          <a:lstStyle/>
          <a:p>
            <a:pPr algn="ctr">
              <a:lnSpc>
                <a:spcPct val="90000"/>
              </a:lnSpc>
              <a:spcAft>
                <a:spcPts val="601"/>
              </a:spcAft>
              <a:tabLst>
                <a:tab pos="0" algn="l"/>
              </a:tabLst>
            </a:pPr>
            <a:r>
              <a:rPr lang="en-US" sz="4400" b="0" strike="noStrike" spc="-1">
                <a:solidFill>
                  <a:srgbClr val="000000"/>
                </a:solidFill>
                <a:latin typeface="Arial"/>
                <a:ea typeface="DejaVu Sans"/>
              </a:rPr>
              <a:t>Today’s Session </a:t>
            </a:r>
            <a:endParaRPr lang="en-US" sz="4400" b="0" strike="noStrike" spc="-1">
              <a:latin typeface="Arial"/>
            </a:endParaRPr>
          </a:p>
        </p:txBody>
      </p:sp>
      <p:sp>
        <p:nvSpPr>
          <p:cNvPr id="129" name="CustomShape 2"/>
          <p:cNvSpPr/>
          <p:nvPr/>
        </p:nvSpPr>
        <p:spPr>
          <a:xfrm>
            <a:off x="496800" y="2222640"/>
            <a:ext cx="6085440" cy="4272120"/>
          </a:xfrm>
          <a:prstGeom prst="rect">
            <a:avLst/>
          </a:prstGeom>
          <a:noFill/>
          <a:ln w="0">
            <a:noFill/>
          </a:ln>
        </p:spPr>
        <p:style>
          <a:lnRef idx="0">
            <a:scrgbClr r="0" g="0" b="0"/>
          </a:lnRef>
          <a:fillRef idx="0">
            <a:scrgbClr r="0" g="0" b="0"/>
          </a:fillRef>
          <a:effectRef idx="0">
            <a:scrgbClr r="0" g="0" b="0"/>
          </a:effectRef>
          <a:fontRef idx="minor"/>
        </p:style>
        <p:txBody>
          <a:bodyPr lIns="0" tIns="0" rIns="0" bIns="0">
            <a:normAutofit fontScale="92500" lnSpcReduction="20000"/>
          </a:bodyPr>
          <a:lstStyle/>
          <a:p>
            <a:pPr>
              <a:lnSpc>
                <a:spcPct val="90000"/>
              </a:lnSpc>
              <a:spcBef>
                <a:spcPts val="1001"/>
              </a:spcBef>
            </a:pPr>
            <a:endParaRPr lang="en-US" sz="1800" b="0" strike="noStrike" spc="-1">
              <a:latin typeface="Arial"/>
            </a:endParaRPr>
          </a:p>
          <a:p>
            <a:pPr marL="228600" indent="-227160">
              <a:lnSpc>
                <a:spcPct val="90000"/>
              </a:lnSpc>
              <a:spcBef>
                <a:spcPts val="1001"/>
              </a:spcBef>
              <a:buClr>
                <a:srgbClr val="000000"/>
              </a:buClr>
              <a:buFont typeface="Arial"/>
              <a:buChar char="•"/>
            </a:pPr>
            <a:r>
              <a:rPr lang="en-US" sz="3000" b="0" strike="noStrike" spc="-1">
                <a:solidFill>
                  <a:srgbClr val="000000"/>
                </a:solidFill>
                <a:latin typeface="Arial"/>
                <a:ea typeface="DejaVu Sans"/>
              </a:rPr>
              <a:t>Landlord-Tenant law basics </a:t>
            </a:r>
            <a:endParaRPr lang="en-US" sz="3000" b="0" strike="noStrike" spc="-1">
              <a:latin typeface="Arial"/>
            </a:endParaRPr>
          </a:p>
          <a:p>
            <a:pPr marL="228600" indent="-227160">
              <a:lnSpc>
                <a:spcPct val="90000"/>
              </a:lnSpc>
              <a:spcBef>
                <a:spcPts val="1001"/>
              </a:spcBef>
              <a:buClr>
                <a:srgbClr val="000000"/>
              </a:buClr>
              <a:buFont typeface="Arial"/>
              <a:buChar char="•"/>
            </a:pPr>
            <a:r>
              <a:rPr lang="en-US" sz="3000" b="0" strike="noStrike" spc="-1">
                <a:solidFill>
                  <a:srgbClr val="000000"/>
                </a:solidFill>
                <a:latin typeface="Arial"/>
                <a:ea typeface="DejaVu Sans"/>
              </a:rPr>
              <a:t>Eviction process</a:t>
            </a:r>
            <a:endParaRPr lang="en-US" sz="3000" b="0" strike="noStrike" spc="-1">
              <a:latin typeface="Arial"/>
            </a:endParaRPr>
          </a:p>
          <a:p>
            <a:pPr marL="228600" indent="-227160">
              <a:lnSpc>
                <a:spcPct val="90000"/>
              </a:lnSpc>
              <a:spcBef>
                <a:spcPts val="1001"/>
              </a:spcBef>
              <a:buClr>
                <a:srgbClr val="000000"/>
              </a:buClr>
              <a:buFont typeface="Arial"/>
              <a:buChar char="•"/>
            </a:pPr>
            <a:r>
              <a:rPr lang="en-US" sz="3000" b="0" strike="noStrike" spc="-1">
                <a:solidFill>
                  <a:srgbClr val="000000"/>
                </a:solidFill>
                <a:latin typeface="Arial"/>
                <a:ea typeface="DejaVu Sans"/>
              </a:rPr>
              <a:t>Covid-19 and evictions</a:t>
            </a:r>
            <a:endParaRPr lang="en-US" sz="3000" b="0" strike="noStrike" spc="-1">
              <a:latin typeface="Arial"/>
            </a:endParaRPr>
          </a:p>
          <a:p>
            <a:pPr marL="228600" indent="-227160">
              <a:lnSpc>
                <a:spcPct val="90000"/>
              </a:lnSpc>
              <a:spcBef>
                <a:spcPts val="1001"/>
              </a:spcBef>
              <a:buClr>
                <a:srgbClr val="000000"/>
              </a:buClr>
              <a:buFont typeface="Arial"/>
              <a:buChar char="•"/>
            </a:pPr>
            <a:r>
              <a:rPr lang="en-US" sz="3000" b="0" strike="noStrike" spc="-1">
                <a:solidFill>
                  <a:srgbClr val="000000"/>
                </a:solidFill>
                <a:latin typeface="Arial"/>
                <a:ea typeface="DejaVu Sans"/>
              </a:rPr>
              <a:t>Special issues:</a:t>
            </a:r>
            <a:endParaRPr lang="en-US" sz="3000" b="0" strike="noStrike" spc="-1">
              <a:latin typeface="Arial"/>
            </a:endParaRPr>
          </a:p>
          <a:p>
            <a:pPr marL="685800" lvl="1" indent="-227160">
              <a:lnSpc>
                <a:spcPct val="90000"/>
              </a:lnSpc>
              <a:spcBef>
                <a:spcPts val="1001"/>
              </a:spcBef>
              <a:buClr>
                <a:srgbClr val="000000"/>
              </a:buClr>
              <a:buFont typeface="Arial"/>
              <a:buChar char="•"/>
            </a:pPr>
            <a:r>
              <a:rPr lang="en-US" sz="2600" b="0" strike="noStrike" spc="-1">
                <a:solidFill>
                  <a:srgbClr val="000000"/>
                </a:solidFill>
                <a:latin typeface="Arial"/>
                <a:ea typeface="DejaVu Sans"/>
              </a:rPr>
              <a:t>Domestic violence victims</a:t>
            </a:r>
            <a:endParaRPr lang="en-US" sz="2600" b="0" strike="noStrike" spc="-1">
              <a:latin typeface="Arial"/>
            </a:endParaRPr>
          </a:p>
          <a:p>
            <a:pPr marL="685800" lvl="1" indent="-227160">
              <a:lnSpc>
                <a:spcPct val="90000"/>
              </a:lnSpc>
              <a:spcBef>
                <a:spcPts val="1001"/>
              </a:spcBef>
              <a:buClr>
                <a:srgbClr val="000000"/>
              </a:buClr>
              <a:buFont typeface="Arial"/>
              <a:buChar char="•"/>
            </a:pPr>
            <a:r>
              <a:rPr lang="en-US" sz="2600" b="0" strike="noStrike" spc="-1">
                <a:solidFill>
                  <a:srgbClr val="000000"/>
                </a:solidFill>
                <a:latin typeface="Arial"/>
                <a:ea typeface="DejaVu Sans"/>
              </a:rPr>
              <a:t>Repairs</a:t>
            </a:r>
            <a:endParaRPr lang="en-US" sz="2600" b="0" strike="noStrike" spc="-1">
              <a:latin typeface="Arial"/>
            </a:endParaRPr>
          </a:p>
          <a:p>
            <a:pPr marL="685800" lvl="1" indent="-227160">
              <a:lnSpc>
                <a:spcPct val="90000"/>
              </a:lnSpc>
              <a:spcBef>
                <a:spcPts val="1001"/>
              </a:spcBef>
              <a:buClr>
                <a:srgbClr val="000000"/>
              </a:buClr>
              <a:buFont typeface="Arial"/>
              <a:buChar char="•"/>
            </a:pPr>
            <a:r>
              <a:rPr lang="en-US" sz="2600" b="0" strike="noStrike" spc="-1">
                <a:solidFill>
                  <a:srgbClr val="000000"/>
                </a:solidFill>
                <a:latin typeface="Arial"/>
                <a:ea typeface="DejaVu Sans"/>
              </a:rPr>
              <a:t>Security deposits</a:t>
            </a:r>
            <a:endParaRPr lang="en-US" sz="2600" b="0" strike="noStrike" spc="-1">
              <a:latin typeface="Arial"/>
            </a:endParaRPr>
          </a:p>
          <a:p>
            <a:pPr marL="228600" indent="-227160">
              <a:lnSpc>
                <a:spcPct val="90000"/>
              </a:lnSpc>
              <a:spcBef>
                <a:spcPts val="1001"/>
              </a:spcBef>
              <a:buClr>
                <a:srgbClr val="000000"/>
              </a:buClr>
              <a:buFont typeface="Arial"/>
              <a:buChar char="•"/>
            </a:pPr>
            <a:r>
              <a:rPr lang="en-US" sz="3000" b="0" strike="noStrike" spc="-1">
                <a:solidFill>
                  <a:srgbClr val="000000"/>
                </a:solidFill>
                <a:latin typeface="Arial"/>
                <a:ea typeface="DejaVu Sans"/>
              </a:rPr>
              <a:t>Legal resources </a:t>
            </a:r>
            <a:endParaRPr lang="en-US" sz="3000" b="0" strike="noStrike" spc="-1">
              <a:latin typeface="Arial"/>
            </a:endParaRPr>
          </a:p>
          <a:p>
            <a:pPr marL="228600" indent="-227160">
              <a:lnSpc>
                <a:spcPct val="90000"/>
              </a:lnSpc>
              <a:spcBef>
                <a:spcPts val="1001"/>
              </a:spcBef>
              <a:buClr>
                <a:srgbClr val="000000"/>
              </a:buClr>
              <a:buFont typeface="Arial"/>
              <a:buChar char="•"/>
            </a:pPr>
            <a:r>
              <a:rPr lang="en-US" sz="3000" b="0" strike="noStrike" spc="-1">
                <a:solidFill>
                  <a:srgbClr val="000000"/>
                </a:solidFill>
                <a:latin typeface="Arial"/>
                <a:ea typeface="DejaVu Sans"/>
              </a:rPr>
              <a:t>Q &amp; A </a:t>
            </a:r>
            <a:endParaRPr lang="en-US" sz="3000" b="0" strike="noStrike" spc="-1">
              <a:latin typeface="Arial"/>
            </a:endParaRPr>
          </a:p>
        </p:txBody>
      </p:sp>
      <p:pic>
        <p:nvPicPr>
          <p:cNvPr id="130" name="Graphic 4" descr="Checklist with solid fill"/>
          <p:cNvPicPr/>
          <p:nvPr/>
        </p:nvPicPr>
        <p:blipFill>
          <a:blip r:embed="rId2"/>
          <a:stretch/>
        </p:blipFill>
        <p:spPr>
          <a:xfrm>
            <a:off x="6907320" y="2419560"/>
            <a:ext cx="3417120" cy="3121560"/>
          </a:xfrm>
          <a:prstGeom prst="rect">
            <a:avLst/>
          </a:prstGeom>
          <a:ln w="0">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CustomShape 1"/>
          <p:cNvSpPr/>
          <p:nvPr/>
        </p:nvSpPr>
        <p:spPr>
          <a:xfrm>
            <a:off x="705960" y="610920"/>
            <a:ext cx="3637440" cy="76032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4400" b="1" strike="noStrike" spc="-1">
                <a:solidFill>
                  <a:srgbClr val="000000"/>
                </a:solidFill>
                <a:latin typeface="Calibri Light"/>
                <a:ea typeface="DejaVu Sans"/>
              </a:rPr>
              <a:t>Retaliation</a:t>
            </a:r>
            <a:endParaRPr lang="en-US" sz="4400" b="0" strike="noStrike" spc="-1">
              <a:latin typeface="Arial"/>
            </a:endParaRPr>
          </a:p>
        </p:txBody>
      </p:sp>
      <p:sp>
        <p:nvSpPr>
          <p:cNvPr id="172" name="CustomShape 2"/>
          <p:cNvSpPr/>
          <p:nvPr/>
        </p:nvSpPr>
        <p:spPr>
          <a:xfrm>
            <a:off x="279360" y="2286000"/>
            <a:ext cx="11378880" cy="3913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360">
              <a:lnSpc>
                <a:spcPct val="100000"/>
              </a:lnSpc>
              <a:buClr>
                <a:srgbClr val="000000"/>
              </a:buClr>
              <a:buSzPct val="45000"/>
            </a:pPr>
            <a:r>
              <a:rPr lang="en-US" sz="2400" spc="-1" dirty="0">
                <a:latin typeface="Arial"/>
                <a:ea typeface="Noto Sans CJK SC"/>
              </a:rPr>
              <a:t> </a:t>
            </a:r>
            <a:r>
              <a:rPr lang="en-US" sz="2400" b="1" spc="-1" dirty="0">
                <a:latin typeface="Arial"/>
                <a:ea typeface="Noto Sans CJK SC"/>
              </a:rPr>
              <a:t>G</a:t>
            </a:r>
            <a:r>
              <a:rPr lang="en-US" sz="2400" b="1" strike="noStrike" spc="-1" dirty="0">
                <a:latin typeface="Arial"/>
                <a:ea typeface="Noto Sans CJK SC"/>
              </a:rPr>
              <a:t>A law now protects tenants against retaliation from a landlord when tenant   </a:t>
            </a:r>
          </a:p>
          <a:p>
            <a:pPr marL="360">
              <a:lnSpc>
                <a:spcPct val="100000"/>
              </a:lnSpc>
              <a:buClr>
                <a:srgbClr val="000000"/>
              </a:buClr>
              <a:buSzPct val="45000"/>
            </a:pPr>
            <a:r>
              <a:rPr lang="en-US" sz="2400" b="1" strike="noStrike" spc="-1" dirty="0">
                <a:latin typeface="Arial"/>
                <a:ea typeface="Noto Sans CJK SC"/>
              </a:rPr>
              <a:t> requests repairs or call Code Enforcement.</a:t>
            </a:r>
            <a:endParaRPr lang="en-US" sz="2400" b="1" strike="noStrike" spc="-1" dirty="0">
              <a:latin typeface="Arial"/>
            </a:endParaRPr>
          </a:p>
          <a:p>
            <a:pPr marL="432000" lvl="1" indent="-215640">
              <a:lnSpc>
                <a:spcPct val="100000"/>
              </a:lnSpc>
              <a:buClr>
                <a:srgbClr val="000000"/>
              </a:buClr>
              <a:buSzPct val="45000"/>
              <a:buFont typeface="Wingdings" charset="2"/>
              <a:buChar char=""/>
            </a:pPr>
            <a:r>
              <a:rPr lang="en-US" sz="2000" b="0" strike="noStrike" spc="-1" dirty="0">
                <a:latin typeface="Arial"/>
                <a:ea typeface="Noto Sans CJK SC"/>
              </a:rPr>
              <a:t>O.C.G.A. 44-7-24</a:t>
            </a:r>
            <a:endParaRPr lang="en-US" sz="2000" b="0" strike="noStrike" spc="-1" dirty="0">
              <a:latin typeface="Arial"/>
            </a:endParaRPr>
          </a:p>
          <a:p>
            <a:pPr marL="432000" lvl="1" indent="-215640">
              <a:lnSpc>
                <a:spcPct val="100000"/>
              </a:lnSpc>
              <a:buClr>
                <a:srgbClr val="000000"/>
              </a:buClr>
              <a:buSzPct val="45000"/>
              <a:buFont typeface="Wingdings" charset="2"/>
              <a:buChar char=""/>
            </a:pPr>
            <a:r>
              <a:rPr lang="en-US" sz="2000" b="0" strike="noStrike" spc="-1" dirty="0">
                <a:latin typeface="Arial"/>
                <a:ea typeface="Noto Sans CJK SC"/>
              </a:rPr>
              <a:t>Allows tenant to bring claim against landlord for one month’s rent plus $500</a:t>
            </a:r>
            <a:endParaRPr lang="en-US" sz="2000" spc="-1" dirty="0">
              <a:latin typeface="Arial"/>
            </a:endParaRPr>
          </a:p>
          <a:p>
            <a:pPr marL="432000" lvl="1" indent="-215640">
              <a:lnSpc>
                <a:spcPct val="100000"/>
              </a:lnSpc>
              <a:buClr>
                <a:srgbClr val="000000"/>
              </a:buClr>
              <a:buSzPct val="45000"/>
              <a:buFont typeface="Wingdings" charset="2"/>
              <a:buChar char=""/>
            </a:pPr>
            <a:r>
              <a:rPr lang="en-US" sz="2000" b="0" strike="noStrike" spc="-1" dirty="0">
                <a:latin typeface="Arial"/>
                <a:ea typeface="Noto Sans CJK SC"/>
              </a:rPr>
              <a:t>Successful claim also acts as a defense to an eviction</a:t>
            </a:r>
            <a:endParaRPr lang="en-US" sz="2000" spc="-1" dirty="0">
              <a:latin typeface="Arial"/>
            </a:endParaRPr>
          </a:p>
          <a:p>
            <a:pPr marL="216360" lvl="1">
              <a:lnSpc>
                <a:spcPct val="100000"/>
              </a:lnSpc>
              <a:buClr>
                <a:srgbClr val="000000"/>
              </a:buClr>
              <a:buSzPct val="45000"/>
            </a:pPr>
            <a:r>
              <a:rPr lang="en-US" sz="2400" b="1" spc="-1" dirty="0">
                <a:latin typeface="Arial"/>
                <a:ea typeface="Noto Sans CJK SC"/>
              </a:rPr>
              <a:t>May be retaliation i</a:t>
            </a:r>
            <a:r>
              <a:rPr lang="en-US" sz="2400" b="1" strike="noStrike" spc="-1" dirty="0">
                <a:latin typeface="Arial"/>
                <a:ea typeface="Noto Sans CJK SC"/>
              </a:rPr>
              <a:t>f landlord within 3 mos. of request to repair/call to </a:t>
            </a:r>
          </a:p>
          <a:p>
            <a:pPr marL="216360" lvl="1">
              <a:lnSpc>
                <a:spcPct val="100000"/>
              </a:lnSpc>
              <a:buClr>
                <a:srgbClr val="000000"/>
              </a:buClr>
              <a:buSzPct val="45000"/>
            </a:pPr>
            <a:r>
              <a:rPr lang="en-US" sz="2400" b="1" strike="noStrike" spc="-1" dirty="0">
                <a:latin typeface="Arial"/>
                <a:ea typeface="Noto Sans CJK SC"/>
              </a:rPr>
              <a:t>code enforcement:</a:t>
            </a:r>
            <a:endParaRPr lang="en-US" sz="2400" b="0" strike="noStrike" spc="-1" dirty="0">
              <a:latin typeface="Arial"/>
            </a:endParaRPr>
          </a:p>
          <a:p>
            <a:pPr marL="432000" lvl="1" indent="-215640">
              <a:lnSpc>
                <a:spcPct val="100000"/>
              </a:lnSpc>
              <a:buClr>
                <a:srgbClr val="000000"/>
              </a:buClr>
              <a:buSzPct val="45000"/>
              <a:buFont typeface="Wingdings" charset="2"/>
              <a:buChar char=""/>
            </a:pPr>
            <a:r>
              <a:rPr lang="en-US" sz="2000" b="0" strike="noStrike" spc="-1" dirty="0">
                <a:latin typeface="Arial"/>
                <a:ea typeface="Noto Sans CJK SC"/>
              </a:rPr>
              <a:t>Files an eviction or terminates the lease</a:t>
            </a:r>
            <a:endParaRPr lang="en-US" sz="2000" b="0" strike="noStrike" spc="-1" dirty="0">
              <a:latin typeface="Arial"/>
            </a:endParaRPr>
          </a:p>
          <a:p>
            <a:pPr marL="432000" lvl="1" indent="-215640">
              <a:lnSpc>
                <a:spcPct val="100000"/>
              </a:lnSpc>
              <a:buClr>
                <a:srgbClr val="000000"/>
              </a:buClr>
              <a:buSzPct val="45000"/>
              <a:buFont typeface="Wingdings" charset="2"/>
              <a:buChar char=""/>
            </a:pPr>
            <a:r>
              <a:rPr lang="en-US" sz="2000" b="0" strike="noStrike" spc="-1" dirty="0">
                <a:latin typeface="Arial"/>
                <a:ea typeface="Noto Sans CJK SC"/>
              </a:rPr>
              <a:t>Deprives tenant of possession illegally</a:t>
            </a:r>
            <a:endParaRPr lang="en-US" sz="2000" b="0" strike="noStrike" spc="-1" dirty="0">
              <a:latin typeface="Arial"/>
            </a:endParaRPr>
          </a:p>
          <a:p>
            <a:pPr marL="432000" lvl="1" indent="-215640">
              <a:lnSpc>
                <a:spcPct val="100000"/>
              </a:lnSpc>
              <a:buClr>
                <a:srgbClr val="000000"/>
              </a:buClr>
              <a:buSzPct val="45000"/>
              <a:buFont typeface="Wingdings" charset="2"/>
              <a:buChar char=""/>
            </a:pPr>
            <a:r>
              <a:rPr lang="en-US" sz="2000" b="0" strike="noStrike" spc="-1" dirty="0">
                <a:latin typeface="Arial"/>
                <a:ea typeface="Noto Sans CJK SC"/>
              </a:rPr>
              <a:t>Decreases services to tenant</a:t>
            </a:r>
            <a:endParaRPr lang="en-US" sz="2000" b="0" strike="noStrike" spc="-1" dirty="0">
              <a:latin typeface="Arial"/>
            </a:endParaRPr>
          </a:p>
          <a:p>
            <a:pPr marL="432000" lvl="1" indent="-215640">
              <a:lnSpc>
                <a:spcPct val="100000"/>
              </a:lnSpc>
              <a:buClr>
                <a:srgbClr val="000000"/>
              </a:buClr>
              <a:buSzPct val="45000"/>
              <a:buFont typeface="Wingdings" charset="2"/>
              <a:buChar char=""/>
            </a:pPr>
            <a:r>
              <a:rPr lang="en-US" sz="2000" b="0" strike="noStrike" spc="-1" dirty="0">
                <a:latin typeface="Arial"/>
                <a:ea typeface="Noto Sans CJK SC"/>
              </a:rPr>
              <a:t>Increases the rent, or </a:t>
            </a:r>
            <a:endParaRPr lang="en-US" sz="2000" b="0" strike="noStrike" spc="-1" dirty="0">
              <a:latin typeface="Arial"/>
            </a:endParaRPr>
          </a:p>
          <a:p>
            <a:pPr marL="432000" lvl="1" indent="-215640">
              <a:lnSpc>
                <a:spcPct val="100000"/>
              </a:lnSpc>
              <a:buClr>
                <a:srgbClr val="000000"/>
              </a:buClr>
              <a:buSzPct val="45000"/>
              <a:buFont typeface="Wingdings" charset="2"/>
              <a:buChar char=""/>
            </a:pPr>
            <a:r>
              <a:rPr lang="en-US" sz="2000" b="0" strike="noStrike" spc="-1" dirty="0">
                <a:latin typeface="Arial"/>
                <a:ea typeface="Noto Sans CJK SC"/>
              </a:rPr>
              <a:t>Otherwise materially interferes with tenant’s rights under the lease</a:t>
            </a:r>
            <a:endParaRPr lang="en-US" sz="2000" b="0" strike="noStrike" spc="-1" dirty="0">
              <a:latin typeface="Arial"/>
            </a:endParaRPr>
          </a:p>
          <a:p>
            <a:pPr>
              <a:lnSpc>
                <a:spcPct val="100000"/>
              </a:lnSpc>
            </a:pPr>
            <a:endParaRPr lang="en-US" sz="1500" b="0" strike="noStrike" spc="-1" dirty="0">
              <a:latin typeface="Arial"/>
            </a:endParaRPr>
          </a:p>
          <a:p>
            <a:pPr>
              <a:lnSpc>
                <a:spcPct val="100000"/>
              </a:lnSpc>
            </a:pPr>
            <a:endParaRPr lang="en-US" sz="1500" b="0" strike="noStrike" spc="-1" dirty="0">
              <a:latin typeface="Arial"/>
            </a:endParaRPr>
          </a:p>
          <a:p>
            <a:pPr>
              <a:lnSpc>
                <a:spcPct val="100000"/>
              </a:lnSpc>
            </a:pPr>
            <a:endParaRPr lang="en-US" sz="1500" b="0" strike="noStrike" spc="-1" dirty="0">
              <a:latin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CustomShape 1"/>
          <p:cNvSpPr/>
          <p:nvPr/>
        </p:nvSpPr>
        <p:spPr>
          <a:xfrm>
            <a:off x="725040" y="2323440"/>
            <a:ext cx="11201400" cy="13600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5640">
              <a:lnSpc>
                <a:spcPct val="100000"/>
              </a:lnSpc>
              <a:spcBef>
                <a:spcPts val="431"/>
              </a:spcBef>
              <a:buClr>
                <a:srgbClr val="000000"/>
              </a:buClr>
              <a:buSzPct val="45000"/>
              <a:buFont typeface="Wingdings" charset="2"/>
              <a:buChar char=""/>
            </a:pPr>
            <a:r>
              <a:rPr lang="en-US" sz="2000" b="1" strike="noStrike" spc="-1" dirty="0">
                <a:latin typeface="Arial"/>
              </a:rPr>
              <a:t>Landlord is not liable when:</a:t>
            </a:r>
            <a:endParaRPr lang="en-US" sz="2000" b="0" strike="noStrike" spc="-1" dirty="0">
              <a:latin typeface="Arial"/>
            </a:endParaRPr>
          </a:p>
          <a:p>
            <a:pPr marL="432000" lvl="1" indent="-216000">
              <a:lnSpc>
                <a:spcPct val="100000"/>
              </a:lnSpc>
              <a:spcBef>
                <a:spcPts val="431"/>
              </a:spcBef>
              <a:buClr>
                <a:srgbClr val="000000"/>
              </a:buClr>
              <a:buSzPct val="45000"/>
              <a:buFont typeface="Wingdings" charset="2"/>
              <a:buChar char=""/>
            </a:pPr>
            <a:r>
              <a:rPr lang="en-US" b="0" strike="noStrike" spc="-1" dirty="0">
                <a:latin typeface="Arial"/>
              </a:rPr>
              <a:t>Rent increase is pursuant to an escalation provision in the lease</a:t>
            </a:r>
          </a:p>
          <a:p>
            <a:pPr marL="432000" lvl="1" indent="-216000">
              <a:lnSpc>
                <a:spcPct val="100000"/>
              </a:lnSpc>
              <a:spcBef>
                <a:spcPts val="431"/>
              </a:spcBef>
              <a:buClr>
                <a:srgbClr val="000000"/>
              </a:buClr>
              <a:buSzPct val="45000"/>
              <a:buFont typeface="Wingdings" charset="2"/>
              <a:buChar char=""/>
            </a:pPr>
            <a:r>
              <a:rPr lang="en-US" b="0" strike="noStrike" spc="-1" dirty="0">
                <a:latin typeface="Arial"/>
              </a:rPr>
              <a:t>Rent increase is made pursuant to rules for a subsidized housing program</a:t>
            </a:r>
          </a:p>
          <a:p>
            <a:pPr marL="432000" lvl="1" indent="-216000">
              <a:lnSpc>
                <a:spcPct val="100000"/>
              </a:lnSpc>
              <a:spcBef>
                <a:spcPts val="431"/>
              </a:spcBef>
              <a:buClr>
                <a:srgbClr val="000000"/>
              </a:buClr>
              <a:buSzPct val="45000"/>
              <a:buFont typeface="Wingdings" charset="2"/>
              <a:buChar char=""/>
            </a:pPr>
            <a:r>
              <a:rPr lang="en-US" b="0" strike="noStrike" spc="-1" dirty="0">
                <a:latin typeface="Arial"/>
              </a:rPr>
              <a:t>Rent increase or deduction in services is part of a pattern applicable to all tenants in a complex</a:t>
            </a:r>
          </a:p>
          <a:p>
            <a:pPr marL="432000" lvl="1" indent="-216000">
              <a:lnSpc>
                <a:spcPct val="100000"/>
              </a:lnSpc>
              <a:spcBef>
                <a:spcPts val="431"/>
              </a:spcBef>
              <a:buClr>
                <a:srgbClr val="000000"/>
              </a:buClr>
              <a:buSzPct val="45000"/>
              <a:buFont typeface="Wingdings" charset="2"/>
              <a:buChar char=""/>
            </a:pPr>
            <a:r>
              <a:rPr lang="en-US" b="0" strike="noStrike" spc="-1" dirty="0">
                <a:latin typeface="Arial"/>
              </a:rPr>
              <a:t>Eviction is for nonpayment of rent</a:t>
            </a:r>
          </a:p>
          <a:p>
            <a:pPr marL="432000" lvl="1" indent="-216000">
              <a:lnSpc>
                <a:spcPct val="100000"/>
              </a:lnSpc>
              <a:spcBef>
                <a:spcPts val="431"/>
              </a:spcBef>
              <a:buClr>
                <a:srgbClr val="000000"/>
              </a:buClr>
              <a:buSzPct val="45000"/>
              <a:buFont typeface="Wingdings" charset="2"/>
              <a:buChar char=""/>
            </a:pPr>
            <a:r>
              <a:rPr lang="en-US" b="0" strike="noStrike" spc="-1" dirty="0">
                <a:latin typeface="Arial"/>
              </a:rPr>
              <a:t>The tenant is being evicted for unrelated lease violations or for damaging the property or threatening the health and safety of the landlord or other tenants</a:t>
            </a:r>
          </a:p>
          <a:p>
            <a:pPr marL="432000" lvl="1" indent="-216000">
              <a:spcBef>
                <a:spcPts val="431"/>
              </a:spcBef>
              <a:buClr>
                <a:srgbClr val="000000"/>
              </a:buClr>
              <a:buSzPct val="45000"/>
              <a:buFont typeface="Wingdings" charset="2"/>
              <a:buChar char=""/>
            </a:pPr>
            <a:r>
              <a:rPr lang="en-US" dirty="0"/>
              <a:t>The tenant holds over after the tenant gives notice of termination or intent to vacate</a:t>
            </a:r>
            <a:endParaRPr lang="en-US" b="0" strike="noStrike" spc="-1" dirty="0">
              <a:latin typeface="Arial"/>
            </a:endParaRPr>
          </a:p>
          <a:p>
            <a:pPr marL="432000" lvl="1" indent="-216000">
              <a:lnSpc>
                <a:spcPct val="100000"/>
              </a:lnSpc>
              <a:spcBef>
                <a:spcPts val="431"/>
              </a:spcBef>
              <a:buClr>
                <a:srgbClr val="000000"/>
              </a:buClr>
              <a:buSzPct val="45000"/>
              <a:buFont typeface="Wingdings" charset="2"/>
              <a:buChar char=""/>
            </a:pPr>
            <a:r>
              <a:rPr lang="en-US" b="0" strike="noStrike" spc="-1" dirty="0">
                <a:latin typeface="Arial"/>
              </a:rPr>
              <a:t>The tenant holds over after the landlord gives notice of termination at the end of  the rental term as agreed upon in the written lease.</a:t>
            </a:r>
          </a:p>
          <a:p>
            <a:pPr marL="432000" lvl="1" indent="-216000">
              <a:lnSpc>
                <a:spcPct val="100000"/>
              </a:lnSpc>
              <a:spcBef>
                <a:spcPts val="431"/>
              </a:spcBef>
              <a:buClr>
                <a:srgbClr val="000000"/>
              </a:buClr>
              <a:buSzPct val="45000"/>
              <a:buFont typeface="Wingdings" charset="2"/>
              <a:buChar char=""/>
            </a:pPr>
            <a:endParaRPr lang="en-US" b="0" strike="noStrike" spc="-1" dirty="0">
              <a:latin typeface="Arial"/>
            </a:endParaRPr>
          </a:p>
          <a:p>
            <a:pPr marL="216000" lvl="1">
              <a:lnSpc>
                <a:spcPct val="100000"/>
              </a:lnSpc>
              <a:spcBef>
                <a:spcPts val="431"/>
              </a:spcBef>
              <a:buClr>
                <a:srgbClr val="000000"/>
              </a:buClr>
              <a:buSzPct val="45000"/>
            </a:pPr>
            <a:r>
              <a:rPr lang="en-US" spc="-1" dirty="0">
                <a:latin typeface="Arial"/>
              </a:rPr>
              <a:t>*</a:t>
            </a:r>
            <a:r>
              <a:rPr lang="en-US" b="0" strike="noStrike" spc="-1" dirty="0">
                <a:latin typeface="Arial"/>
              </a:rPr>
              <a:t>Landlord also has a rebuttable defense if the property has been inspected within the last 12 months by code enforcement, a licensed building inspector, or by another federal, state, or local program that certifies that the property complies with applicable building and housing codes</a:t>
            </a:r>
          </a:p>
        </p:txBody>
      </p:sp>
      <p:sp>
        <p:nvSpPr>
          <p:cNvPr id="174" name="TextShape 2"/>
          <p:cNvSpPr txBox="1"/>
          <p:nvPr/>
        </p:nvSpPr>
        <p:spPr>
          <a:xfrm>
            <a:off x="704880" y="628560"/>
            <a:ext cx="6153120" cy="1395000"/>
          </a:xfrm>
          <a:prstGeom prst="rect">
            <a:avLst/>
          </a:prstGeom>
          <a:noFill/>
          <a:ln w="0">
            <a:noFill/>
          </a:ln>
        </p:spPr>
        <p:txBody>
          <a:bodyPr lIns="90000" tIns="45000" rIns="90000" bIns="45000">
            <a:noAutofit/>
          </a:bodyPr>
          <a:lstStyle/>
          <a:p>
            <a:r>
              <a:rPr lang="en-US" sz="4400" b="1" strike="noStrike" spc="-1">
                <a:solidFill>
                  <a:srgbClr val="000000"/>
                </a:solidFill>
                <a:latin typeface="Calibri Light"/>
                <a:ea typeface="DejaVu Sans"/>
              </a:rPr>
              <a:t>Retaliation (con’t)</a:t>
            </a:r>
            <a:endParaRPr lang="en-US" sz="4400" b="0" strike="noStrike" spc="-1">
              <a:latin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CustomShape 1"/>
          <p:cNvSpPr/>
          <p:nvPr/>
        </p:nvSpPr>
        <p:spPr>
          <a:xfrm>
            <a:off x="810000" y="447120"/>
            <a:ext cx="10569960" cy="968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90000"/>
              </a:lnSpc>
              <a:tabLst>
                <a:tab pos="0" algn="l"/>
              </a:tabLst>
            </a:pPr>
            <a:r>
              <a:rPr lang="en-US" sz="4400" b="0" strike="noStrike" spc="-1">
                <a:solidFill>
                  <a:srgbClr val="000000"/>
                </a:solidFill>
                <a:latin typeface="Arial"/>
                <a:ea typeface="DejaVu Sans"/>
              </a:rPr>
              <a:t>Security Deposits </a:t>
            </a:r>
            <a:endParaRPr lang="en-US" sz="4400" b="0" strike="noStrike" spc="-1">
              <a:latin typeface="Arial"/>
            </a:endParaRPr>
          </a:p>
        </p:txBody>
      </p:sp>
      <p:sp>
        <p:nvSpPr>
          <p:cNvPr id="176" name="CustomShape 2"/>
          <p:cNvSpPr/>
          <p:nvPr/>
        </p:nvSpPr>
        <p:spPr>
          <a:xfrm>
            <a:off x="818640" y="2222280"/>
            <a:ext cx="10552320" cy="4186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77040">
              <a:lnSpc>
                <a:spcPct val="90000"/>
              </a:lnSpc>
              <a:spcBef>
                <a:spcPts val="360"/>
              </a:spcBef>
            </a:pPr>
            <a:endParaRPr lang="en-US" sz="1800" b="0" strike="noStrike" spc="-1">
              <a:latin typeface="Arial"/>
            </a:endParaRPr>
          </a:p>
          <a:p>
            <a:pPr marL="77040">
              <a:lnSpc>
                <a:spcPct val="90000"/>
              </a:lnSpc>
            </a:pPr>
            <a:endParaRPr lang="en-US" sz="1800" b="0" strike="noStrike" spc="-1">
              <a:latin typeface="Arial"/>
            </a:endParaRPr>
          </a:p>
          <a:p>
            <a:pPr marL="77040">
              <a:lnSpc>
                <a:spcPct val="90000"/>
              </a:lnSpc>
              <a:spcBef>
                <a:spcPts val="601"/>
              </a:spcBef>
              <a:spcAft>
                <a:spcPts val="601"/>
              </a:spcAft>
              <a:tabLst>
                <a:tab pos="0" algn="l"/>
              </a:tabLst>
            </a:pPr>
            <a:endParaRPr lang="en-US" sz="1800" b="0" strike="noStrike" spc="-1">
              <a:latin typeface="Arial"/>
            </a:endParaRPr>
          </a:p>
        </p:txBody>
      </p:sp>
      <p:sp>
        <p:nvSpPr>
          <p:cNvPr id="177" name="CustomShape 3"/>
          <p:cNvSpPr/>
          <p:nvPr/>
        </p:nvSpPr>
        <p:spPr>
          <a:xfrm>
            <a:off x="198720" y="2222280"/>
            <a:ext cx="7721391" cy="46648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n-US" sz="2200" b="1" strike="noStrike" spc="-1" dirty="0">
                <a:solidFill>
                  <a:srgbClr val="000000"/>
                </a:solidFill>
                <a:latin typeface="Arial"/>
                <a:ea typeface="DejaVu Sans"/>
              </a:rPr>
              <a:t>All landlords must:</a:t>
            </a:r>
            <a:endParaRPr lang="en-US" sz="2200" b="0" strike="noStrike" spc="-1" dirty="0">
              <a:latin typeface="Arial"/>
            </a:endParaRPr>
          </a:p>
          <a:p>
            <a:pPr>
              <a:lnSpc>
                <a:spcPct val="100000"/>
              </a:lnSpc>
            </a:pPr>
            <a:endParaRPr lang="en-US" sz="2200" b="0" strike="noStrike" spc="-1" dirty="0">
              <a:latin typeface="Arial"/>
            </a:endParaRPr>
          </a:p>
          <a:p>
            <a:pPr marL="216000" indent="-215280">
              <a:lnSpc>
                <a:spcPct val="100000"/>
              </a:lnSpc>
              <a:buClr>
                <a:srgbClr val="000000"/>
              </a:buClr>
              <a:buSzPct val="45000"/>
              <a:buFont typeface="Wingdings" charset="2"/>
              <a:buChar char=""/>
            </a:pPr>
            <a:r>
              <a:rPr lang="en-US" sz="2000" b="0" strike="noStrike" spc="-1" dirty="0">
                <a:solidFill>
                  <a:srgbClr val="000000"/>
                </a:solidFill>
                <a:latin typeface="Arial"/>
                <a:ea typeface="DejaVu Sans"/>
              </a:rPr>
              <a:t>Return the security deposit within 30 days of move-out, but may retain amounts to cover:</a:t>
            </a:r>
            <a:endParaRPr lang="en-US" sz="2000" b="0" strike="noStrike" spc="-1" dirty="0">
              <a:latin typeface="Arial"/>
            </a:endParaRPr>
          </a:p>
          <a:p>
            <a:pPr marL="432000" lvl="1" indent="-215280">
              <a:lnSpc>
                <a:spcPct val="100000"/>
              </a:lnSpc>
              <a:buClr>
                <a:srgbClr val="000000"/>
              </a:buClr>
              <a:buSzPct val="45000"/>
              <a:buFont typeface="Wingdings" charset="2"/>
              <a:buChar char=""/>
            </a:pPr>
            <a:r>
              <a:rPr lang="en-US" sz="2000" b="0" strike="noStrike" spc="-1" dirty="0">
                <a:solidFill>
                  <a:srgbClr val="000000"/>
                </a:solidFill>
                <a:latin typeface="Arial"/>
                <a:ea typeface="DejaVu Sans"/>
              </a:rPr>
              <a:t>Damages caused by the tenant beyond normal wear and tear</a:t>
            </a:r>
            <a:endParaRPr lang="en-US" sz="2000" b="0" strike="noStrike" spc="-1" dirty="0">
              <a:latin typeface="Arial"/>
            </a:endParaRPr>
          </a:p>
          <a:p>
            <a:pPr marL="432000" lvl="1" indent="-215280">
              <a:lnSpc>
                <a:spcPct val="100000"/>
              </a:lnSpc>
              <a:buClr>
                <a:srgbClr val="000000"/>
              </a:buClr>
              <a:buSzPct val="45000"/>
              <a:buFont typeface="Wingdings" charset="2"/>
              <a:buChar char=""/>
            </a:pPr>
            <a:r>
              <a:rPr lang="en-US" sz="2000" b="0" strike="noStrike" spc="-1" dirty="0">
                <a:solidFill>
                  <a:srgbClr val="000000"/>
                </a:solidFill>
                <a:latin typeface="Arial"/>
                <a:ea typeface="DejaVu Sans"/>
              </a:rPr>
              <a:t>Any rent or other fees validly owed by the tenant</a:t>
            </a:r>
            <a:endParaRPr lang="en-US" sz="2000" b="0" strike="noStrike" spc="-1" dirty="0">
              <a:latin typeface="Arial"/>
            </a:endParaRPr>
          </a:p>
          <a:p>
            <a:pPr>
              <a:lnSpc>
                <a:spcPct val="100000"/>
              </a:lnSpc>
            </a:pPr>
            <a:endParaRPr lang="en-US" sz="1800" b="0" strike="noStrike" spc="-1" dirty="0">
              <a:latin typeface="Arial"/>
            </a:endParaRPr>
          </a:p>
          <a:p>
            <a:pPr marL="216000" indent="-215280">
              <a:lnSpc>
                <a:spcPct val="100000"/>
              </a:lnSpc>
              <a:buClr>
                <a:srgbClr val="000000"/>
              </a:buClr>
              <a:buSzPct val="45000"/>
              <a:buFont typeface="Wingdings" charset="2"/>
              <a:buChar char=""/>
            </a:pPr>
            <a:r>
              <a:rPr lang="en-US" sz="2000" b="0" strike="noStrike" spc="-1" dirty="0">
                <a:solidFill>
                  <a:srgbClr val="000000"/>
                </a:solidFill>
                <a:latin typeface="Arial"/>
                <a:ea typeface="DejaVu Sans"/>
              </a:rPr>
              <a:t>Provide the tenant with a written statement explaining the reasons </a:t>
            </a:r>
            <a:r>
              <a:rPr lang="en-US" sz="2000" spc="-1" dirty="0">
                <a:solidFill>
                  <a:srgbClr val="000000"/>
                </a:solidFill>
                <a:latin typeface="Arial"/>
                <a:ea typeface="DejaVu Sans"/>
              </a:rPr>
              <a:t>$ was deducted from security deposit </a:t>
            </a:r>
            <a:endParaRPr lang="en-US" sz="2000" b="0" strike="noStrike" spc="-1" dirty="0">
              <a:latin typeface="Arial"/>
            </a:endParaRPr>
          </a:p>
          <a:p>
            <a:pPr>
              <a:lnSpc>
                <a:spcPct val="100000"/>
              </a:lnSpc>
            </a:pPr>
            <a:endParaRPr lang="en-US" sz="2000" b="0" strike="noStrike" spc="-1" dirty="0">
              <a:latin typeface="Arial"/>
            </a:endParaRPr>
          </a:p>
          <a:p>
            <a:pPr marL="216000" indent="-215280">
              <a:lnSpc>
                <a:spcPct val="100000"/>
              </a:lnSpc>
              <a:buClr>
                <a:srgbClr val="000000"/>
              </a:buClr>
              <a:buSzPct val="45000"/>
              <a:buFont typeface="Wingdings" charset="2"/>
              <a:buChar char=""/>
            </a:pPr>
            <a:r>
              <a:rPr lang="en-US" sz="2000" b="0" strike="noStrike" spc="-1" dirty="0">
                <a:solidFill>
                  <a:srgbClr val="000000"/>
                </a:solidFill>
                <a:latin typeface="Arial"/>
                <a:ea typeface="DejaVu Sans"/>
              </a:rPr>
              <a:t>Landlords CANNOT charge tenants for normal wear and tear</a:t>
            </a:r>
            <a:endParaRPr lang="en-US" sz="2000" b="0" strike="noStrike" spc="-1" dirty="0">
              <a:latin typeface="Arial"/>
            </a:endParaRPr>
          </a:p>
          <a:p>
            <a:pPr marL="432000" lvl="1" indent="-215280">
              <a:lnSpc>
                <a:spcPct val="100000"/>
              </a:lnSpc>
              <a:buClr>
                <a:srgbClr val="000000"/>
              </a:buClr>
              <a:buSzPct val="45000"/>
              <a:buFont typeface="Wingdings" charset="2"/>
              <a:buChar char=""/>
            </a:pPr>
            <a:r>
              <a:rPr lang="en-US" sz="2000" b="0" strike="noStrike" spc="-1" dirty="0">
                <a:solidFill>
                  <a:srgbClr val="000000"/>
                </a:solidFill>
                <a:latin typeface="Arial"/>
                <a:ea typeface="DejaVu Sans"/>
              </a:rPr>
              <a:t>Even if damage is beyond normal wear and tear, tenant should only be charged for value of damages minus cost attributable to normal wear and tear</a:t>
            </a:r>
            <a:endParaRPr lang="en-US" sz="2000" b="0" strike="noStrike" spc="-1" dirty="0">
              <a:latin typeface="Arial"/>
            </a:endParaRPr>
          </a:p>
          <a:p>
            <a:pPr>
              <a:lnSpc>
                <a:spcPct val="100000"/>
              </a:lnSpc>
            </a:pPr>
            <a:endParaRPr lang="en-US" sz="1800" b="0" strike="noStrike" spc="-1" dirty="0">
              <a:latin typeface="Arial"/>
            </a:endParaRPr>
          </a:p>
          <a:p>
            <a:pPr>
              <a:lnSpc>
                <a:spcPct val="100000"/>
              </a:lnSpc>
            </a:pPr>
            <a:endParaRPr lang="en-US" sz="1800" b="0" strike="noStrike" spc="-1" dirty="0">
              <a:latin typeface="Arial"/>
            </a:endParaRPr>
          </a:p>
          <a:p>
            <a:pPr>
              <a:lnSpc>
                <a:spcPct val="100000"/>
              </a:lnSpc>
            </a:pPr>
            <a:endParaRPr lang="en-US" sz="1800" b="0" strike="noStrike" spc="-1" dirty="0">
              <a:latin typeface="Arial"/>
            </a:endParaRPr>
          </a:p>
          <a:p>
            <a:pPr>
              <a:lnSpc>
                <a:spcPct val="100000"/>
              </a:lnSpc>
            </a:pPr>
            <a:endParaRPr lang="en-US" sz="1800" b="0" strike="noStrike" spc="-1" dirty="0">
              <a:latin typeface="Arial"/>
            </a:endParaRPr>
          </a:p>
        </p:txBody>
      </p:sp>
      <p:pic>
        <p:nvPicPr>
          <p:cNvPr id="3" name="Graphic 2" descr="Dollar with solid fill">
            <a:extLst>
              <a:ext uri="{FF2B5EF4-FFF2-40B4-BE49-F238E27FC236}">
                <a16:creationId xmlns:a16="http://schemas.microsoft.com/office/drawing/2014/main" id="{A1D57206-09A4-4C70-9F4C-28A6F8D3A8E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40032" y="2940148"/>
            <a:ext cx="2165482" cy="1955409"/>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CustomShape 1"/>
          <p:cNvSpPr/>
          <p:nvPr/>
        </p:nvSpPr>
        <p:spPr>
          <a:xfrm>
            <a:off x="685800" y="2097720"/>
            <a:ext cx="10514880" cy="488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spcBef>
                <a:spcPts val="575"/>
              </a:spcBef>
            </a:pPr>
            <a:endParaRPr lang="en-US" sz="1800" b="0" strike="noStrike" spc="-1" dirty="0">
              <a:latin typeface="Arial"/>
            </a:endParaRPr>
          </a:p>
          <a:p>
            <a:pPr>
              <a:lnSpc>
                <a:spcPct val="100000"/>
              </a:lnSpc>
              <a:spcBef>
                <a:spcPts val="575"/>
              </a:spcBef>
            </a:pPr>
            <a:r>
              <a:rPr lang="en-US" sz="2000" b="1" strike="noStrike" spc="-1" dirty="0">
                <a:solidFill>
                  <a:srgbClr val="000000"/>
                </a:solidFill>
                <a:latin typeface="Arial"/>
                <a:ea typeface="Noto Sans CJK SC"/>
              </a:rPr>
              <a:t>Certain landlords must follow additional rules:</a:t>
            </a:r>
            <a:endParaRPr lang="en-US" sz="2000" b="0" strike="noStrike" spc="-1" dirty="0">
              <a:latin typeface="Arial"/>
            </a:endParaRPr>
          </a:p>
          <a:p>
            <a:pPr marL="216000" indent="-215280">
              <a:lnSpc>
                <a:spcPct val="100000"/>
              </a:lnSpc>
              <a:spcBef>
                <a:spcPts val="575"/>
              </a:spcBef>
              <a:buClr>
                <a:srgbClr val="000000"/>
              </a:buClr>
              <a:buSzPct val="45000"/>
              <a:buFont typeface="Wingdings" charset="2"/>
              <a:buChar char=""/>
            </a:pPr>
            <a:r>
              <a:rPr lang="en-US" b="0" strike="noStrike" spc="-1" dirty="0">
                <a:solidFill>
                  <a:srgbClr val="000000"/>
                </a:solidFill>
                <a:latin typeface="Arial"/>
                <a:ea typeface="Noto Sans CJK SC"/>
              </a:rPr>
              <a:t>Properties owned by a company</a:t>
            </a:r>
            <a:endParaRPr lang="en-US" b="0" strike="noStrike" spc="-1" dirty="0">
              <a:latin typeface="Arial"/>
            </a:endParaRPr>
          </a:p>
          <a:p>
            <a:pPr marL="216000" indent="-215280">
              <a:lnSpc>
                <a:spcPct val="100000"/>
              </a:lnSpc>
              <a:spcBef>
                <a:spcPts val="575"/>
              </a:spcBef>
              <a:buClr>
                <a:srgbClr val="000000"/>
              </a:buClr>
              <a:buSzPct val="45000"/>
              <a:buFont typeface="Wingdings" charset="2"/>
              <a:buChar char=""/>
            </a:pPr>
            <a:r>
              <a:rPr lang="en-US" b="0" strike="noStrike" spc="-1" dirty="0">
                <a:solidFill>
                  <a:srgbClr val="000000"/>
                </a:solidFill>
                <a:latin typeface="Arial"/>
                <a:ea typeface="Noto Sans CJK SC"/>
              </a:rPr>
              <a:t>Properties owned by an individual if the individual + immediate family own 10+ rental properties</a:t>
            </a:r>
            <a:endParaRPr lang="en-US" b="0" strike="noStrike" spc="-1" dirty="0">
              <a:latin typeface="Arial"/>
            </a:endParaRPr>
          </a:p>
          <a:p>
            <a:pPr marL="216000" indent="-215280">
              <a:lnSpc>
                <a:spcPct val="100000"/>
              </a:lnSpc>
              <a:spcBef>
                <a:spcPts val="575"/>
              </a:spcBef>
              <a:buClr>
                <a:srgbClr val="000000"/>
              </a:buClr>
              <a:buSzPct val="45000"/>
              <a:buFont typeface="Wingdings" charset="2"/>
              <a:buChar char=""/>
            </a:pPr>
            <a:r>
              <a:rPr lang="en-US" b="0" strike="noStrike" spc="-1" dirty="0">
                <a:solidFill>
                  <a:srgbClr val="000000"/>
                </a:solidFill>
                <a:latin typeface="Arial"/>
                <a:ea typeface="Noto Sans CJK SC"/>
              </a:rPr>
              <a:t>Any property managed by a third party for a fee (property management company, etc.)</a:t>
            </a:r>
            <a:endParaRPr lang="en-US" b="0" strike="noStrike" spc="-1" dirty="0">
              <a:latin typeface="Arial"/>
            </a:endParaRPr>
          </a:p>
          <a:p>
            <a:pPr>
              <a:lnSpc>
                <a:spcPct val="100000"/>
              </a:lnSpc>
              <a:spcBef>
                <a:spcPts val="575"/>
              </a:spcBef>
            </a:pPr>
            <a:endParaRPr lang="en-US" b="0" strike="noStrike" spc="-1" dirty="0">
              <a:latin typeface="Arial"/>
            </a:endParaRPr>
          </a:p>
          <a:p>
            <a:pPr>
              <a:lnSpc>
                <a:spcPct val="100000"/>
              </a:lnSpc>
              <a:spcBef>
                <a:spcPts val="575"/>
              </a:spcBef>
            </a:pPr>
            <a:r>
              <a:rPr lang="en-US" sz="2000" b="1" strike="noStrike" spc="-1" dirty="0">
                <a:solidFill>
                  <a:srgbClr val="000000"/>
                </a:solidFill>
                <a:latin typeface="Arial"/>
                <a:ea typeface="Noto Sans CJK SC"/>
              </a:rPr>
              <a:t>These landlords must:</a:t>
            </a:r>
            <a:endParaRPr lang="en-US" sz="2000" b="0" strike="noStrike" spc="-1" dirty="0">
              <a:latin typeface="Arial"/>
            </a:endParaRPr>
          </a:p>
          <a:p>
            <a:pPr marL="216000" indent="-215280">
              <a:lnSpc>
                <a:spcPct val="100000"/>
              </a:lnSpc>
              <a:spcBef>
                <a:spcPts val="575"/>
              </a:spcBef>
              <a:buClr>
                <a:srgbClr val="000000"/>
              </a:buClr>
              <a:buSzPct val="45000"/>
              <a:buFont typeface="Wingdings" charset="2"/>
              <a:buChar char=""/>
            </a:pPr>
            <a:r>
              <a:rPr lang="en-US" sz="1800" b="0" strike="noStrike" spc="-1" dirty="0">
                <a:solidFill>
                  <a:srgbClr val="000000"/>
                </a:solidFill>
                <a:latin typeface="Arial"/>
                <a:ea typeface="Noto Sans CJK SC"/>
              </a:rPr>
              <a:t>Before move in, give the tenant a written list of any existing damage to the unit and give the tenant the opportunity to inspect the unit to make sure the list of damages is correct. </a:t>
            </a:r>
            <a:endParaRPr lang="en-US" sz="1800" b="0" strike="noStrike" spc="-1" dirty="0">
              <a:latin typeface="Arial"/>
            </a:endParaRPr>
          </a:p>
          <a:p>
            <a:pPr marL="216000" indent="-215280">
              <a:lnSpc>
                <a:spcPct val="100000"/>
              </a:lnSpc>
              <a:spcBef>
                <a:spcPts val="575"/>
              </a:spcBef>
              <a:buClr>
                <a:srgbClr val="000000"/>
              </a:buClr>
              <a:buSzPct val="45000"/>
              <a:buFont typeface="Wingdings" charset="2"/>
              <a:buChar char=""/>
            </a:pPr>
            <a:r>
              <a:rPr lang="en-US" sz="1800" b="0" strike="noStrike" spc="-1" dirty="0">
                <a:solidFill>
                  <a:srgbClr val="000000"/>
                </a:solidFill>
                <a:latin typeface="Arial"/>
                <a:ea typeface="Noto Sans CJK SC"/>
              </a:rPr>
              <a:t>Deposit the security deposit in a bank account and inform the tenant in writing of its location or post a bond with the superior court.</a:t>
            </a:r>
            <a:endParaRPr lang="en-US" sz="1800" b="0" strike="noStrike" spc="-1" dirty="0">
              <a:latin typeface="Arial"/>
            </a:endParaRPr>
          </a:p>
          <a:p>
            <a:pPr marL="216000" indent="-215280">
              <a:lnSpc>
                <a:spcPct val="100000"/>
              </a:lnSpc>
              <a:spcBef>
                <a:spcPts val="575"/>
              </a:spcBef>
              <a:buClr>
                <a:srgbClr val="000000"/>
              </a:buClr>
              <a:buSzPct val="45000"/>
              <a:buFont typeface="Wingdings" charset="2"/>
              <a:buChar char=""/>
            </a:pPr>
            <a:r>
              <a:rPr lang="en-US" sz="1800" b="0" strike="noStrike" spc="-1" dirty="0">
                <a:solidFill>
                  <a:srgbClr val="000000"/>
                </a:solidFill>
                <a:latin typeface="Arial"/>
                <a:ea typeface="Noto Sans CJK SC"/>
              </a:rPr>
              <a:t>After a tenant moves out, the landlord should inspect the unit and make a list of any damage to the unit and the dollar value of such damage. Within five business days after moving out of the unit, the tenant has the right to inspect the unit to determine if the list of damages is correct.</a:t>
            </a:r>
            <a:endParaRPr lang="en-US" sz="1800" b="0" strike="noStrike" spc="-1" dirty="0">
              <a:latin typeface="Arial"/>
            </a:endParaRPr>
          </a:p>
          <a:p>
            <a:pPr>
              <a:lnSpc>
                <a:spcPct val="100000"/>
              </a:lnSpc>
              <a:spcBef>
                <a:spcPts val="575"/>
              </a:spcBef>
            </a:pPr>
            <a:endParaRPr lang="en-US" sz="1800" b="0" strike="noStrike" spc="-1" dirty="0">
              <a:latin typeface="Arial"/>
            </a:endParaRPr>
          </a:p>
        </p:txBody>
      </p:sp>
      <p:sp>
        <p:nvSpPr>
          <p:cNvPr id="179" name="CustomShape 2"/>
          <p:cNvSpPr/>
          <p:nvPr/>
        </p:nvSpPr>
        <p:spPr>
          <a:xfrm>
            <a:off x="810000" y="447120"/>
            <a:ext cx="10569960" cy="968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90000"/>
              </a:lnSpc>
              <a:tabLst>
                <a:tab pos="0" algn="l"/>
              </a:tabLst>
            </a:pPr>
            <a:r>
              <a:rPr lang="en-US" sz="4400" b="0" strike="noStrike" spc="-1">
                <a:solidFill>
                  <a:srgbClr val="000000"/>
                </a:solidFill>
                <a:latin typeface="Arial"/>
                <a:ea typeface="DejaVu Sans"/>
              </a:rPr>
              <a:t>Security Deposits (con’t) </a:t>
            </a:r>
            <a:endParaRPr lang="en-US" sz="4400" b="0" strike="noStrike" spc="-1">
              <a:latin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1"/>
          <p:cNvSpPr/>
          <p:nvPr/>
        </p:nvSpPr>
        <p:spPr>
          <a:xfrm>
            <a:off x="810000" y="447120"/>
            <a:ext cx="10569960" cy="968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90000"/>
              </a:lnSpc>
              <a:tabLst>
                <a:tab pos="0" algn="l"/>
              </a:tabLst>
            </a:pPr>
            <a:r>
              <a:rPr lang="en-US" sz="4000" b="1" strike="noStrike" spc="-1">
                <a:solidFill>
                  <a:srgbClr val="000000"/>
                </a:solidFill>
                <a:latin typeface="Calibri Light"/>
                <a:ea typeface="DejaVu Sans"/>
              </a:rPr>
              <a:t>Legal resources for tenants</a:t>
            </a:r>
            <a:endParaRPr lang="en-US" sz="4000" b="0" strike="noStrike" spc="-1">
              <a:latin typeface="Arial"/>
            </a:endParaRPr>
          </a:p>
        </p:txBody>
      </p:sp>
      <p:sp>
        <p:nvSpPr>
          <p:cNvPr id="181" name="CustomShape 2"/>
          <p:cNvSpPr/>
          <p:nvPr/>
        </p:nvSpPr>
        <p:spPr>
          <a:xfrm>
            <a:off x="818640" y="2222279"/>
            <a:ext cx="10612800" cy="4305129"/>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457200" indent="-359640">
              <a:lnSpc>
                <a:spcPct val="90000"/>
              </a:lnSpc>
              <a:spcBef>
                <a:spcPts val="601"/>
              </a:spcBef>
              <a:buClr>
                <a:srgbClr val="000000"/>
              </a:buClr>
              <a:buFont typeface="Wingdings" charset="2"/>
              <a:buChar char=""/>
            </a:pPr>
            <a:r>
              <a:rPr lang="en-US" sz="2400" b="0" strike="noStrike" spc="-1" dirty="0">
                <a:solidFill>
                  <a:srgbClr val="000000"/>
                </a:solidFill>
                <a:ea typeface="DejaVu Sans"/>
              </a:rPr>
              <a:t>Counties outside Metro Atlanta:  </a:t>
            </a:r>
            <a:endParaRPr lang="en-US" sz="2400" b="0" strike="noStrike" spc="-1" dirty="0"/>
          </a:p>
          <a:p>
            <a:pPr marL="914400" lvl="1" indent="-359640">
              <a:lnSpc>
                <a:spcPct val="90000"/>
              </a:lnSpc>
              <a:buClr>
                <a:srgbClr val="000000"/>
              </a:buClr>
              <a:buFont typeface="Wingdings" charset="2"/>
              <a:buChar char=""/>
            </a:pPr>
            <a:r>
              <a:rPr lang="en-US" sz="2000" b="0" strike="noStrike" spc="-1" dirty="0">
                <a:solidFill>
                  <a:srgbClr val="000000"/>
                </a:solidFill>
                <a:ea typeface="DejaVu Sans"/>
              </a:rPr>
              <a:t>Georgia Legal Services Program</a:t>
            </a:r>
            <a:endParaRPr lang="en-US" sz="2000" b="0" strike="noStrike" spc="-1" dirty="0"/>
          </a:p>
          <a:p>
            <a:pPr marL="914400" lvl="1" indent="-359640">
              <a:lnSpc>
                <a:spcPct val="90000"/>
              </a:lnSpc>
              <a:buClr>
                <a:srgbClr val="000000"/>
              </a:buClr>
              <a:buFont typeface="Wingdings" charset="2"/>
              <a:buChar char=""/>
            </a:pPr>
            <a:r>
              <a:rPr lang="en-US" sz="2000" b="0" u="sng" strike="noStrike" spc="-1" dirty="0">
                <a:solidFill>
                  <a:srgbClr val="000000"/>
                </a:solidFill>
                <a:uFillTx/>
                <a:ea typeface="DejaVu Sans"/>
              </a:rPr>
              <a:t>1-833-GLSPLAW</a:t>
            </a:r>
            <a:r>
              <a:rPr lang="en-US" sz="2000" b="0" strike="noStrike" spc="-1" dirty="0">
                <a:solidFill>
                  <a:srgbClr val="000000"/>
                </a:solidFill>
                <a:ea typeface="DejaVu Sans"/>
              </a:rPr>
              <a:t> (or 1-833-457-7529) </a:t>
            </a:r>
            <a:r>
              <a:rPr lang="en-US" sz="2000" b="0" strike="noStrike" spc="-1" dirty="0">
                <a:solidFill>
                  <a:srgbClr val="000000"/>
                </a:solidFill>
                <a:ea typeface="DejaVu Sans"/>
                <a:hlinkClick r:id="rId3"/>
              </a:rPr>
              <a:t>https://glsp.org</a:t>
            </a:r>
            <a:r>
              <a:rPr lang="en-US" sz="2000" b="0" strike="noStrike" spc="-1" dirty="0">
                <a:solidFill>
                  <a:srgbClr val="000000"/>
                </a:solidFill>
                <a:ea typeface="DejaVu Sans"/>
              </a:rPr>
              <a:t> </a:t>
            </a:r>
            <a:endParaRPr lang="en-US" sz="2000" b="0" strike="noStrike" spc="-1" dirty="0"/>
          </a:p>
          <a:p>
            <a:pPr marL="914400" lvl="1" indent="-359640">
              <a:lnSpc>
                <a:spcPct val="90000"/>
              </a:lnSpc>
              <a:buClr>
                <a:srgbClr val="000000"/>
              </a:buClr>
              <a:buFont typeface="Wingdings" charset="2"/>
              <a:buChar char=""/>
            </a:pPr>
            <a:r>
              <a:rPr lang="en-US" sz="2000" spc="-1" dirty="0">
                <a:solidFill>
                  <a:srgbClr val="000000"/>
                </a:solidFill>
                <a:ea typeface="DejaVu Sans"/>
              </a:rPr>
              <a:t>H</a:t>
            </a:r>
            <a:r>
              <a:rPr lang="en-US" sz="2000" b="0" strike="noStrike" spc="-1" dirty="0">
                <a:solidFill>
                  <a:srgbClr val="000000"/>
                </a:solidFill>
                <a:ea typeface="DejaVu Sans"/>
              </a:rPr>
              <a:t>ousing, unemployment, public benefits, domestic violence</a:t>
            </a:r>
            <a:r>
              <a:rPr lang="en-US" sz="2000" spc="-1" dirty="0">
                <a:solidFill>
                  <a:srgbClr val="000000"/>
                </a:solidFill>
                <a:ea typeface="DejaVu Sans"/>
              </a:rPr>
              <a:t> </a:t>
            </a:r>
            <a:r>
              <a:rPr lang="en-US" sz="2000" b="0" strike="noStrike" spc="-1" dirty="0">
                <a:solidFill>
                  <a:srgbClr val="000000"/>
                </a:solidFill>
                <a:ea typeface="DejaVu Sans"/>
              </a:rPr>
              <a:t>&amp; school discipline.</a:t>
            </a:r>
            <a:endParaRPr lang="en-US" sz="2000" b="0" strike="noStrike" spc="-1" dirty="0"/>
          </a:p>
          <a:p>
            <a:pPr marL="457200" indent="-353520">
              <a:lnSpc>
                <a:spcPct val="90000"/>
              </a:lnSpc>
              <a:spcBef>
                <a:spcPts val="601"/>
              </a:spcBef>
              <a:buClr>
                <a:srgbClr val="000000"/>
              </a:buClr>
              <a:buFont typeface="Wingdings" charset="2"/>
              <a:buChar char=""/>
            </a:pPr>
            <a:r>
              <a:rPr lang="en-US" sz="2400" b="0" strike="noStrike" spc="-1" dirty="0">
                <a:solidFill>
                  <a:srgbClr val="000000"/>
                </a:solidFill>
                <a:ea typeface="DejaVu Sans"/>
              </a:rPr>
              <a:t>For cases in Metro Atlanta</a:t>
            </a:r>
          </a:p>
          <a:p>
            <a:pPr marL="914400" lvl="1" indent="-353520">
              <a:lnSpc>
                <a:spcPct val="90000"/>
              </a:lnSpc>
              <a:spcBef>
                <a:spcPts val="601"/>
              </a:spcBef>
              <a:buClr>
                <a:srgbClr val="000000"/>
              </a:buClr>
              <a:buFont typeface="Wingdings" charset="2"/>
              <a:buChar char=""/>
            </a:pPr>
            <a:r>
              <a:rPr lang="en-US" sz="2000" b="0" strike="noStrike" spc="-1" dirty="0">
                <a:solidFill>
                  <a:srgbClr val="000000"/>
                </a:solidFill>
                <a:ea typeface="DejaVu Sans"/>
              </a:rPr>
              <a:t>Atlanta Legal Aid: </a:t>
            </a:r>
            <a:r>
              <a:rPr lang="en-US" sz="2000" b="0" strike="noStrike" spc="-1" dirty="0">
                <a:solidFill>
                  <a:srgbClr val="000000"/>
                </a:solidFill>
                <a:ea typeface="DejaVu Sans"/>
                <a:hlinkClick r:id="rId4"/>
              </a:rPr>
              <a:t>https://atlantalegalaid.org</a:t>
            </a:r>
            <a:r>
              <a:rPr lang="en-US" sz="2000" b="0" strike="noStrike" spc="-1" dirty="0">
                <a:solidFill>
                  <a:srgbClr val="000000"/>
                </a:solidFill>
                <a:ea typeface="DejaVu Sans"/>
              </a:rPr>
              <a:t> </a:t>
            </a:r>
            <a:endParaRPr lang="en-US" sz="2000" spc="-1" dirty="0"/>
          </a:p>
          <a:p>
            <a:pPr marL="1371600" lvl="2" indent="-353520">
              <a:lnSpc>
                <a:spcPct val="90000"/>
              </a:lnSpc>
              <a:spcBef>
                <a:spcPts val="601"/>
              </a:spcBef>
              <a:buClr>
                <a:srgbClr val="000000"/>
              </a:buClr>
              <a:buFont typeface="Wingdings" charset="2"/>
              <a:buChar char=""/>
            </a:pPr>
            <a:r>
              <a:rPr lang="en-US" sz="2000" b="0" strike="noStrike" spc="-1" dirty="0">
                <a:solidFill>
                  <a:srgbClr val="000000"/>
                </a:solidFill>
                <a:ea typeface="DejaVu Sans"/>
              </a:rPr>
              <a:t>Fulton, DeKalb, Cobb, Gwinnett, Clayton</a:t>
            </a:r>
          </a:p>
          <a:p>
            <a:pPr marL="1371600" lvl="2" indent="-353520">
              <a:lnSpc>
                <a:spcPct val="90000"/>
              </a:lnSpc>
              <a:spcBef>
                <a:spcPts val="601"/>
              </a:spcBef>
              <a:buClr>
                <a:srgbClr val="000000"/>
              </a:buClr>
              <a:buFont typeface="Wingdings" charset="2"/>
              <a:buChar char=""/>
            </a:pPr>
            <a:r>
              <a:rPr lang="en-US" sz="2000" b="0" strike="noStrike" spc="-1" dirty="0">
                <a:solidFill>
                  <a:srgbClr val="000000"/>
                </a:solidFill>
                <a:ea typeface="DejaVu Sans"/>
              </a:rPr>
              <a:t>Housing, consumer law, domestic violence, health law programs, senior hotline</a:t>
            </a:r>
          </a:p>
          <a:p>
            <a:pPr marL="914400" lvl="1" indent="-353520">
              <a:lnSpc>
                <a:spcPct val="90000"/>
              </a:lnSpc>
              <a:spcBef>
                <a:spcPts val="601"/>
              </a:spcBef>
              <a:buClr>
                <a:srgbClr val="000000"/>
              </a:buClr>
              <a:buFont typeface="Wingdings" charset="2"/>
              <a:buChar char=""/>
            </a:pPr>
            <a:r>
              <a:rPr lang="en-US" sz="2000" b="0" strike="noStrike" spc="-1" dirty="0">
                <a:solidFill>
                  <a:srgbClr val="000000"/>
                </a:solidFill>
                <a:ea typeface="DejaVu Sans"/>
              </a:rPr>
              <a:t>Atlanta Volunteer Lawyers Foundation:</a:t>
            </a:r>
            <a:r>
              <a:rPr lang="en-US" sz="2000" spc="-1" dirty="0">
                <a:solidFill>
                  <a:srgbClr val="000000"/>
                </a:solidFill>
                <a:ea typeface="DejaVu Sans"/>
              </a:rPr>
              <a:t> 404-521-0790 or </a:t>
            </a:r>
            <a:r>
              <a:rPr lang="en-US" sz="2000" spc="-1" dirty="0">
                <a:solidFill>
                  <a:srgbClr val="000000"/>
                </a:solidFill>
                <a:ea typeface="DejaVu Sans"/>
                <a:hlinkClick r:id="rId5"/>
              </a:rPr>
              <a:t>https://avlf.org</a:t>
            </a:r>
            <a:endParaRPr lang="en-US" sz="2400" b="0" strike="noStrike" spc="-1" dirty="0"/>
          </a:p>
          <a:p>
            <a:pPr marL="457200" indent="-353520">
              <a:lnSpc>
                <a:spcPct val="90000"/>
              </a:lnSpc>
              <a:spcBef>
                <a:spcPts val="601"/>
              </a:spcBef>
              <a:buClr>
                <a:srgbClr val="000000"/>
              </a:buClr>
              <a:buFont typeface="Wingdings" charset="2"/>
              <a:buChar char=""/>
            </a:pPr>
            <a:r>
              <a:rPr lang="en-US" sz="2400" b="0" strike="noStrike" spc="-1" dirty="0">
                <a:solidFill>
                  <a:srgbClr val="000000"/>
                </a:solidFill>
                <a:ea typeface="DejaVu Sans"/>
              </a:rPr>
              <a:t>UGA School of Law Public Interest Practicum </a:t>
            </a:r>
            <a:endParaRPr lang="en-US" sz="2400" b="0" strike="noStrike" spc="-1" dirty="0"/>
          </a:p>
          <a:p>
            <a:pPr marL="914400" lvl="1" indent="-359640">
              <a:lnSpc>
                <a:spcPct val="90000"/>
              </a:lnSpc>
              <a:spcBef>
                <a:spcPts val="601"/>
              </a:spcBef>
              <a:buClr>
                <a:srgbClr val="000000"/>
              </a:buClr>
              <a:buFont typeface="Wingdings" charset="2"/>
              <a:buChar char=""/>
            </a:pPr>
            <a:r>
              <a:rPr lang="en-US" sz="2000" b="0" strike="noStrike" spc="-1" dirty="0">
                <a:solidFill>
                  <a:srgbClr val="000000"/>
                </a:solidFill>
                <a:ea typeface="DejaVu Sans"/>
              </a:rPr>
              <a:t>706-542-5213 - provides general information/no direct representation</a:t>
            </a:r>
            <a:endParaRPr lang="en-US" sz="2000" b="0" strike="noStrike" spc="-1" dirty="0"/>
          </a:p>
          <a:p>
            <a:pPr marL="457200">
              <a:lnSpc>
                <a:spcPct val="90000"/>
              </a:lnSpc>
              <a:spcBef>
                <a:spcPts val="360"/>
              </a:spcBef>
              <a:spcAft>
                <a:spcPts val="601"/>
              </a:spcAft>
              <a:tabLst>
                <a:tab pos="0" algn="l"/>
              </a:tabLst>
            </a:pPr>
            <a:endParaRPr lang="en-US" sz="2100" b="0" strike="noStrike" spc="-1" dirty="0">
              <a:latin typeface="Arial"/>
            </a:endParaRPr>
          </a:p>
        </p:txBody>
      </p:sp>
      <p:sp>
        <p:nvSpPr>
          <p:cNvPr id="182" name="CustomShape 3"/>
          <p:cNvSpPr/>
          <p:nvPr/>
        </p:nvSpPr>
        <p:spPr>
          <a:xfrm>
            <a:off x="1125720" y="1417680"/>
            <a:ext cx="7536600" cy="364320"/>
          </a:xfrm>
          <a:prstGeom prst="rect">
            <a:avLst/>
          </a:prstGeom>
          <a:noFill/>
          <a:ln w="0">
            <a:noFill/>
          </a:ln>
        </p:spPr>
        <p:style>
          <a:lnRef idx="0">
            <a:scrgbClr r="0" g="0" b="0"/>
          </a:lnRef>
          <a:fillRef idx="0">
            <a:scrgbClr r="0" g="0" b="0"/>
          </a:fillRef>
          <a:effectRef idx="0">
            <a:scrgbClr r="0" g="0" b="0"/>
          </a:effectRef>
          <a:fontRef idx="minor"/>
        </p:style>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CustomShape 1"/>
          <p:cNvSpPr/>
          <p:nvPr/>
        </p:nvSpPr>
        <p:spPr>
          <a:xfrm>
            <a:off x="810000" y="447120"/>
            <a:ext cx="10569960" cy="968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90000"/>
              </a:lnSpc>
              <a:tabLst>
                <a:tab pos="0" algn="l"/>
              </a:tabLst>
            </a:pPr>
            <a:r>
              <a:rPr lang="en-US" sz="4000" b="1" strike="noStrike" spc="-1">
                <a:solidFill>
                  <a:srgbClr val="000000"/>
                </a:solidFill>
                <a:latin typeface="Calibri Light"/>
                <a:ea typeface="DejaVu Sans"/>
              </a:rPr>
              <a:t>Resources for Tenants Behind on Rent</a:t>
            </a:r>
            <a:endParaRPr lang="en-US" sz="4000" b="0" strike="noStrike" spc="-1">
              <a:latin typeface="Arial"/>
            </a:endParaRPr>
          </a:p>
        </p:txBody>
      </p:sp>
      <p:sp>
        <p:nvSpPr>
          <p:cNvPr id="184" name="CustomShape 2"/>
          <p:cNvSpPr/>
          <p:nvPr/>
        </p:nvSpPr>
        <p:spPr>
          <a:xfrm>
            <a:off x="914400" y="2184480"/>
            <a:ext cx="10514880" cy="459839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5280">
              <a:lnSpc>
                <a:spcPct val="100000"/>
              </a:lnSpc>
              <a:buClr>
                <a:srgbClr val="000000"/>
              </a:buClr>
              <a:buSzPct val="45000"/>
              <a:buFont typeface="Wingdings" charset="2"/>
              <a:buChar char=""/>
            </a:pPr>
            <a:r>
              <a:rPr lang="en-US" sz="2400" b="1" strike="noStrike" spc="-1" dirty="0">
                <a:solidFill>
                  <a:srgbClr val="000000"/>
                </a:solidFill>
                <a:ea typeface="DejaVu Sans"/>
              </a:rPr>
              <a:t>Call 2-1-1</a:t>
            </a:r>
            <a:endParaRPr lang="en-US" sz="2400" b="0" strike="noStrike" spc="-1" dirty="0"/>
          </a:p>
          <a:p>
            <a:pPr marL="432000" lvl="1" indent="-215280">
              <a:lnSpc>
                <a:spcPct val="100000"/>
              </a:lnSpc>
              <a:buClr>
                <a:srgbClr val="000000"/>
              </a:buClr>
              <a:buSzPct val="45000"/>
              <a:buFont typeface="Wingdings" charset="2"/>
              <a:buChar char=""/>
            </a:pPr>
            <a:r>
              <a:rPr lang="en-US" sz="2000" b="0" strike="noStrike" spc="-1" dirty="0">
                <a:solidFill>
                  <a:srgbClr val="000000"/>
                </a:solidFill>
                <a:ea typeface="DejaVu Sans"/>
              </a:rPr>
              <a:t>Service run by United Way</a:t>
            </a:r>
            <a:endParaRPr lang="en-US" sz="2000" b="0" strike="noStrike" spc="-1" dirty="0"/>
          </a:p>
          <a:p>
            <a:pPr marL="432000" lvl="1" indent="-215280">
              <a:lnSpc>
                <a:spcPct val="100000"/>
              </a:lnSpc>
              <a:buClr>
                <a:srgbClr val="000000"/>
              </a:buClr>
              <a:buSzPct val="45000"/>
              <a:buFont typeface="Wingdings" charset="2"/>
              <a:buChar char=""/>
            </a:pPr>
            <a:r>
              <a:rPr lang="en-US" sz="2000" b="0" strike="noStrike" spc="-1" dirty="0">
                <a:solidFill>
                  <a:srgbClr val="000000"/>
                </a:solidFill>
                <a:ea typeface="DejaVu Sans"/>
              </a:rPr>
              <a:t>Can provide tenant with list of local agencies who might provide rental assistance</a:t>
            </a:r>
            <a:endParaRPr lang="en-US" b="0" strike="noStrike" spc="-1" dirty="0"/>
          </a:p>
          <a:p>
            <a:pPr>
              <a:lnSpc>
                <a:spcPct val="100000"/>
              </a:lnSpc>
            </a:pPr>
            <a:endParaRPr lang="en-US" sz="2000" b="0" strike="noStrike" spc="-1" dirty="0"/>
          </a:p>
          <a:p>
            <a:pPr marL="216000" indent="-215280">
              <a:lnSpc>
                <a:spcPct val="100000"/>
              </a:lnSpc>
              <a:buClr>
                <a:srgbClr val="000000"/>
              </a:buClr>
              <a:buSzPct val="45000"/>
              <a:buFont typeface="Wingdings" charset="2"/>
              <a:buChar char=""/>
            </a:pPr>
            <a:r>
              <a:rPr lang="en-US" sz="2000" b="1" strike="noStrike" spc="-1" dirty="0">
                <a:solidFill>
                  <a:srgbClr val="000000"/>
                </a:solidFill>
                <a:ea typeface="DejaVu Sans"/>
              </a:rPr>
              <a:t>CDC Moratorium Info and Declaration Form</a:t>
            </a:r>
            <a:endParaRPr lang="en-US" sz="2000" b="0" strike="noStrike" spc="-1" dirty="0"/>
          </a:p>
          <a:p>
            <a:pPr marL="432000" lvl="1" indent="-215280">
              <a:lnSpc>
                <a:spcPct val="100000"/>
              </a:lnSpc>
              <a:buClr>
                <a:srgbClr val="000000"/>
              </a:buClr>
              <a:buSzPct val="45000"/>
              <a:buFont typeface="Wingdings" charset="2"/>
              <a:buChar char=""/>
            </a:pPr>
            <a:r>
              <a:rPr lang="en-US" b="0" u="sng" strike="noStrike" spc="-1" dirty="0">
                <a:solidFill>
                  <a:srgbClr val="0563C1"/>
                </a:solidFill>
                <a:uFillTx/>
                <a:ea typeface="DejaVu Sans"/>
                <a:hlinkClick r:id="rId2"/>
              </a:rPr>
              <a:t>https://www.cdc.gov/coronavirus/2019-ncov/covid-eviction-declaration.html</a:t>
            </a:r>
            <a:r>
              <a:rPr lang="en-US" b="0" strike="noStrike" spc="-1" dirty="0">
                <a:solidFill>
                  <a:srgbClr val="0563C1"/>
                </a:solidFill>
                <a:ea typeface="DejaVu Sans"/>
              </a:rPr>
              <a:t> </a:t>
            </a:r>
            <a:endParaRPr lang="en-US" b="0" strike="noStrike" spc="-1" dirty="0"/>
          </a:p>
          <a:p>
            <a:pPr>
              <a:lnSpc>
                <a:spcPct val="100000"/>
              </a:lnSpc>
            </a:pPr>
            <a:endParaRPr lang="en-US" sz="2000" b="0" strike="noStrike" spc="-1" dirty="0"/>
          </a:p>
          <a:p>
            <a:pPr marL="432000" lvl="1" indent="-215280">
              <a:lnSpc>
                <a:spcPct val="100000"/>
              </a:lnSpc>
              <a:buClr>
                <a:srgbClr val="000000"/>
              </a:buClr>
              <a:buSzPct val="45000"/>
              <a:buFont typeface="Wingdings" charset="2"/>
              <a:buChar char=""/>
            </a:pPr>
            <a:r>
              <a:rPr lang="en-US" sz="2000" b="0" strike="noStrike" spc="-1" dirty="0">
                <a:ea typeface="DejaVu Sans"/>
              </a:rPr>
              <a:t>Online CDC Form Generators</a:t>
            </a:r>
            <a:endParaRPr lang="en-US" sz="2000" b="0" strike="noStrike" spc="-1" dirty="0"/>
          </a:p>
          <a:p>
            <a:pPr marL="648000" lvl="2" indent="-215280">
              <a:lnSpc>
                <a:spcPct val="100000"/>
              </a:lnSpc>
              <a:buClr>
                <a:srgbClr val="000000"/>
              </a:buClr>
              <a:buSzPct val="45000"/>
              <a:buFont typeface="Wingdings" charset="2"/>
              <a:buChar char=""/>
            </a:pPr>
            <a:r>
              <a:rPr lang="en-US" b="0" strike="noStrike" spc="-1" dirty="0">
                <a:ea typeface="DejaVu Sans"/>
              </a:rPr>
              <a:t>Example: </a:t>
            </a:r>
            <a:r>
              <a:rPr lang="en-US" b="0" u="sng" strike="noStrike" spc="-1" dirty="0">
                <a:solidFill>
                  <a:srgbClr val="0563C1"/>
                </a:solidFill>
                <a:uFillTx/>
                <a:ea typeface="DejaVu Sans"/>
                <a:hlinkClick r:id="rId3"/>
              </a:rPr>
              <a:t>https://www.covid19evictionforms.com/</a:t>
            </a:r>
            <a:r>
              <a:rPr lang="en-US" b="0" strike="noStrike" spc="-1" dirty="0">
                <a:solidFill>
                  <a:srgbClr val="0563C1"/>
                </a:solidFill>
                <a:ea typeface="DejaVu Sans"/>
              </a:rPr>
              <a:t> </a:t>
            </a:r>
            <a:endParaRPr lang="en-US" b="0" strike="noStrike" spc="-1" dirty="0"/>
          </a:p>
          <a:p>
            <a:pPr marL="648000" lvl="2" indent="-215280">
              <a:lnSpc>
                <a:spcPct val="100000"/>
              </a:lnSpc>
              <a:buClr>
                <a:srgbClr val="000000"/>
              </a:buClr>
              <a:buSzPct val="45000"/>
              <a:buFont typeface="Wingdings" charset="2"/>
              <a:buChar char=""/>
            </a:pPr>
            <a:r>
              <a:rPr lang="en-US" b="0" strike="noStrike" spc="-1" dirty="0">
                <a:ea typeface="DejaVu Sans"/>
              </a:rPr>
              <a:t>Benefits: </a:t>
            </a:r>
            <a:endParaRPr lang="en-US" b="0" strike="noStrike" spc="-1" dirty="0"/>
          </a:p>
          <a:p>
            <a:pPr marL="864000" lvl="3" indent="-215280">
              <a:lnSpc>
                <a:spcPct val="100000"/>
              </a:lnSpc>
              <a:buClr>
                <a:srgbClr val="000000"/>
              </a:buClr>
              <a:buSzPct val="45000"/>
              <a:buFont typeface="Wingdings" charset="2"/>
              <a:buChar char=""/>
            </a:pPr>
            <a:r>
              <a:rPr lang="en-US" b="0" strike="noStrike" spc="-1" dirty="0">
                <a:ea typeface="DejaVu Sans"/>
              </a:rPr>
              <a:t>Often let the tenant e-sign the form</a:t>
            </a:r>
            <a:endParaRPr lang="en-US" b="0" strike="noStrike" spc="-1" dirty="0"/>
          </a:p>
          <a:p>
            <a:pPr marL="864000" lvl="3" indent="-215280">
              <a:lnSpc>
                <a:spcPct val="100000"/>
              </a:lnSpc>
              <a:buClr>
                <a:srgbClr val="000000"/>
              </a:buClr>
              <a:buSzPct val="45000"/>
              <a:buFont typeface="Wingdings" charset="2"/>
              <a:buChar char=""/>
            </a:pPr>
            <a:r>
              <a:rPr lang="en-US" b="0" strike="noStrike" spc="-1" dirty="0">
                <a:ea typeface="DejaVu Sans"/>
              </a:rPr>
              <a:t>Often generate a letter to send to the landlord along with the form</a:t>
            </a:r>
            <a:endParaRPr lang="en-US" b="0" strike="noStrike" spc="-1" dirty="0"/>
          </a:p>
          <a:p>
            <a:pPr marL="648000" lvl="2" indent="-215280">
              <a:lnSpc>
                <a:spcPct val="100000"/>
              </a:lnSpc>
              <a:buClr>
                <a:srgbClr val="000000"/>
              </a:buClr>
              <a:buSzPct val="45000"/>
              <a:buFont typeface="Wingdings" charset="2"/>
              <a:buChar char=""/>
            </a:pPr>
            <a:r>
              <a:rPr lang="en-US" b="0" strike="noStrike" spc="-1" dirty="0">
                <a:ea typeface="DejaVu Sans"/>
              </a:rPr>
              <a:t>Drawbacks: </a:t>
            </a:r>
            <a:endParaRPr lang="en-US" b="0" strike="noStrike" spc="-1" dirty="0"/>
          </a:p>
          <a:p>
            <a:pPr marL="864000" lvl="3" indent="-215280">
              <a:lnSpc>
                <a:spcPct val="100000"/>
              </a:lnSpc>
              <a:buClr>
                <a:srgbClr val="000000"/>
              </a:buClr>
              <a:buSzPct val="45000"/>
              <a:buFont typeface="Wingdings" charset="2"/>
              <a:buChar char=""/>
            </a:pPr>
            <a:r>
              <a:rPr lang="en-US" b="0" strike="noStrike" spc="-1" dirty="0">
                <a:ea typeface="DejaVu Sans"/>
              </a:rPr>
              <a:t>Often the declaration form generated by these sites is not the official CDC form (not required, but many courts and sheriffs have come to expect it, especially the OMB Control No.) </a:t>
            </a:r>
            <a:endParaRPr lang="en-US" b="0" strike="noStrike" spc="-1" dirty="0"/>
          </a:p>
          <a:p>
            <a:pPr>
              <a:lnSpc>
                <a:spcPct val="100000"/>
              </a:lnSpc>
            </a:pPr>
            <a:endParaRPr lang="en-US" sz="1400" b="0" strike="noStrike" spc="-1" dirty="0">
              <a:latin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CustomShape 1"/>
          <p:cNvSpPr/>
          <p:nvPr/>
        </p:nvSpPr>
        <p:spPr>
          <a:xfrm>
            <a:off x="810000" y="447120"/>
            <a:ext cx="10569960" cy="968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90000"/>
              </a:lnSpc>
              <a:tabLst>
                <a:tab pos="0" algn="l"/>
              </a:tabLst>
            </a:pPr>
            <a:r>
              <a:rPr lang="en-US" sz="4000" b="1" strike="noStrike" spc="-1">
                <a:solidFill>
                  <a:srgbClr val="000000"/>
                </a:solidFill>
                <a:latin typeface="Calibri Light"/>
                <a:ea typeface="DejaVu Sans"/>
              </a:rPr>
              <a:t>General information about landlord/tenant law </a:t>
            </a:r>
            <a:endParaRPr lang="en-US" sz="4000" b="0" strike="noStrike" spc="-1">
              <a:latin typeface="Arial"/>
            </a:endParaRPr>
          </a:p>
        </p:txBody>
      </p:sp>
      <p:sp>
        <p:nvSpPr>
          <p:cNvPr id="186" name="CustomShape 2"/>
          <p:cNvSpPr/>
          <p:nvPr/>
        </p:nvSpPr>
        <p:spPr>
          <a:xfrm>
            <a:off x="818640" y="2222280"/>
            <a:ext cx="10552320" cy="3634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720">
              <a:lnSpc>
                <a:spcPct val="115000"/>
              </a:lnSpc>
            </a:pPr>
            <a:endParaRPr lang="en-US" sz="1800" b="0" strike="noStrike" spc="-1" dirty="0">
              <a:latin typeface="Arial"/>
            </a:endParaRPr>
          </a:p>
          <a:p>
            <a:pPr marL="228600" indent="-226440">
              <a:lnSpc>
                <a:spcPct val="115000"/>
              </a:lnSpc>
              <a:buClr>
                <a:srgbClr val="000000"/>
              </a:buClr>
              <a:buFont typeface="Wingdings" charset="2"/>
              <a:buChar char=""/>
            </a:pPr>
            <a:r>
              <a:rPr lang="en-US" sz="2600" b="0" strike="noStrike" spc="-1" dirty="0">
                <a:solidFill>
                  <a:srgbClr val="000000"/>
                </a:solidFill>
                <a:latin typeface="Arial"/>
                <a:ea typeface="DejaVu Sans"/>
              </a:rPr>
              <a:t>Georgia Legal Aid </a:t>
            </a:r>
            <a:endParaRPr lang="en-US" sz="2600" spc="-1" dirty="0">
              <a:latin typeface="Arial"/>
            </a:endParaRPr>
          </a:p>
          <a:p>
            <a:pPr marL="685800" lvl="1" indent="-226440">
              <a:lnSpc>
                <a:spcPct val="115000"/>
              </a:lnSpc>
              <a:buClr>
                <a:srgbClr val="000000"/>
              </a:buClr>
              <a:buFont typeface="Wingdings" charset="2"/>
              <a:buChar char=""/>
            </a:pPr>
            <a:r>
              <a:rPr lang="en-US" sz="2200" b="0" strike="noStrike" spc="-1" dirty="0">
                <a:solidFill>
                  <a:srgbClr val="000000"/>
                </a:solidFill>
                <a:latin typeface="Arial"/>
                <a:ea typeface="DejaVu Sans"/>
              </a:rPr>
              <a:t>has pamphlets and FAQs on a variety of legal topics (LL/T law and others)</a:t>
            </a:r>
            <a:endParaRPr lang="en-US" sz="2200" b="0" u="sng" strike="noStrike" spc="-1" dirty="0">
              <a:solidFill>
                <a:srgbClr val="0563C1"/>
              </a:solidFill>
              <a:uFillTx/>
              <a:ea typeface="DejaVu Sans"/>
              <a:hlinkClick r:id="rId2"/>
            </a:endParaRPr>
          </a:p>
          <a:p>
            <a:pPr marL="685800" lvl="1" indent="-226440">
              <a:lnSpc>
                <a:spcPct val="115000"/>
              </a:lnSpc>
              <a:buClr>
                <a:srgbClr val="0563C1"/>
              </a:buClr>
              <a:buFont typeface="Wingdings" charset="2"/>
              <a:buChar char=""/>
            </a:pPr>
            <a:r>
              <a:rPr lang="en-US" sz="2200" b="0" u="sng" strike="noStrike" spc="-1" dirty="0">
                <a:solidFill>
                  <a:srgbClr val="0563C1"/>
                </a:solidFill>
                <a:uFillTx/>
                <a:ea typeface="DejaVu Sans"/>
                <a:hlinkClick r:id="rId2"/>
              </a:rPr>
              <a:t>https://www.georgialegalaid.org/</a:t>
            </a:r>
            <a:endParaRPr lang="en-US" sz="2200" b="0" strike="noStrike" spc="-1" dirty="0"/>
          </a:p>
          <a:p>
            <a:pPr>
              <a:lnSpc>
                <a:spcPct val="115000"/>
              </a:lnSpc>
            </a:pPr>
            <a:endParaRPr lang="en-US" sz="2200" b="0" strike="noStrike" spc="-1" dirty="0">
              <a:latin typeface="Arial"/>
            </a:endParaRPr>
          </a:p>
          <a:p>
            <a:pPr marL="228600" indent="-226440">
              <a:lnSpc>
                <a:spcPct val="115000"/>
              </a:lnSpc>
              <a:buClr>
                <a:srgbClr val="000000"/>
              </a:buClr>
              <a:buFont typeface="Wingdings" charset="2"/>
              <a:buChar char=""/>
            </a:pPr>
            <a:r>
              <a:rPr lang="en-US" sz="2500" b="0" strike="noStrike" spc="-1" dirty="0">
                <a:solidFill>
                  <a:srgbClr val="000000"/>
                </a:solidFill>
                <a:latin typeface="Arial"/>
                <a:ea typeface="DejaVu Sans"/>
              </a:rPr>
              <a:t>Georgia Landlord-Tenant Handbook</a:t>
            </a:r>
            <a:endParaRPr lang="en-US" sz="2500" spc="-1" dirty="0">
              <a:latin typeface="Arial"/>
            </a:endParaRPr>
          </a:p>
          <a:p>
            <a:pPr marL="685800" lvl="1" indent="-226440">
              <a:lnSpc>
                <a:spcPct val="115000"/>
              </a:lnSpc>
              <a:buClr>
                <a:srgbClr val="000000"/>
              </a:buClr>
              <a:buFont typeface="Wingdings" charset="2"/>
              <a:buChar char=""/>
            </a:pPr>
            <a:r>
              <a:rPr lang="en-US" sz="2200" b="0" strike="noStrike" spc="-1" dirty="0">
                <a:solidFill>
                  <a:srgbClr val="000000"/>
                </a:solidFill>
                <a:latin typeface="Arial"/>
                <a:ea typeface="DejaVu Sans"/>
              </a:rPr>
              <a:t>Published by </a:t>
            </a:r>
            <a:r>
              <a:rPr lang="en-US" sz="2200" spc="-1" dirty="0">
                <a:solidFill>
                  <a:srgbClr val="000000"/>
                </a:solidFill>
                <a:latin typeface="Arial"/>
                <a:ea typeface="DejaVu Sans"/>
              </a:rPr>
              <a:t>Georgia Department of Community Affairs </a:t>
            </a:r>
            <a:endParaRPr lang="en-US" sz="2200" b="0" strike="noStrike" spc="-1" dirty="0">
              <a:latin typeface="Arial"/>
            </a:endParaRPr>
          </a:p>
          <a:p>
            <a:pPr marL="685800" lvl="1" indent="-226440">
              <a:lnSpc>
                <a:spcPct val="115000"/>
              </a:lnSpc>
              <a:buClr>
                <a:srgbClr val="0563C1"/>
              </a:buClr>
              <a:buFont typeface="Wingdings" charset="2"/>
              <a:buChar char=""/>
            </a:pPr>
            <a:r>
              <a:rPr lang="en-US" sz="2200" b="0" u="sng" strike="noStrike" spc="-1" dirty="0">
                <a:solidFill>
                  <a:srgbClr val="0563C1"/>
                </a:solidFill>
                <a:uFillTx/>
                <a:latin typeface="Arial"/>
                <a:ea typeface="DejaVu Sans"/>
                <a:hlinkClick r:id="rId3"/>
              </a:rPr>
              <a:t>https://www.dca.ga.gov/node/2945</a:t>
            </a:r>
            <a:r>
              <a:rPr lang="en-US" sz="2200" b="0" strike="noStrike" spc="-1" dirty="0">
                <a:solidFill>
                  <a:srgbClr val="000000"/>
                </a:solidFill>
                <a:latin typeface="Arial"/>
                <a:ea typeface="DejaVu Sans"/>
              </a:rPr>
              <a:t> </a:t>
            </a:r>
            <a:endParaRPr lang="en-US" sz="2200" b="0" strike="noStrike" spc="-1" dirty="0">
              <a:latin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CustomShape 1"/>
          <p:cNvSpPr/>
          <p:nvPr/>
        </p:nvSpPr>
        <p:spPr>
          <a:xfrm>
            <a:off x="810000" y="447120"/>
            <a:ext cx="10569960" cy="968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90000"/>
              </a:lnSpc>
              <a:tabLst>
                <a:tab pos="0" algn="l"/>
              </a:tabLst>
            </a:pPr>
            <a:r>
              <a:rPr lang="en-US" sz="4400" b="1" strike="noStrike" spc="-1">
                <a:solidFill>
                  <a:srgbClr val="000000"/>
                </a:solidFill>
                <a:latin typeface="Calibri Light"/>
                <a:ea typeface="DejaVu Sans"/>
              </a:rPr>
              <a:t>Questions?</a:t>
            </a:r>
            <a:endParaRPr lang="en-US" sz="4400" b="0" strike="noStrike" spc="-1">
              <a:latin typeface="Arial"/>
            </a:endParaRPr>
          </a:p>
        </p:txBody>
      </p:sp>
      <p:sp>
        <p:nvSpPr>
          <p:cNvPr id="188" name="CustomShape 2"/>
          <p:cNvSpPr/>
          <p:nvPr/>
        </p:nvSpPr>
        <p:spPr>
          <a:xfrm>
            <a:off x="818640" y="2222280"/>
            <a:ext cx="10552320" cy="3634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90000"/>
              </a:lnSpc>
              <a:spcBef>
                <a:spcPts val="360"/>
              </a:spcBef>
              <a:spcAft>
                <a:spcPts val="601"/>
              </a:spcAft>
              <a:tabLst>
                <a:tab pos="0" algn="l"/>
              </a:tabLst>
            </a:pPr>
            <a:r>
              <a:rPr lang="en-US" sz="7000" b="1" strike="noStrike" spc="-1">
                <a:solidFill>
                  <a:srgbClr val="000000"/>
                </a:solidFill>
                <a:latin typeface="Calibri"/>
                <a:ea typeface="DejaVu Sans"/>
              </a:rPr>
              <a:t>THANK YOU!</a:t>
            </a:r>
            <a:endParaRPr lang="en-US" sz="7000" b="0" strike="noStrike" spc="-1">
              <a:latin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CustomShape 1"/>
          <p:cNvSpPr/>
          <p:nvPr/>
        </p:nvSpPr>
        <p:spPr>
          <a:xfrm>
            <a:off x="818640" y="2248560"/>
            <a:ext cx="10919160" cy="4191840"/>
          </a:xfrm>
          <a:prstGeom prst="rect">
            <a:avLst/>
          </a:prstGeom>
          <a:noFill/>
          <a:ln w="0">
            <a:noFill/>
          </a:ln>
          <a:effectLst>
            <a:outerShdw>
              <a:srgbClr val="000000">
                <a:alpha val="40000"/>
              </a:srgbClr>
            </a:outerShdw>
          </a:effectLst>
        </p:spPr>
        <p:style>
          <a:lnRef idx="0">
            <a:scrgbClr r="0" g="0" b="0"/>
          </a:lnRef>
          <a:fillRef idx="0">
            <a:scrgbClr r="0" g="0" b="0"/>
          </a:fillRef>
          <a:effectRef idx="0">
            <a:scrgbClr r="0" g="0" b="0"/>
          </a:effectRef>
          <a:fontRef idx="minor"/>
        </p:style>
        <p:txBody>
          <a:bodyPr lIns="90000" tIns="45000" rIns="90000" bIns="45000" anchor="ctr">
            <a:noAutofit/>
          </a:bodyPr>
          <a:lstStyle/>
          <a:p>
            <a:pPr marL="457200" indent="-372600">
              <a:lnSpc>
                <a:spcPct val="90000"/>
              </a:lnSpc>
              <a:buClr>
                <a:srgbClr val="000000"/>
              </a:buClr>
              <a:buFont typeface="Wingdings" charset="2"/>
              <a:buChar char=""/>
            </a:pPr>
            <a:r>
              <a:rPr lang="en-US" sz="2800" b="0" strike="noStrike" spc="-1">
                <a:solidFill>
                  <a:srgbClr val="000000"/>
                </a:solidFill>
                <a:latin typeface="Arial"/>
                <a:ea typeface="DejaVu Sans"/>
              </a:rPr>
              <a:t>Tenants are - </a:t>
            </a:r>
            <a:endParaRPr lang="en-US" sz="2800" b="0" strike="noStrike" spc="-1">
              <a:latin typeface="Arial"/>
            </a:endParaRPr>
          </a:p>
          <a:p>
            <a:pPr marL="914400" lvl="1" indent="-359640">
              <a:lnSpc>
                <a:spcPct val="90000"/>
              </a:lnSpc>
              <a:buClr>
                <a:srgbClr val="000000"/>
              </a:buClr>
              <a:buFont typeface="Wingdings" charset="2"/>
              <a:buChar char=""/>
            </a:pPr>
            <a:r>
              <a:rPr lang="en-US" sz="2400" b="0" strike="noStrike" spc="-1">
                <a:solidFill>
                  <a:srgbClr val="000000"/>
                </a:solidFill>
                <a:latin typeface="Arial"/>
                <a:ea typeface="DejaVu Sans"/>
              </a:rPr>
              <a:t>Someone with an agreement with owner to possess the property</a:t>
            </a:r>
            <a:endParaRPr lang="en-US" sz="2400" b="0" strike="noStrike" spc="-1">
              <a:latin typeface="Arial"/>
            </a:endParaRPr>
          </a:p>
          <a:p>
            <a:pPr marL="914400" lvl="1" indent="-359640">
              <a:lnSpc>
                <a:spcPct val="90000"/>
              </a:lnSpc>
              <a:buClr>
                <a:srgbClr val="000000"/>
              </a:buClr>
              <a:buFont typeface="Wingdings" charset="2"/>
              <a:buChar char=""/>
            </a:pPr>
            <a:r>
              <a:rPr lang="en-US" sz="2400" b="0" strike="noStrike" spc="-1">
                <a:solidFill>
                  <a:srgbClr val="000000"/>
                </a:solidFill>
                <a:latin typeface="Arial"/>
                <a:ea typeface="DejaVu Sans"/>
              </a:rPr>
              <a:t>Agreement can be written or oral</a:t>
            </a:r>
            <a:endParaRPr lang="en-US" sz="2400" b="0" strike="noStrike" spc="-1">
              <a:latin typeface="Arial"/>
            </a:endParaRPr>
          </a:p>
          <a:p>
            <a:pPr>
              <a:lnSpc>
                <a:spcPct val="90000"/>
              </a:lnSpc>
            </a:pPr>
            <a:endParaRPr lang="en-US" sz="2400" b="0" strike="noStrike" spc="-1">
              <a:latin typeface="Arial"/>
            </a:endParaRPr>
          </a:p>
          <a:p>
            <a:pPr marL="457200" indent="-372600">
              <a:lnSpc>
                <a:spcPct val="90000"/>
              </a:lnSpc>
              <a:buClr>
                <a:srgbClr val="000000"/>
              </a:buClr>
              <a:buFont typeface="Wingdings" charset="2"/>
              <a:buChar char=""/>
            </a:pPr>
            <a:r>
              <a:rPr lang="en-US" sz="2800" b="0" strike="noStrike" spc="-1">
                <a:solidFill>
                  <a:srgbClr val="000000"/>
                </a:solidFill>
                <a:latin typeface="Arial"/>
                <a:ea typeface="DejaVu Sans"/>
              </a:rPr>
              <a:t>Tenants without a lease - </a:t>
            </a:r>
            <a:endParaRPr lang="en-US" sz="2800" b="0" strike="noStrike" spc="-1">
              <a:latin typeface="Arial"/>
            </a:endParaRPr>
          </a:p>
          <a:p>
            <a:pPr marL="914400" lvl="1" indent="-359640">
              <a:lnSpc>
                <a:spcPct val="90000"/>
              </a:lnSpc>
              <a:buClr>
                <a:srgbClr val="000000"/>
              </a:buClr>
              <a:buFont typeface="Wingdings" charset="2"/>
              <a:buChar char=""/>
            </a:pPr>
            <a:r>
              <a:rPr lang="en-US" sz="2400" b="0" strike="noStrike" spc="-1">
                <a:solidFill>
                  <a:srgbClr val="000000"/>
                </a:solidFill>
                <a:latin typeface="Arial"/>
                <a:ea typeface="DejaVu Sans"/>
              </a:rPr>
              <a:t>Called a “tenant at will”</a:t>
            </a:r>
            <a:endParaRPr lang="en-US" sz="2400" b="0" strike="noStrike" spc="-1">
              <a:latin typeface="Arial"/>
            </a:endParaRPr>
          </a:p>
          <a:p>
            <a:pPr marL="914400" lvl="1" indent="-359640">
              <a:lnSpc>
                <a:spcPct val="90000"/>
              </a:lnSpc>
              <a:buClr>
                <a:srgbClr val="000000"/>
              </a:buClr>
              <a:buFont typeface="Wingdings" charset="2"/>
              <a:buChar char=""/>
            </a:pPr>
            <a:r>
              <a:rPr lang="en-US" sz="2400" b="0" strike="noStrike" spc="-1">
                <a:solidFill>
                  <a:srgbClr val="000000"/>
                </a:solidFill>
                <a:latin typeface="Arial"/>
                <a:ea typeface="DejaVu Sans"/>
              </a:rPr>
              <a:t>Landlord can end agreement with 60 days’ notice (tenant only needs 30)</a:t>
            </a:r>
            <a:endParaRPr lang="en-US" sz="2400" b="0" strike="noStrike" spc="-1">
              <a:latin typeface="Arial"/>
            </a:endParaRPr>
          </a:p>
          <a:p>
            <a:pPr marL="1371600" lvl="2" indent="-359640">
              <a:lnSpc>
                <a:spcPct val="90000"/>
              </a:lnSpc>
              <a:buClr>
                <a:srgbClr val="000000"/>
              </a:buClr>
              <a:buFont typeface="Wingdings" charset="2"/>
              <a:buChar char=""/>
            </a:pPr>
            <a:r>
              <a:rPr lang="en-US" sz="2400" b="0" strike="noStrike" spc="-1">
                <a:solidFill>
                  <a:srgbClr val="000000"/>
                </a:solidFill>
                <a:latin typeface="Arial"/>
                <a:ea typeface="DejaVu Sans"/>
              </a:rPr>
              <a:t>or earlier for nonpayment of rent</a:t>
            </a:r>
            <a:endParaRPr lang="en-US" sz="2400" b="0" strike="noStrike" spc="-1">
              <a:latin typeface="Arial"/>
            </a:endParaRPr>
          </a:p>
        </p:txBody>
      </p:sp>
      <p:sp>
        <p:nvSpPr>
          <p:cNvPr id="132" name="CustomShape 2"/>
          <p:cNvSpPr/>
          <p:nvPr/>
        </p:nvSpPr>
        <p:spPr>
          <a:xfrm>
            <a:off x="474480" y="330480"/>
            <a:ext cx="10513440" cy="13233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en-US" sz="4400" b="1" strike="noStrike" spc="-1">
                <a:solidFill>
                  <a:srgbClr val="000000"/>
                </a:solidFill>
                <a:latin typeface="Calibri Light"/>
                <a:ea typeface="DejaVu Sans"/>
              </a:rPr>
              <a:t>Who is a Tenant? </a:t>
            </a:r>
            <a:endParaRPr lang="en-US" sz="4400" b="0" strike="noStrike" spc="-1">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CustomShape 1"/>
          <p:cNvSpPr/>
          <p:nvPr/>
        </p:nvSpPr>
        <p:spPr>
          <a:xfrm>
            <a:off x="330480" y="1999440"/>
            <a:ext cx="10552320" cy="4314240"/>
          </a:xfrm>
          <a:prstGeom prst="rect">
            <a:avLst/>
          </a:prstGeom>
          <a:noFill/>
          <a:ln w="0">
            <a:noFill/>
          </a:ln>
        </p:spPr>
        <p:style>
          <a:lnRef idx="0">
            <a:scrgbClr r="0" g="0" b="0"/>
          </a:lnRef>
          <a:fillRef idx="0">
            <a:scrgbClr r="0" g="0" b="0"/>
          </a:fillRef>
          <a:effectRef idx="0">
            <a:scrgbClr r="0" g="0" b="0"/>
          </a:effectRef>
          <a:fontRef idx="minor"/>
        </p:style>
        <p:txBody>
          <a:bodyPr lIns="90000" tIns="91440" rIns="90000" bIns="91440">
            <a:noAutofit/>
          </a:bodyPr>
          <a:lstStyle/>
          <a:p>
            <a:pPr>
              <a:lnSpc>
                <a:spcPct val="90000"/>
              </a:lnSpc>
              <a:spcBef>
                <a:spcPts val="360"/>
              </a:spcBef>
              <a:tabLst>
                <a:tab pos="0" algn="l"/>
              </a:tabLst>
            </a:pPr>
            <a:endParaRPr lang="en-US" sz="1800" b="0" strike="noStrike" spc="-1">
              <a:latin typeface="Arial"/>
            </a:endParaRPr>
          </a:p>
          <a:p>
            <a:pPr marL="457200" indent="-385200">
              <a:lnSpc>
                <a:spcPct val="90000"/>
              </a:lnSpc>
              <a:spcBef>
                <a:spcPts val="601"/>
              </a:spcBef>
              <a:buClr>
                <a:srgbClr val="000000"/>
              </a:buClr>
              <a:buFont typeface="Wingdings" charset="2"/>
              <a:buChar char=""/>
              <a:tabLst>
                <a:tab pos="0" algn="l"/>
              </a:tabLst>
            </a:pPr>
            <a:r>
              <a:rPr lang="en-US" sz="2800" b="1" strike="noStrike" spc="-1">
                <a:solidFill>
                  <a:srgbClr val="000000"/>
                </a:solidFill>
                <a:latin typeface="Arial"/>
                <a:ea typeface="DejaVu Sans"/>
              </a:rPr>
              <a:t>Right to Court Process Before an Eviction</a:t>
            </a:r>
            <a:endParaRPr lang="en-US" sz="2800" b="0" strike="noStrike" spc="-1">
              <a:latin typeface="Arial"/>
            </a:endParaRPr>
          </a:p>
          <a:p>
            <a:pPr>
              <a:lnSpc>
                <a:spcPct val="100000"/>
              </a:lnSpc>
              <a:tabLst>
                <a:tab pos="0" algn="l"/>
              </a:tabLst>
            </a:pPr>
            <a:endParaRPr lang="en-US" sz="2800" b="0" strike="noStrike" spc="-1">
              <a:latin typeface="Arial"/>
            </a:endParaRPr>
          </a:p>
          <a:p>
            <a:pPr marL="914400" lvl="1" indent="-372600">
              <a:lnSpc>
                <a:spcPct val="90000"/>
              </a:lnSpc>
              <a:buClr>
                <a:srgbClr val="000000"/>
              </a:buClr>
              <a:buFont typeface="Wingdings" charset="2"/>
              <a:buChar char=""/>
              <a:tabLst>
                <a:tab pos="0" algn="l"/>
              </a:tabLst>
            </a:pPr>
            <a:r>
              <a:rPr lang="en-US" sz="2400" b="0" strike="noStrike" spc="-1">
                <a:solidFill>
                  <a:srgbClr val="000000"/>
                </a:solidFill>
                <a:latin typeface="Arial"/>
                <a:ea typeface="DejaVu Sans"/>
              </a:rPr>
              <a:t>Called a “dispossessory” suit in Georgia</a:t>
            </a:r>
            <a:endParaRPr lang="en-US" sz="2400" b="0" strike="noStrike" spc="-1">
              <a:latin typeface="Arial"/>
            </a:endParaRPr>
          </a:p>
          <a:p>
            <a:pPr>
              <a:lnSpc>
                <a:spcPct val="90000"/>
              </a:lnSpc>
              <a:spcBef>
                <a:spcPts val="601"/>
              </a:spcBef>
              <a:tabLst>
                <a:tab pos="0" algn="l"/>
              </a:tabLst>
            </a:pPr>
            <a:endParaRPr lang="en-US" sz="2400" b="0" strike="noStrike" spc="-1">
              <a:latin typeface="Arial"/>
            </a:endParaRPr>
          </a:p>
          <a:p>
            <a:pPr marL="914400" lvl="1" indent="-359640">
              <a:lnSpc>
                <a:spcPct val="90000"/>
              </a:lnSpc>
              <a:spcBef>
                <a:spcPts val="601"/>
              </a:spcBef>
              <a:buClr>
                <a:srgbClr val="000000"/>
              </a:buClr>
              <a:buFont typeface="Wingdings" charset="2"/>
              <a:buChar char=""/>
              <a:tabLst>
                <a:tab pos="0" algn="l"/>
              </a:tabLst>
            </a:pPr>
            <a:r>
              <a:rPr lang="en-US" sz="2400" b="0" strike="noStrike" spc="-1">
                <a:solidFill>
                  <a:srgbClr val="000000"/>
                </a:solidFill>
                <a:latin typeface="Arial"/>
                <a:ea typeface="DejaVu Sans"/>
              </a:rPr>
              <a:t>Self-help evictions are </a:t>
            </a:r>
            <a:r>
              <a:rPr lang="en-US" sz="2400" b="0" u="sng" strike="noStrike" spc="-1">
                <a:solidFill>
                  <a:srgbClr val="000000"/>
                </a:solidFill>
                <a:uFillTx/>
                <a:latin typeface="Arial"/>
                <a:ea typeface="DejaVu Sans"/>
              </a:rPr>
              <a:t>ILLEGAL</a:t>
            </a:r>
            <a:endParaRPr lang="en-US" sz="2400" b="0" strike="noStrike" spc="-1">
              <a:latin typeface="Arial"/>
            </a:endParaRPr>
          </a:p>
          <a:p>
            <a:pPr>
              <a:lnSpc>
                <a:spcPct val="90000"/>
              </a:lnSpc>
              <a:spcBef>
                <a:spcPts val="601"/>
              </a:spcBef>
              <a:tabLst>
                <a:tab pos="0" algn="l"/>
              </a:tabLst>
            </a:pPr>
            <a:endParaRPr lang="en-US" sz="2400" b="0" strike="noStrike" spc="-1">
              <a:latin typeface="Arial"/>
            </a:endParaRPr>
          </a:p>
          <a:p>
            <a:pPr marL="914400" lvl="1" indent="-359640">
              <a:lnSpc>
                <a:spcPct val="90000"/>
              </a:lnSpc>
              <a:spcBef>
                <a:spcPts val="601"/>
              </a:spcBef>
              <a:buClr>
                <a:srgbClr val="000000"/>
              </a:buClr>
              <a:buFont typeface="Wingdings" charset="2"/>
              <a:buChar char=""/>
              <a:tabLst>
                <a:tab pos="0" algn="l"/>
              </a:tabLst>
            </a:pPr>
            <a:r>
              <a:rPr lang="en-US" sz="2400" b="0" strike="noStrike" spc="-1">
                <a:solidFill>
                  <a:srgbClr val="000000"/>
                </a:solidFill>
                <a:latin typeface="Arial"/>
                <a:ea typeface="DejaVu Sans"/>
              </a:rPr>
              <a:t>Landlord cannot:  — lock out the tenant — turn off utilities — do anything else to force the tenant out before obtaining an order for eviction from a court</a:t>
            </a:r>
            <a:endParaRPr lang="en-US" sz="2400" b="0" strike="noStrike" spc="-1">
              <a:latin typeface="Arial"/>
            </a:endParaRPr>
          </a:p>
        </p:txBody>
      </p:sp>
      <p:sp>
        <p:nvSpPr>
          <p:cNvPr id="134" name="CustomShape 2"/>
          <p:cNvSpPr/>
          <p:nvPr/>
        </p:nvSpPr>
        <p:spPr>
          <a:xfrm>
            <a:off x="810000" y="447120"/>
            <a:ext cx="10569960" cy="968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90000"/>
              </a:lnSpc>
              <a:tabLst>
                <a:tab pos="0" algn="l"/>
              </a:tabLst>
            </a:pPr>
            <a:r>
              <a:rPr lang="en-US" sz="4400" b="1" strike="noStrike" spc="-1">
                <a:solidFill>
                  <a:srgbClr val="000000"/>
                </a:solidFill>
                <a:latin typeface="Calibri Light"/>
                <a:ea typeface="DejaVu Sans"/>
              </a:rPr>
              <a:t>Tenants’ Rights</a:t>
            </a:r>
            <a:endParaRPr lang="en-US" sz="4400" b="0" strike="noStrike" spc="-1">
              <a:latin typeface="Arial"/>
            </a:endParaRPr>
          </a:p>
        </p:txBody>
      </p:sp>
      <p:sp>
        <p:nvSpPr>
          <p:cNvPr id="135" name="CustomShape 3"/>
          <p:cNvSpPr/>
          <p:nvPr/>
        </p:nvSpPr>
        <p:spPr>
          <a:xfrm>
            <a:off x="9372600" y="2107080"/>
            <a:ext cx="2487600" cy="1777320"/>
          </a:xfrm>
          <a:prstGeom prst="rect">
            <a:avLst/>
          </a:prstGeom>
          <a:noFill/>
          <a:ln w="28575">
            <a:solidFill>
              <a:srgbClr val="FF0000"/>
            </a:solidFill>
            <a:round/>
          </a:ln>
        </p:spPr>
        <p:style>
          <a:lnRef idx="0">
            <a:scrgbClr r="0" g="0" b="0"/>
          </a:lnRef>
          <a:fillRef idx="0">
            <a:scrgbClr r="0" g="0" b="0"/>
          </a:fillRef>
          <a:effectRef idx="0">
            <a:scrgbClr r="0" g="0" b="0"/>
          </a:effectRef>
          <a:fontRef idx="minor"/>
        </p:style>
        <p:txBody>
          <a:bodyPr lIns="90000" tIns="91440" rIns="90000" bIns="91440">
            <a:noAutofit/>
          </a:bodyPr>
          <a:lstStyle/>
          <a:p>
            <a:pPr>
              <a:lnSpc>
                <a:spcPct val="100000"/>
              </a:lnSpc>
              <a:tabLst>
                <a:tab pos="0" algn="l"/>
              </a:tabLst>
            </a:pPr>
            <a:r>
              <a:rPr lang="en-US" sz="1800" b="0" u="sng" strike="noStrike" spc="-1">
                <a:solidFill>
                  <a:srgbClr val="000000"/>
                </a:solidFill>
                <a:uFillTx/>
                <a:latin typeface="Arial"/>
                <a:ea typeface="Century Gothic"/>
              </a:rPr>
              <a:t>NOTE</a:t>
            </a:r>
            <a:endParaRPr lang="en-US" sz="1800" b="0" strike="noStrike" spc="-1">
              <a:latin typeface="Arial"/>
            </a:endParaRPr>
          </a:p>
          <a:p>
            <a:pPr>
              <a:lnSpc>
                <a:spcPct val="100000"/>
              </a:lnSpc>
              <a:tabLst>
                <a:tab pos="0" algn="l"/>
              </a:tabLst>
            </a:pPr>
            <a:r>
              <a:rPr lang="en-US" sz="1800" b="0" strike="noStrike" spc="-1">
                <a:solidFill>
                  <a:srgbClr val="000000"/>
                </a:solidFill>
                <a:latin typeface="Arial"/>
                <a:ea typeface="Century Gothic"/>
              </a:rPr>
              <a:t>Some of these rights can be waived in leases for </a:t>
            </a:r>
            <a:r>
              <a:rPr lang="en-US" sz="1800" b="1" strike="noStrike" spc="-1">
                <a:solidFill>
                  <a:srgbClr val="000000"/>
                </a:solidFill>
                <a:latin typeface="Arial"/>
                <a:ea typeface="Century Gothic"/>
              </a:rPr>
              <a:t>non-residential</a:t>
            </a:r>
            <a:r>
              <a:rPr lang="en-US" sz="1800" b="0" strike="noStrike" spc="-1">
                <a:solidFill>
                  <a:srgbClr val="000000"/>
                </a:solidFill>
                <a:latin typeface="Arial"/>
                <a:ea typeface="Century Gothic"/>
              </a:rPr>
              <a:t> property</a:t>
            </a:r>
            <a:endParaRPr lang="en-US" sz="1800" b="0" strike="noStrike" spc="-1">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CustomShape 1"/>
          <p:cNvSpPr/>
          <p:nvPr/>
        </p:nvSpPr>
        <p:spPr>
          <a:xfrm>
            <a:off x="609480" y="273600"/>
            <a:ext cx="10971000" cy="11433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ctr">
            <a:normAutofit/>
          </a:bodyPr>
          <a:lstStyle/>
          <a:p>
            <a:pPr>
              <a:lnSpc>
                <a:spcPct val="90000"/>
              </a:lnSpc>
              <a:spcAft>
                <a:spcPts val="601"/>
              </a:spcAft>
            </a:pPr>
            <a:r>
              <a:rPr lang="en-US" sz="4400" b="0" strike="noStrike" spc="-1">
                <a:solidFill>
                  <a:srgbClr val="000000"/>
                </a:solidFill>
                <a:latin typeface="Arial"/>
                <a:ea typeface="DejaVu Sans"/>
              </a:rPr>
              <a:t>Eviction  </a:t>
            </a:r>
            <a:endParaRPr lang="en-US" sz="4400" b="0" strike="noStrike" spc="-1">
              <a:latin typeface="Arial"/>
            </a:endParaRPr>
          </a:p>
        </p:txBody>
      </p:sp>
      <p:sp>
        <p:nvSpPr>
          <p:cNvPr id="137" name="CustomShape 2"/>
          <p:cNvSpPr/>
          <p:nvPr/>
        </p:nvSpPr>
        <p:spPr>
          <a:xfrm>
            <a:off x="609480" y="2180520"/>
            <a:ext cx="5635080" cy="3740400"/>
          </a:xfrm>
          <a:prstGeom prst="rect">
            <a:avLst/>
          </a:prstGeom>
          <a:noFill/>
          <a:ln w="0">
            <a:noFill/>
          </a:ln>
        </p:spPr>
        <p:style>
          <a:lnRef idx="0">
            <a:scrgbClr r="0" g="0" b="0"/>
          </a:lnRef>
          <a:fillRef idx="0">
            <a:scrgbClr r="0" g="0" b="0"/>
          </a:fillRef>
          <a:effectRef idx="0">
            <a:scrgbClr r="0" g="0" b="0"/>
          </a:effectRef>
          <a:fontRef idx="minor"/>
        </p:style>
        <p:txBody>
          <a:bodyPr lIns="0" tIns="0" rIns="0" bIns="0">
            <a:normAutofit fontScale="57000" lnSpcReduction="20000"/>
          </a:bodyPr>
          <a:lstStyle/>
          <a:p>
            <a:pPr>
              <a:lnSpc>
                <a:spcPct val="90000"/>
              </a:lnSpc>
              <a:spcBef>
                <a:spcPts val="1001"/>
              </a:spcBef>
              <a:tabLst>
                <a:tab pos="0" algn="l"/>
              </a:tabLst>
            </a:pPr>
            <a:endParaRPr lang="en-US" sz="1800" b="0" strike="noStrike" spc="-1">
              <a:latin typeface="Arial"/>
            </a:endParaRPr>
          </a:p>
          <a:p>
            <a:pPr>
              <a:lnSpc>
                <a:spcPct val="90000"/>
              </a:lnSpc>
              <a:spcBef>
                <a:spcPts val="1001"/>
              </a:spcBef>
              <a:tabLst>
                <a:tab pos="0" algn="l"/>
              </a:tabLst>
            </a:pPr>
            <a:endParaRPr lang="en-US" sz="1800" b="0" strike="noStrike" spc="-1">
              <a:latin typeface="Arial"/>
            </a:endParaRPr>
          </a:p>
          <a:p>
            <a:pPr>
              <a:lnSpc>
                <a:spcPct val="90000"/>
              </a:lnSpc>
              <a:spcBef>
                <a:spcPts val="1001"/>
              </a:spcBef>
              <a:tabLst>
                <a:tab pos="0" algn="l"/>
              </a:tabLst>
            </a:pPr>
            <a:r>
              <a:rPr lang="en-US" sz="5100" b="0" strike="noStrike" spc="-1">
                <a:solidFill>
                  <a:srgbClr val="000000"/>
                </a:solidFill>
                <a:latin typeface="Arial"/>
                <a:ea typeface="DejaVu Sans"/>
              </a:rPr>
              <a:t>3 Main Reasons a Landlord Can File An Eviction:</a:t>
            </a:r>
            <a:endParaRPr lang="en-US" sz="5100" b="0" strike="noStrike" spc="-1">
              <a:latin typeface="Arial"/>
            </a:endParaRPr>
          </a:p>
          <a:p>
            <a:pPr>
              <a:lnSpc>
                <a:spcPct val="90000"/>
              </a:lnSpc>
              <a:spcBef>
                <a:spcPts val="1001"/>
              </a:spcBef>
              <a:tabLst>
                <a:tab pos="0" algn="l"/>
              </a:tabLst>
            </a:pPr>
            <a:endParaRPr lang="en-US" sz="5100" b="0" strike="noStrike" spc="-1">
              <a:latin typeface="Arial"/>
            </a:endParaRPr>
          </a:p>
          <a:p>
            <a:pPr marL="228600" lvl="1" indent="-227160">
              <a:lnSpc>
                <a:spcPct val="90000"/>
              </a:lnSpc>
              <a:spcBef>
                <a:spcPts val="1001"/>
              </a:spcBef>
              <a:buClr>
                <a:srgbClr val="000000"/>
              </a:buClr>
              <a:buFont typeface="Arial"/>
              <a:buChar char="•"/>
              <a:tabLst>
                <a:tab pos="0" algn="l"/>
              </a:tabLst>
            </a:pPr>
            <a:r>
              <a:rPr lang="en-US" sz="5100" b="0" strike="noStrike" spc="-1">
                <a:solidFill>
                  <a:srgbClr val="000000"/>
                </a:solidFill>
                <a:latin typeface="Arial"/>
                <a:ea typeface="DejaVu Sans"/>
              </a:rPr>
              <a:t>Nonpayment of Rent</a:t>
            </a:r>
            <a:endParaRPr lang="en-US" sz="5100" b="0" strike="noStrike" spc="-1">
              <a:latin typeface="Arial"/>
            </a:endParaRPr>
          </a:p>
          <a:p>
            <a:pPr>
              <a:lnSpc>
                <a:spcPct val="90000"/>
              </a:lnSpc>
              <a:spcBef>
                <a:spcPts val="1001"/>
              </a:spcBef>
              <a:tabLst>
                <a:tab pos="0" algn="l"/>
              </a:tabLst>
            </a:pPr>
            <a:endParaRPr lang="en-US" sz="5100" b="0" strike="noStrike" spc="-1">
              <a:latin typeface="Arial"/>
            </a:endParaRPr>
          </a:p>
          <a:p>
            <a:pPr marL="228600" lvl="1" indent="-227160">
              <a:lnSpc>
                <a:spcPct val="90000"/>
              </a:lnSpc>
              <a:spcBef>
                <a:spcPts val="1001"/>
              </a:spcBef>
              <a:buClr>
                <a:srgbClr val="000000"/>
              </a:buClr>
              <a:buFont typeface="Arial"/>
              <a:buChar char="•"/>
              <a:tabLst>
                <a:tab pos="0" algn="l"/>
              </a:tabLst>
            </a:pPr>
            <a:r>
              <a:rPr lang="en-US" sz="5100" b="0" strike="noStrike" spc="-1">
                <a:solidFill>
                  <a:srgbClr val="000000"/>
                </a:solidFill>
                <a:latin typeface="Arial"/>
                <a:ea typeface="DejaVu Sans"/>
              </a:rPr>
              <a:t>Lease has ended</a:t>
            </a:r>
            <a:endParaRPr lang="en-US" sz="5100" b="0" strike="noStrike" spc="-1">
              <a:latin typeface="Arial"/>
            </a:endParaRPr>
          </a:p>
          <a:p>
            <a:pPr>
              <a:lnSpc>
                <a:spcPct val="90000"/>
              </a:lnSpc>
              <a:spcBef>
                <a:spcPts val="1001"/>
              </a:spcBef>
              <a:tabLst>
                <a:tab pos="0" algn="l"/>
              </a:tabLst>
            </a:pPr>
            <a:endParaRPr lang="en-US" sz="5100" b="0" strike="noStrike" spc="-1">
              <a:latin typeface="Arial"/>
            </a:endParaRPr>
          </a:p>
          <a:p>
            <a:pPr marL="228600" lvl="1" indent="-227160">
              <a:lnSpc>
                <a:spcPct val="90000"/>
              </a:lnSpc>
              <a:spcBef>
                <a:spcPts val="1001"/>
              </a:spcBef>
              <a:buClr>
                <a:srgbClr val="000000"/>
              </a:buClr>
              <a:buFont typeface="Arial"/>
              <a:buChar char="•"/>
              <a:tabLst>
                <a:tab pos="0" algn="l"/>
              </a:tabLst>
            </a:pPr>
            <a:r>
              <a:rPr lang="en-US" sz="5100" b="0" strike="noStrike" spc="-1">
                <a:solidFill>
                  <a:srgbClr val="000000"/>
                </a:solidFill>
                <a:latin typeface="Arial"/>
                <a:ea typeface="DejaVu Sans"/>
              </a:rPr>
              <a:t>Termination of the lease</a:t>
            </a:r>
            <a:endParaRPr lang="en-US" sz="5100" b="0" strike="noStrike" spc="-1">
              <a:latin typeface="Arial"/>
            </a:endParaRPr>
          </a:p>
          <a:p>
            <a:pPr>
              <a:lnSpc>
                <a:spcPct val="90000"/>
              </a:lnSpc>
              <a:spcBef>
                <a:spcPts val="1001"/>
              </a:spcBef>
              <a:tabLst>
                <a:tab pos="0" algn="l"/>
              </a:tabLst>
            </a:pPr>
            <a:endParaRPr lang="en-US" sz="5100" b="0" strike="noStrike" spc="-1">
              <a:latin typeface="Arial"/>
            </a:endParaRPr>
          </a:p>
        </p:txBody>
      </p:sp>
      <p:pic>
        <p:nvPicPr>
          <p:cNvPr id="138" name="Graphic 4" descr="Contract with solid fill"/>
          <p:cNvPicPr/>
          <p:nvPr/>
        </p:nvPicPr>
        <p:blipFill>
          <a:blip r:embed="rId2"/>
          <a:stretch/>
        </p:blipFill>
        <p:spPr>
          <a:xfrm>
            <a:off x="6879240" y="2518200"/>
            <a:ext cx="3445200" cy="3403080"/>
          </a:xfrm>
          <a:prstGeom prst="rect">
            <a:avLst/>
          </a:prstGeom>
          <a:ln w="0">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CustomShape 1"/>
          <p:cNvSpPr/>
          <p:nvPr/>
        </p:nvSpPr>
        <p:spPr>
          <a:xfrm>
            <a:off x="810000" y="447120"/>
            <a:ext cx="10569960" cy="968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90000"/>
              </a:lnSpc>
              <a:tabLst>
                <a:tab pos="0" algn="l"/>
              </a:tabLst>
            </a:pPr>
            <a:r>
              <a:rPr lang="en-US" sz="4400" b="1" strike="noStrike" spc="-1">
                <a:solidFill>
                  <a:srgbClr val="000000"/>
                </a:solidFill>
                <a:latin typeface="Calibri Light"/>
                <a:ea typeface="DejaVu Sans"/>
              </a:rPr>
              <a:t>Defenses To Eviction</a:t>
            </a:r>
            <a:endParaRPr lang="en-US" sz="4400" b="0" strike="noStrike" spc="-1">
              <a:latin typeface="Arial"/>
            </a:endParaRPr>
          </a:p>
        </p:txBody>
      </p:sp>
      <p:sp>
        <p:nvSpPr>
          <p:cNvPr id="140" name="CustomShape 2"/>
          <p:cNvSpPr/>
          <p:nvPr/>
        </p:nvSpPr>
        <p:spPr>
          <a:xfrm>
            <a:off x="810000" y="2220840"/>
            <a:ext cx="10986480" cy="4635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457200" indent="-353520">
              <a:lnSpc>
                <a:spcPct val="90000"/>
              </a:lnSpc>
              <a:spcBef>
                <a:spcPts val="360"/>
              </a:spcBef>
              <a:buClr>
                <a:srgbClr val="000000"/>
              </a:buClr>
              <a:buFont typeface="Wingdings" charset="2"/>
              <a:buChar char=""/>
            </a:pPr>
            <a:r>
              <a:rPr lang="en-US" sz="2800" b="1" strike="noStrike" spc="-1">
                <a:solidFill>
                  <a:srgbClr val="000000"/>
                </a:solidFill>
                <a:latin typeface="Arial"/>
                <a:ea typeface="DejaVu Sans"/>
              </a:rPr>
              <a:t>“Tender Defense” </a:t>
            </a:r>
            <a:r>
              <a:rPr lang="en-US" sz="2800" b="0" strike="noStrike" spc="-1">
                <a:solidFill>
                  <a:srgbClr val="000000"/>
                </a:solidFill>
                <a:latin typeface="Arial"/>
                <a:ea typeface="DejaVu Sans"/>
              </a:rPr>
              <a:t>- Payment of rent plus court costs</a:t>
            </a:r>
            <a:endParaRPr lang="en-US" sz="2800" b="0" strike="noStrike" spc="-1">
              <a:latin typeface="Arial"/>
            </a:endParaRPr>
          </a:p>
          <a:p>
            <a:pPr marL="914400" lvl="1" indent="-340920">
              <a:lnSpc>
                <a:spcPct val="90000"/>
              </a:lnSpc>
              <a:buClr>
                <a:srgbClr val="000000"/>
              </a:buClr>
              <a:buFont typeface="Wingdings" charset="2"/>
              <a:buChar char=""/>
            </a:pPr>
            <a:r>
              <a:rPr lang="en-US" sz="2800" b="0" strike="noStrike" spc="-1">
                <a:solidFill>
                  <a:srgbClr val="000000"/>
                </a:solidFill>
                <a:latin typeface="Arial"/>
                <a:ea typeface="DejaVu Sans"/>
              </a:rPr>
              <a:t>Normally must be done within 7 days of service </a:t>
            </a:r>
            <a:endParaRPr lang="en-US" sz="2800" b="0" strike="noStrike" spc="-1">
              <a:latin typeface="Arial"/>
            </a:endParaRPr>
          </a:p>
          <a:p>
            <a:pPr marL="457200" indent="-353520">
              <a:lnSpc>
                <a:spcPct val="90000"/>
              </a:lnSpc>
              <a:spcBef>
                <a:spcPts val="601"/>
              </a:spcBef>
              <a:buClr>
                <a:srgbClr val="000000"/>
              </a:buClr>
              <a:buFont typeface="Wingdings" charset="2"/>
              <a:buChar char=""/>
            </a:pPr>
            <a:r>
              <a:rPr lang="en-US" sz="2800" b="1" strike="noStrike" spc="-1">
                <a:solidFill>
                  <a:srgbClr val="000000"/>
                </a:solidFill>
                <a:latin typeface="Arial"/>
                <a:ea typeface="DejaVu Sans"/>
              </a:rPr>
              <a:t>Retaliation for asking for repairs</a:t>
            </a:r>
            <a:endParaRPr lang="en-US" sz="2800" b="0" strike="noStrike" spc="-1">
              <a:latin typeface="Arial"/>
            </a:endParaRPr>
          </a:p>
          <a:p>
            <a:pPr marL="914400" lvl="1" indent="-340920">
              <a:lnSpc>
                <a:spcPct val="90000"/>
              </a:lnSpc>
              <a:buClr>
                <a:srgbClr val="000000"/>
              </a:buClr>
              <a:buFont typeface="Wingdings" charset="2"/>
              <a:buChar char=""/>
            </a:pPr>
            <a:r>
              <a:rPr lang="en-US" sz="2800" b="0" strike="noStrike" spc="-1">
                <a:solidFill>
                  <a:srgbClr val="000000"/>
                </a:solidFill>
                <a:latin typeface="Arial"/>
                <a:ea typeface="DejaVu Sans"/>
              </a:rPr>
              <a:t>will not stop eviction for nonpayment of rent</a:t>
            </a:r>
            <a:endParaRPr lang="en-US" sz="2800" b="0" strike="noStrike" spc="-1">
              <a:latin typeface="Arial"/>
            </a:endParaRPr>
          </a:p>
          <a:p>
            <a:pPr marL="457200" indent="-353520">
              <a:lnSpc>
                <a:spcPct val="90000"/>
              </a:lnSpc>
              <a:spcBef>
                <a:spcPts val="601"/>
              </a:spcBef>
              <a:buClr>
                <a:srgbClr val="000000"/>
              </a:buClr>
              <a:buFont typeface="Wingdings" charset="2"/>
              <a:buChar char=""/>
            </a:pPr>
            <a:r>
              <a:rPr lang="en-US" sz="2800" b="1" strike="noStrike" spc="-1">
                <a:solidFill>
                  <a:srgbClr val="000000"/>
                </a:solidFill>
                <a:latin typeface="Arial"/>
                <a:ea typeface="DejaVu Sans"/>
              </a:rPr>
              <a:t>Discrimination</a:t>
            </a:r>
            <a:endParaRPr lang="en-US" sz="2800" b="0" strike="noStrike" spc="-1">
              <a:latin typeface="Arial"/>
            </a:endParaRPr>
          </a:p>
          <a:p>
            <a:pPr marL="914400" lvl="1" indent="-340920">
              <a:lnSpc>
                <a:spcPct val="90000"/>
              </a:lnSpc>
              <a:buClr>
                <a:srgbClr val="000000"/>
              </a:buClr>
              <a:buFont typeface="Wingdings" charset="2"/>
              <a:buChar char=""/>
            </a:pPr>
            <a:r>
              <a:rPr lang="en-US" sz="2800" b="0" strike="noStrike" spc="-1">
                <a:solidFill>
                  <a:srgbClr val="000000"/>
                </a:solidFill>
                <a:latin typeface="Arial"/>
                <a:ea typeface="DejaVu Sans"/>
              </a:rPr>
              <a:t>Based on race, sex, disability, religion, familial status. </a:t>
            </a:r>
            <a:endParaRPr lang="en-US" sz="2800" b="0" strike="noStrike" spc="-1">
              <a:latin typeface="Arial"/>
            </a:endParaRPr>
          </a:p>
          <a:p>
            <a:pPr marL="457200" indent="-353520">
              <a:lnSpc>
                <a:spcPct val="90000"/>
              </a:lnSpc>
              <a:spcBef>
                <a:spcPts val="601"/>
              </a:spcBef>
              <a:buClr>
                <a:srgbClr val="000000"/>
              </a:buClr>
              <a:buFont typeface="Wingdings" charset="2"/>
              <a:buChar char=""/>
            </a:pPr>
            <a:r>
              <a:rPr lang="en-US" sz="2800" b="1" strike="noStrike" spc="-1">
                <a:solidFill>
                  <a:srgbClr val="000000"/>
                </a:solidFill>
                <a:latin typeface="Arial"/>
                <a:ea typeface="DejaVu Sans"/>
              </a:rPr>
              <a:t>Partial Payment</a:t>
            </a:r>
            <a:endParaRPr lang="en-US" sz="2800" b="0" strike="noStrike" spc="-1">
              <a:latin typeface="Arial"/>
            </a:endParaRPr>
          </a:p>
          <a:p>
            <a:pPr marL="457200" indent="-353520">
              <a:lnSpc>
                <a:spcPct val="90000"/>
              </a:lnSpc>
              <a:spcBef>
                <a:spcPts val="601"/>
              </a:spcBef>
              <a:buClr>
                <a:srgbClr val="000000"/>
              </a:buClr>
              <a:buFont typeface="Wingdings" charset="2"/>
              <a:buChar char=""/>
            </a:pPr>
            <a:r>
              <a:rPr lang="en-US" sz="2800" b="1" strike="noStrike" spc="-1">
                <a:solidFill>
                  <a:srgbClr val="000000"/>
                </a:solidFill>
                <a:latin typeface="Arial"/>
                <a:ea typeface="DejaVu Sans"/>
              </a:rPr>
              <a:t>Termination not proper/valid under lease</a:t>
            </a:r>
            <a:endParaRPr lang="en-US" sz="2800" b="0" strike="noStrike" spc="-1">
              <a:latin typeface="Arial"/>
            </a:endParaRPr>
          </a:p>
          <a:p>
            <a:pPr marL="457200" indent="-353520">
              <a:lnSpc>
                <a:spcPct val="90000"/>
              </a:lnSpc>
              <a:spcBef>
                <a:spcPts val="601"/>
              </a:spcBef>
              <a:buClr>
                <a:srgbClr val="000000"/>
              </a:buClr>
              <a:buFont typeface="Wingdings" charset="2"/>
              <a:buChar char=""/>
            </a:pPr>
            <a:r>
              <a:rPr lang="en-US" sz="2800" b="1" strike="noStrike" spc="-1">
                <a:solidFill>
                  <a:srgbClr val="000000"/>
                </a:solidFill>
                <a:latin typeface="Arial"/>
                <a:ea typeface="DejaVu Sans"/>
              </a:rPr>
              <a:t>Failure to repair: damages larger than amount of rent owed</a:t>
            </a:r>
            <a:endParaRPr lang="en-US" sz="2800" b="0" strike="noStrike" spc="-1">
              <a:latin typeface="Arial"/>
            </a:endParaRPr>
          </a:p>
          <a:p>
            <a:pPr marL="1371600" lvl="2" indent="-340920">
              <a:lnSpc>
                <a:spcPct val="90000"/>
              </a:lnSpc>
              <a:buClr>
                <a:srgbClr val="000000"/>
              </a:buClr>
              <a:buFont typeface="Wingdings" charset="2"/>
              <a:buChar char=""/>
            </a:pPr>
            <a:r>
              <a:rPr lang="en-US" sz="2800" b="0" strike="noStrike" spc="-1">
                <a:solidFill>
                  <a:srgbClr val="000000"/>
                </a:solidFill>
                <a:latin typeface="Arial"/>
                <a:ea typeface="DejaVu Sans"/>
              </a:rPr>
              <a:t>If any rent remains owed, tenant will still be evicted</a:t>
            </a:r>
            <a:endParaRPr lang="en-US" sz="2800" b="0" strike="noStrike" spc="-1">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CustomShape 1"/>
          <p:cNvSpPr/>
          <p:nvPr/>
        </p:nvSpPr>
        <p:spPr>
          <a:xfrm>
            <a:off x="609480" y="273600"/>
            <a:ext cx="10971000" cy="11433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ctr">
            <a:normAutofit/>
          </a:bodyPr>
          <a:lstStyle/>
          <a:p>
            <a:pPr>
              <a:lnSpc>
                <a:spcPct val="90000"/>
              </a:lnSpc>
              <a:spcAft>
                <a:spcPts val="601"/>
              </a:spcAft>
              <a:tabLst>
                <a:tab pos="0" algn="l"/>
              </a:tabLst>
            </a:pPr>
            <a:r>
              <a:rPr lang="en-US" sz="4100" b="0" strike="noStrike" spc="-1">
                <a:solidFill>
                  <a:srgbClr val="000000"/>
                </a:solidFill>
                <a:latin typeface="Arial"/>
                <a:ea typeface="DejaVu Sans"/>
              </a:rPr>
              <a:t>NOT Legal Defenses Under GA Law</a:t>
            </a:r>
            <a:endParaRPr lang="en-US" sz="4100" b="0" strike="noStrike" spc="-1">
              <a:latin typeface="Arial"/>
            </a:endParaRPr>
          </a:p>
        </p:txBody>
      </p:sp>
      <p:sp>
        <p:nvSpPr>
          <p:cNvPr id="142" name="CustomShape 2"/>
          <p:cNvSpPr/>
          <p:nvPr/>
        </p:nvSpPr>
        <p:spPr>
          <a:xfrm>
            <a:off x="609480" y="2293200"/>
            <a:ext cx="5352840" cy="3740400"/>
          </a:xfrm>
          <a:prstGeom prst="rect">
            <a:avLst/>
          </a:prstGeom>
          <a:noFill/>
          <a:ln w="0">
            <a:noFill/>
          </a:ln>
        </p:spPr>
        <p:style>
          <a:lnRef idx="0">
            <a:scrgbClr r="0" g="0" b="0"/>
          </a:lnRef>
          <a:fillRef idx="0">
            <a:scrgbClr r="0" g="0" b="0"/>
          </a:fillRef>
          <a:effectRef idx="0">
            <a:scrgbClr r="0" g="0" b="0"/>
          </a:effectRef>
          <a:fontRef idx="minor"/>
        </p:style>
        <p:txBody>
          <a:bodyPr lIns="0" tIns="0" rIns="0" bIns="0">
            <a:normAutofit fontScale="88000" lnSpcReduction="10000"/>
          </a:bodyPr>
          <a:lstStyle/>
          <a:p>
            <a:pPr>
              <a:lnSpc>
                <a:spcPct val="90000"/>
              </a:lnSpc>
              <a:spcBef>
                <a:spcPts val="1001"/>
              </a:spcBef>
            </a:pPr>
            <a:endParaRPr lang="en-US" sz="1800" b="0" strike="noStrike" spc="-1">
              <a:latin typeface="Arial"/>
            </a:endParaRPr>
          </a:p>
          <a:p>
            <a:pPr marL="228600" indent="-227160">
              <a:lnSpc>
                <a:spcPct val="90000"/>
              </a:lnSpc>
              <a:spcBef>
                <a:spcPts val="1001"/>
              </a:spcBef>
              <a:buClr>
                <a:srgbClr val="000000"/>
              </a:buClr>
              <a:buFont typeface="Arial"/>
              <a:buChar char="•"/>
            </a:pPr>
            <a:r>
              <a:rPr lang="en-US" sz="3500" b="0" strike="noStrike" spc="-1">
                <a:solidFill>
                  <a:srgbClr val="000000"/>
                </a:solidFill>
                <a:latin typeface="Arial"/>
                <a:ea typeface="DejaVu Sans"/>
              </a:rPr>
              <a:t>Financial hardship or unemployment </a:t>
            </a:r>
            <a:endParaRPr lang="en-US" sz="3500" b="0" strike="noStrike" spc="-1">
              <a:latin typeface="Arial"/>
            </a:endParaRPr>
          </a:p>
          <a:p>
            <a:pPr>
              <a:lnSpc>
                <a:spcPct val="90000"/>
              </a:lnSpc>
              <a:spcBef>
                <a:spcPts val="1001"/>
              </a:spcBef>
            </a:pPr>
            <a:endParaRPr lang="en-US" sz="3500" b="0" strike="noStrike" spc="-1">
              <a:latin typeface="Arial"/>
            </a:endParaRPr>
          </a:p>
          <a:p>
            <a:pPr marL="228600" indent="-227160">
              <a:lnSpc>
                <a:spcPct val="90000"/>
              </a:lnSpc>
              <a:spcBef>
                <a:spcPts val="1001"/>
              </a:spcBef>
              <a:buClr>
                <a:srgbClr val="000000"/>
              </a:buClr>
              <a:buFont typeface="Arial"/>
              <a:buChar char="•"/>
            </a:pPr>
            <a:r>
              <a:rPr lang="en-US" sz="3500" b="0" strike="noStrike" spc="-1">
                <a:solidFill>
                  <a:srgbClr val="000000"/>
                </a:solidFill>
                <a:latin typeface="Arial"/>
                <a:ea typeface="DejaVu Sans"/>
              </a:rPr>
              <a:t>Hospitalization or illness </a:t>
            </a:r>
            <a:endParaRPr lang="en-US" sz="3500" b="0" strike="noStrike" spc="-1">
              <a:latin typeface="Arial"/>
            </a:endParaRPr>
          </a:p>
          <a:p>
            <a:pPr>
              <a:lnSpc>
                <a:spcPct val="90000"/>
              </a:lnSpc>
              <a:spcBef>
                <a:spcPts val="1001"/>
              </a:spcBef>
            </a:pPr>
            <a:endParaRPr lang="en-US" sz="3500" b="0" strike="noStrike" spc="-1">
              <a:latin typeface="Arial"/>
            </a:endParaRPr>
          </a:p>
          <a:p>
            <a:pPr marL="228600" indent="-227160">
              <a:lnSpc>
                <a:spcPct val="90000"/>
              </a:lnSpc>
              <a:spcBef>
                <a:spcPts val="1001"/>
              </a:spcBef>
              <a:buClr>
                <a:srgbClr val="000000"/>
              </a:buClr>
              <a:buFont typeface="Arial"/>
              <a:buChar char="•"/>
            </a:pPr>
            <a:r>
              <a:rPr lang="en-US" sz="3500" b="0" strike="noStrike" spc="-1">
                <a:solidFill>
                  <a:srgbClr val="000000"/>
                </a:solidFill>
                <a:latin typeface="Arial"/>
                <a:ea typeface="DejaVu Sans"/>
              </a:rPr>
              <a:t>Security deposit does not count toward unpaid rent</a:t>
            </a:r>
            <a:endParaRPr lang="en-US" sz="3500" b="0" strike="noStrike" spc="-1">
              <a:latin typeface="Arial"/>
            </a:endParaRPr>
          </a:p>
          <a:p>
            <a:pPr>
              <a:lnSpc>
                <a:spcPct val="90000"/>
              </a:lnSpc>
              <a:spcBef>
                <a:spcPts val="1001"/>
              </a:spcBef>
              <a:spcAft>
                <a:spcPts val="601"/>
              </a:spcAft>
              <a:tabLst>
                <a:tab pos="0" algn="l"/>
              </a:tabLst>
            </a:pPr>
            <a:endParaRPr lang="en-US" sz="3500" b="0" strike="noStrike" spc="-1">
              <a:latin typeface="Arial"/>
            </a:endParaRPr>
          </a:p>
        </p:txBody>
      </p:sp>
      <p:pic>
        <p:nvPicPr>
          <p:cNvPr id="143" name="Graphic 6" descr="Badge Cross outline"/>
          <p:cNvPicPr/>
          <p:nvPr/>
        </p:nvPicPr>
        <p:blipFill>
          <a:blip r:embed="rId2"/>
          <a:stretch/>
        </p:blipFill>
        <p:spPr>
          <a:xfrm>
            <a:off x="6977520" y="2701080"/>
            <a:ext cx="3163680" cy="2882520"/>
          </a:xfrm>
          <a:prstGeom prst="rect">
            <a:avLst/>
          </a:prstGeom>
          <a:ln w="0">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CustomShape 1"/>
          <p:cNvSpPr/>
          <p:nvPr/>
        </p:nvSpPr>
        <p:spPr>
          <a:xfrm>
            <a:off x="457200" y="858600"/>
            <a:ext cx="10569960" cy="968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90000"/>
              </a:lnSpc>
              <a:tabLst>
                <a:tab pos="0" algn="l"/>
              </a:tabLst>
            </a:pPr>
            <a:r>
              <a:rPr lang="en-US" sz="4400" b="1" strike="noStrike" spc="-1">
                <a:solidFill>
                  <a:srgbClr val="000000"/>
                </a:solidFill>
                <a:latin typeface="Calibri Light"/>
                <a:ea typeface="Noto Sans CJK SC"/>
              </a:rPr>
              <a:t>Evictions During the Pandemic</a:t>
            </a:r>
            <a:br/>
            <a:endParaRPr lang="en-US" sz="4400" b="0" strike="noStrike" spc="-1">
              <a:latin typeface="Arial"/>
            </a:endParaRPr>
          </a:p>
        </p:txBody>
      </p:sp>
      <p:sp>
        <p:nvSpPr>
          <p:cNvPr id="145" name="CustomShape 2"/>
          <p:cNvSpPr/>
          <p:nvPr/>
        </p:nvSpPr>
        <p:spPr>
          <a:xfrm>
            <a:off x="810000" y="2176920"/>
            <a:ext cx="10552320" cy="3879360"/>
          </a:xfrm>
          <a:prstGeom prst="rect">
            <a:avLst/>
          </a:prstGeom>
          <a:noFill/>
          <a:ln w="0">
            <a:noFill/>
          </a:ln>
        </p:spPr>
        <p:style>
          <a:lnRef idx="0">
            <a:scrgbClr r="0" g="0" b="0"/>
          </a:lnRef>
          <a:fillRef idx="0">
            <a:scrgbClr r="0" g="0" b="0"/>
          </a:fillRef>
          <a:effectRef idx="0">
            <a:scrgbClr r="0" g="0" b="0"/>
          </a:effectRef>
          <a:fontRef idx="minor"/>
        </p:style>
        <p:txBody>
          <a:bodyPr lIns="90000" tIns="91440" rIns="90000" bIns="45000">
            <a:noAutofit/>
          </a:bodyPr>
          <a:lstStyle/>
          <a:p>
            <a:pPr marL="457200" indent="-385200">
              <a:lnSpc>
                <a:spcPct val="90000"/>
              </a:lnSpc>
              <a:spcBef>
                <a:spcPts val="601"/>
              </a:spcBef>
              <a:buClr>
                <a:srgbClr val="000000"/>
              </a:buClr>
              <a:buFont typeface="Wingdings" charset="2"/>
              <a:buChar char=""/>
            </a:pPr>
            <a:r>
              <a:rPr lang="en-US" sz="3200" b="0" strike="noStrike" spc="-1">
                <a:solidFill>
                  <a:srgbClr val="000000"/>
                </a:solidFill>
                <a:latin typeface="Arial"/>
                <a:ea typeface="DejaVu Sans"/>
              </a:rPr>
              <a:t>Georgia Supreme Court Judicial Emergency Order</a:t>
            </a:r>
            <a:endParaRPr lang="en-US" sz="3200" b="0" strike="noStrike" spc="-1">
              <a:latin typeface="Arial"/>
            </a:endParaRPr>
          </a:p>
          <a:p>
            <a:pPr marL="914400" lvl="1" indent="-385200">
              <a:lnSpc>
                <a:spcPct val="90000"/>
              </a:lnSpc>
              <a:spcBef>
                <a:spcPts val="601"/>
              </a:spcBef>
              <a:buClr>
                <a:srgbClr val="000000"/>
              </a:buClr>
              <a:buFont typeface="Wingdings" charset="2"/>
              <a:buChar char=""/>
            </a:pPr>
            <a:r>
              <a:rPr lang="en-US" sz="2000" b="0" strike="noStrike" spc="-1">
                <a:solidFill>
                  <a:srgbClr val="000000"/>
                </a:solidFill>
                <a:latin typeface="Arial"/>
                <a:ea typeface="DejaVu Sans"/>
              </a:rPr>
              <a:t>Temporarily shut down courts, limiting them to “essential functions” (health, safety)</a:t>
            </a:r>
            <a:endParaRPr lang="en-US" sz="2000" b="0" strike="noStrike" spc="-1">
              <a:latin typeface="Arial"/>
            </a:endParaRPr>
          </a:p>
          <a:p>
            <a:pPr marL="914400" lvl="1" indent="-385200">
              <a:lnSpc>
                <a:spcPct val="90000"/>
              </a:lnSpc>
              <a:spcBef>
                <a:spcPts val="601"/>
              </a:spcBef>
              <a:buClr>
                <a:srgbClr val="000000"/>
              </a:buClr>
              <a:buFont typeface="Wingdings" charset="2"/>
              <a:buChar char=""/>
            </a:pPr>
            <a:r>
              <a:rPr lang="en-US" sz="2000" b="0" strike="noStrike" spc="-1">
                <a:solidFill>
                  <a:srgbClr val="000000"/>
                </a:solidFill>
                <a:latin typeface="Arial"/>
                <a:ea typeface="DejaVu Sans"/>
              </a:rPr>
              <a:t>Most courts did not consider evictions “essential” </a:t>
            </a:r>
            <a:endParaRPr lang="en-US" sz="2000" b="0" strike="noStrike" spc="-1">
              <a:latin typeface="Arial"/>
            </a:endParaRPr>
          </a:p>
          <a:p>
            <a:pPr marL="914400" lvl="1" indent="-385200">
              <a:lnSpc>
                <a:spcPct val="90000"/>
              </a:lnSpc>
              <a:spcBef>
                <a:spcPts val="601"/>
              </a:spcBef>
              <a:buClr>
                <a:srgbClr val="000000"/>
              </a:buClr>
              <a:buFont typeface="Wingdings" charset="2"/>
              <a:buChar char=""/>
            </a:pPr>
            <a:r>
              <a:rPr lang="en-US" sz="2000" b="0" strike="noStrike" spc="-1">
                <a:solidFill>
                  <a:srgbClr val="000000"/>
                </a:solidFill>
                <a:latin typeface="Arial"/>
                <a:ea typeface="DejaVu Sans"/>
              </a:rPr>
              <a:t>Emergency orders ongoing, but non-essential cases resumed in July</a:t>
            </a:r>
            <a:endParaRPr lang="en-US" sz="2000" b="0" strike="noStrike" spc="-1">
              <a:latin typeface="Arial"/>
            </a:endParaRPr>
          </a:p>
          <a:p>
            <a:pPr marL="914400" lvl="1" indent="-385200">
              <a:lnSpc>
                <a:spcPct val="90000"/>
              </a:lnSpc>
              <a:spcBef>
                <a:spcPts val="601"/>
              </a:spcBef>
              <a:buClr>
                <a:srgbClr val="000000"/>
              </a:buClr>
              <a:buFont typeface="Wingdings" charset="2"/>
              <a:buChar char=""/>
            </a:pPr>
            <a:r>
              <a:rPr lang="en-US" sz="2000" b="0" strike="noStrike" spc="-1">
                <a:solidFill>
                  <a:srgbClr val="000000"/>
                </a:solidFill>
                <a:latin typeface="Arial"/>
                <a:ea typeface="DejaVu Sans"/>
              </a:rPr>
              <a:t>Emergency created a significant backlog for some courts</a:t>
            </a:r>
            <a:endParaRPr lang="en-US" sz="2000" b="0" strike="noStrike" spc="-1">
              <a:latin typeface="Arial"/>
            </a:endParaRPr>
          </a:p>
          <a:p>
            <a:pPr marL="457200" indent="-385200">
              <a:lnSpc>
                <a:spcPct val="100000"/>
              </a:lnSpc>
              <a:spcBef>
                <a:spcPts val="1417"/>
              </a:spcBef>
              <a:buClr>
                <a:srgbClr val="000000"/>
              </a:buClr>
              <a:buFont typeface="Wingdings" charset="2"/>
              <a:buChar char=""/>
            </a:pPr>
            <a:r>
              <a:rPr lang="en-US" sz="3200" b="0" strike="noStrike" spc="-1">
                <a:solidFill>
                  <a:srgbClr val="000000"/>
                </a:solidFill>
                <a:latin typeface="Arial"/>
                <a:ea typeface="DejaVu Sans"/>
              </a:rPr>
              <a:t>CARES Act eviction moratorium</a:t>
            </a:r>
            <a:endParaRPr lang="en-US" sz="3200" b="0" strike="noStrike" spc="-1">
              <a:latin typeface="Arial"/>
            </a:endParaRPr>
          </a:p>
          <a:p>
            <a:pPr marL="914400" lvl="1" indent="-385200">
              <a:lnSpc>
                <a:spcPct val="100000"/>
              </a:lnSpc>
              <a:spcBef>
                <a:spcPts val="1134"/>
              </a:spcBef>
              <a:buClr>
                <a:srgbClr val="000000"/>
              </a:buClr>
              <a:buFont typeface="Wingdings" charset="2"/>
              <a:buChar char=""/>
            </a:pPr>
            <a:r>
              <a:rPr lang="en-US" sz="2000" b="0" strike="noStrike" spc="-1">
                <a:solidFill>
                  <a:srgbClr val="000000"/>
                </a:solidFill>
                <a:latin typeface="Arial"/>
                <a:ea typeface="DejaVu Sans"/>
              </a:rPr>
              <a:t>Only for </a:t>
            </a:r>
            <a:r>
              <a:rPr lang="en-US" sz="2000" b="0" u="sng" strike="noStrike" spc="-1">
                <a:solidFill>
                  <a:srgbClr val="000000"/>
                </a:solidFill>
                <a:uFillTx/>
                <a:latin typeface="Arial"/>
                <a:ea typeface="DejaVu Sans"/>
              </a:rPr>
              <a:t>certain</a:t>
            </a:r>
            <a:r>
              <a:rPr lang="en-US" sz="2000" b="0" strike="noStrike" spc="-1">
                <a:solidFill>
                  <a:srgbClr val="000000"/>
                </a:solidFill>
                <a:latin typeface="Arial"/>
                <a:ea typeface="DejaVu Sans"/>
              </a:rPr>
              <a:t> properties (federally subsidized, federally backed mortgages)</a:t>
            </a:r>
            <a:endParaRPr lang="en-US" sz="2000" b="0" strike="noStrike" spc="-1">
              <a:latin typeface="Arial"/>
            </a:endParaRPr>
          </a:p>
          <a:p>
            <a:pPr marL="914400" lvl="1" indent="-385200">
              <a:lnSpc>
                <a:spcPct val="100000"/>
              </a:lnSpc>
              <a:spcBef>
                <a:spcPts val="1134"/>
              </a:spcBef>
              <a:buClr>
                <a:srgbClr val="000000"/>
              </a:buClr>
              <a:buFont typeface="Wingdings" charset="2"/>
              <a:buChar char=""/>
            </a:pPr>
            <a:r>
              <a:rPr lang="en-US" sz="2000" b="0" strike="noStrike" spc="-1">
                <a:solidFill>
                  <a:srgbClr val="000000"/>
                </a:solidFill>
                <a:latin typeface="Arial"/>
                <a:ea typeface="DejaVu Sans"/>
              </a:rPr>
              <a:t>Also prohibited late fees for a few months</a:t>
            </a:r>
            <a:endParaRPr lang="en-US" sz="2000" b="0" strike="noStrike" spc="-1">
              <a:latin typeface="Arial"/>
            </a:endParaRPr>
          </a:p>
          <a:p>
            <a:pPr marL="914400" lvl="1" indent="-385200">
              <a:lnSpc>
                <a:spcPct val="100000"/>
              </a:lnSpc>
              <a:spcBef>
                <a:spcPts val="1134"/>
              </a:spcBef>
              <a:buClr>
                <a:srgbClr val="000000"/>
              </a:buClr>
              <a:buFont typeface="Wingdings" charset="2"/>
              <a:buChar char=""/>
            </a:pPr>
            <a:r>
              <a:rPr lang="en-US" sz="2000" b="0" strike="noStrike" spc="-1">
                <a:solidFill>
                  <a:srgbClr val="000000"/>
                </a:solidFill>
                <a:latin typeface="Arial"/>
                <a:ea typeface="DejaVu Sans"/>
              </a:rPr>
              <a:t>Expired in July 2020</a:t>
            </a:r>
            <a:endParaRPr lang="en-US" sz="2000" b="0" strike="noStrike" spc="-1">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CustomShape 1"/>
          <p:cNvSpPr/>
          <p:nvPr/>
        </p:nvSpPr>
        <p:spPr>
          <a:xfrm>
            <a:off x="818640" y="2057400"/>
            <a:ext cx="10552320" cy="414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70560">
              <a:lnSpc>
                <a:spcPct val="90000"/>
              </a:lnSpc>
              <a:spcBef>
                <a:spcPts val="360"/>
              </a:spcBef>
            </a:pPr>
            <a:endParaRPr lang="en-US" sz="1800" b="0" strike="noStrike" spc="-1">
              <a:latin typeface="Arial"/>
            </a:endParaRPr>
          </a:p>
          <a:p>
            <a:pPr marL="914400" lvl="1" indent="-359640">
              <a:lnSpc>
                <a:spcPct val="90000"/>
              </a:lnSpc>
              <a:buClr>
                <a:srgbClr val="000000"/>
              </a:buClr>
              <a:buFont typeface="Wingdings" charset="2"/>
              <a:buChar char=""/>
            </a:pPr>
            <a:r>
              <a:rPr lang="en-US" sz="2000" b="0" strike="noStrike" spc="-1">
                <a:solidFill>
                  <a:srgbClr val="000000"/>
                </a:solidFill>
                <a:latin typeface="Arial"/>
                <a:ea typeface="Arial"/>
              </a:rPr>
              <a:t>CDC issued order in September under emergency authority</a:t>
            </a:r>
            <a:endParaRPr lang="en-US" sz="2000" b="0" strike="noStrike" spc="-1">
              <a:latin typeface="Arial"/>
            </a:endParaRPr>
          </a:p>
          <a:p>
            <a:pPr marL="553320">
              <a:lnSpc>
                <a:spcPct val="90000"/>
              </a:lnSpc>
            </a:pPr>
            <a:endParaRPr lang="en-US" sz="2000" b="0" strike="noStrike" spc="-1">
              <a:latin typeface="Arial"/>
            </a:endParaRPr>
          </a:p>
          <a:p>
            <a:pPr marL="914400" lvl="1" indent="-359640">
              <a:lnSpc>
                <a:spcPct val="90000"/>
              </a:lnSpc>
              <a:buClr>
                <a:srgbClr val="000000"/>
              </a:buClr>
              <a:buFont typeface="Wingdings" charset="2"/>
              <a:buChar char=""/>
            </a:pPr>
            <a:r>
              <a:rPr lang="en-US" sz="2000" b="0" strike="noStrike" spc="-1">
                <a:solidFill>
                  <a:srgbClr val="000000"/>
                </a:solidFill>
                <a:latin typeface="Arial"/>
                <a:ea typeface="Arial"/>
              </a:rPr>
              <a:t>Any tenant who submits a declaration to their landlord is protected from eviction until the order expires</a:t>
            </a:r>
            <a:endParaRPr lang="en-US" sz="2000" b="0" strike="noStrike" spc="-1">
              <a:latin typeface="Arial"/>
            </a:endParaRPr>
          </a:p>
          <a:p>
            <a:pPr marL="1296000" lvl="2" indent="-286200">
              <a:lnSpc>
                <a:spcPct val="100000"/>
              </a:lnSpc>
              <a:spcBef>
                <a:spcPts val="850"/>
              </a:spcBef>
              <a:buClr>
                <a:srgbClr val="000000"/>
              </a:buClr>
              <a:buSzPct val="45000"/>
              <a:buFont typeface="Wingdings" charset="2"/>
              <a:buChar char=""/>
            </a:pPr>
            <a:r>
              <a:rPr lang="en-US" sz="1600" b="0" strike="noStrike" spc="-1">
                <a:solidFill>
                  <a:srgbClr val="000000"/>
                </a:solidFill>
                <a:latin typeface="Arial"/>
                <a:ea typeface="Arial"/>
              </a:rPr>
              <a:t>Extended by Congress to January 31, 2021. Recently extended by the CDC to </a:t>
            </a:r>
            <a:r>
              <a:rPr lang="en-US" sz="1600" b="1" u="sng" strike="noStrike" spc="-1">
                <a:solidFill>
                  <a:srgbClr val="000000"/>
                </a:solidFill>
                <a:uFillTx/>
                <a:latin typeface="Arial"/>
                <a:ea typeface="Arial"/>
              </a:rPr>
              <a:t>March 31, 2021</a:t>
            </a:r>
            <a:r>
              <a:rPr lang="en-US" sz="1600" b="0" strike="noStrike" spc="-1">
                <a:solidFill>
                  <a:srgbClr val="000000"/>
                </a:solidFill>
                <a:latin typeface="Arial"/>
                <a:ea typeface="Arial"/>
              </a:rPr>
              <a:t>.</a:t>
            </a:r>
            <a:endParaRPr lang="en-US" sz="1600" b="0" strike="noStrike" spc="-1">
              <a:latin typeface="Arial"/>
            </a:endParaRPr>
          </a:p>
          <a:p>
            <a:pPr marL="1296000" lvl="2" indent="-286200">
              <a:lnSpc>
                <a:spcPct val="100000"/>
              </a:lnSpc>
              <a:spcBef>
                <a:spcPts val="850"/>
              </a:spcBef>
              <a:buClr>
                <a:srgbClr val="000000"/>
              </a:buClr>
              <a:buSzPct val="45000"/>
              <a:buFont typeface="Wingdings" charset="2"/>
              <a:buChar char=""/>
            </a:pPr>
            <a:r>
              <a:rPr lang="en-US" sz="1600" b="0" strike="noStrike" spc="-1">
                <a:solidFill>
                  <a:srgbClr val="000000"/>
                </a:solidFill>
                <a:latin typeface="Arial"/>
                <a:ea typeface="Arial"/>
              </a:rPr>
              <a:t>Tenant continues to owe all rent and late fees. </a:t>
            </a:r>
            <a:endParaRPr lang="en-US" sz="1600" b="0" strike="noStrike" spc="-1">
              <a:latin typeface="Arial"/>
            </a:endParaRPr>
          </a:p>
          <a:p>
            <a:pPr marL="1296000" lvl="2" indent="-286200">
              <a:lnSpc>
                <a:spcPct val="100000"/>
              </a:lnSpc>
              <a:spcBef>
                <a:spcPts val="850"/>
              </a:spcBef>
              <a:buClr>
                <a:srgbClr val="000000"/>
              </a:buClr>
              <a:buSzPct val="45000"/>
              <a:buFont typeface="Wingdings" charset="2"/>
              <a:buChar char=""/>
            </a:pPr>
            <a:r>
              <a:rPr lang="en-US" sz="1600" b="0" strike="noStrike" spc="-1">
                <a:solidFill>
                  <a:srgbClr val="000000"/>
                </a:solidFill>
                <a:latin typeface="Arial"/>
                <a:ea typeface="Arial"/>
              </a:rPr>
              <a:t>Entitled to protection if submitted to the landlord any time before tenant is physically evicted </a:t>
            </a:r>
            <a:endParaRPr lang="en-US" sz="1600" b="0" strike="noStrike" spc="-1">
              <a:latin typeface="Arial"/>
            </a:endParaRPr>
          </a:p>
          <a:p>
            <a:pPr>
              <a:lnSpc>
                <a:spcPct val="90000"/>
              </a:lnSpc>
            </a:pPr>
            <a:endParaRPr lang="en-US" sz="1600" b="0" strike="noStrike" spc="-1">
              <a:latin typeface="Arial"/>
            </a:endParaRPr>
          </a:p>
          <a:p>
            <a:pPr marL="914400" lvl="1" indent="-359640">
              <a:lnSpc>
                <a:spcPct val="90000"/>
              </a:lnSpc>
              <a:buClr>
                <a:srgbClr val="000000"/>
              </a:buClr>
              <a:buFont typeface="Wingdings" charset="2"/>
              <a:buChar char=""/>
            </a:pPr>
            <a:r>
              <a:rPr lang="en-US" sz="2000" b="0" strike="noStrike" spc="-1">
                <a:solidFill>
                  <a:srgbClr val="000000"/>
                </a:solidFill>
                <a:latin typeface="Arial"/>
                <a:ea typeface="Arial"/>
              </a:rPr>
              <a:t>Declaration must state:</a:t>
            </a:r>
            <a:endParaRPr lang="en-US" sz="2000" b="0" strike="noStrike" spc="-1">
              <a:latin typeface="Arial"/>
            </a:endParaRPr>
          </a:p>
          <a:p>
            <a:pPr marL="1296000" lvl="2" indent="-286200">
              <a:lnSpc>
                <a:spcPct val="100000"/>
              </a:lnSpc>
              <a:spcBef>
                <a:spcPts val="850"/>
              </a:spcBef>
              <a:buClr>
                <a:srgbClr val="000000"/>
              </a:buClr>
              <a:buSzPct val="45000"/>
              <a:buFont typeface="Wingdings" charset="2"/>
              <a:buChar char=""/>
            </a:pPr>
            <a:r>
              <a:rPr lang="en-US" sz="1600" b="0" strike="noStrike" spc="-1">
                <a:solidFill>
                  <a:srgbClr val="000000"/>
                </a:solidFill>
                <a:latin typeface="Arial"/>
                <a:ea typeface="Arial"/>
              </a:rPr>
              <a:t>Unable to pay rent due to loss of income/hours/wages or significant medical expenses</a:t>
            </a:r>
            <a:endParaRPr lang="en-US" sz="1600" b="0" strike="noStrike" spc="-1">
              <a:latin typeface="Arial"/>
            </a:endParaRPr>
          </a:p>
          <a:p>
            <a:pPr marL="1296000" lvl="2" indent="-286200">
              <a:lnSpc>
                <a:spcPct val="100000"/>
              </a:lnSpc>
              <a:spcBef>
                <a:spcPts val="850"/>
              </a:spcBef>
              <a:buClr>
                <a:srgbClr val="000000"/>
              </a:buClr>
              <a:buSzPct val="45000"/>
              <a:buFont typeface="Wingdings" charset="2"/>
              <a:buChar char=""/>
            </a:pPr>
            <a:r>
              <a:rPr lang="en-US" sz="1600" b="0" strike="noStrike" spc="-1">
                <a:solidFill>
                  <a:srgbClr val="000000"/>
                </a:solidFill>
                <a:latin typeface="Arial"/>
                <a:ea typeface="Arial"/>
              </a:rPr>
              <a:t>Attempted to obtain government assistance for rent</a:t>
            </a:r>
            <a:endParaRPr lang="en-US" sz="1600" b="0" strike="noStrike" spc="-1">
              <a:latin typeface="Arial"/>
            </a:endParaRPr>
          </a:p>
          <a:p>
            <a:pPr marL="1296000" lvl="2" indent="-286200">
              <a:lnSpc>
                <a:spcPct val="100000"/>
              </a:lnSpc>
              <a:spcBef>
                <a:spcPts val="850"/>
              </a:spcBef>
              <a:buClr>
                <a:srgbClr val="000000"/>
              </a:buClr>
              <a:buSzPct val="45000"/>
              <a:buFont typeface="Wingdings" charset="2"/>
              <a:buChar char=""/>
            </a:pPr>
            <a:r>
              <a:rPr lang="en-US" sz="1600" b="0" strike="noStrike" spc="-1">
                <a:solidFill>
                  <a:srgbClr val="000000"/>
                </a:solidFill>
                <a:latin typeface="Arial"/>
                <a:ea typeface="Arial"/>
              </a:rPr>
              <a:t>Below certain income threshold</a:t>
            </a:r>
            <a:endParaRPr lang="en-US" sz="1600" b="0" strike="noStrike" spc="-1">
              <a:latin typeface="Arial"/>
            </a:endParaRPr>
          </a:p>
          <a:p>
            <a:pPr marL="1296000" lvl="2" indent="-286200">
              <a:lnSpc>
                <a:spcPct val="100000"/>
              </a:lnSpc>
              <a:spcBef>
                <a:spcPts val="850"/>
              </a:spcBef>
              <a:buClr>
                <a:srgbClr val="000000"/>
              </a:buClr>
              <a:buSzPct val="45000"/>
              <a:buFont typeface="Wingdings" charset="2"/>
              <a:buChar char=""/>
            </a:pPr>
            <a:r>
              <a:rPr lang="en-US" sz="1600" b="0" strike="noStrike" spc="-1">
                <a:solidFill>
                  <a:srgbClr val="000000"/>
                </a:solidFill>
                <a:latin typeface="Arial"/>
                <a:ea typeface="Arial"/>
              </a:rPr>
              <a:t>Attempted to make partial payments as able</a:t>
            </a:r>
            <a:endParaRPr lang="en-US" sz="1600" b="0" strike="noStrike" spc="-1">
              <a:latin typeface="Arial"/>
            </a:endParaRPr>
          </a:p>
          <a:p>
            <a:pPr marL="1296000" lvl="2" indent="-286200">
              <a:lnSpc>
                <a:spcPct val="100000"/>
              </a:lnSpc>
              <a:spcBef>
                <a:spcPts val="850"/>
              </a:spcBef>
              <a:buClr>
                <a:srgbClr val="000000"/>
              </a:buClr>
              <a:buSzPct val="45000"/>
              <a:buFont typeface="Wingdings" charset="2"/>
              <a:buChar char=""/>
            </a:pPr>
            <a:r>
              <a:rPr lang="en-US" sz="1600" b="0" strike="noStrike" spc="-1">
                <a:solidFill>
                  <a:srgbClr val="000000"/>
                </a:solidFill>
                <a:latin typeface="Arial"/>
                <a:ea typeface="Arial"/>
              </a:rPr>
              <a:t>Would become homeless or would have to move in with others if evicted</a:t>
            </a:r>
            <a:endParaRPr lang="en-US" sz="1600" b="0" strike="noStrike" spc="-1">
              <a:latin typeface="Arial"/>
            </a:endParaRPr>
          </a:p>
        </p:txBody>
      </p:sp>
      <p:sp>
        <p:nvSpPr>
          <p:cNvPr id="147" name="CustomShape 2"/>
          <p:cNvSpPr/>
          <p:nvPr/>
        </p:nvSpPr>
        <p:spPr>
          <a:xfrm>
            <a:off x="402120" y="1143000"/>
            <a:ext cx="10569960" cy="968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90000"/>
              </a:lnSpc>
              <a:tabLst>
                <a:tab pos="0" algn="l"/>
              </a:tabLst>
            </a:pPr>
            <a:endParaRPr lang="en-US" sz="1800" b="0" strike="noStrike" spc="-1">
              <a:latin typeface="Arial"/>
            </a:endParaRPr>
          </a:p>
          <a:p>
            <a:pPr>
              <a:lnSpc>
                <a:spcPct val="90000"/>
              </a:lnSpc>
              <a:tabLst>
                <a:tab pos="0" algn="l"/>
              </a:tabLst>
            </a:pPr>
            <a:endParaRPr lang="en-US" sz="1800" b="0" strike="noStrike" spc="-1">
              <a:latin typeface="Arial"/>
            </a:endParaRPr>
          </a:p>
          <a:p>
            <a:pPr>
              <a:lnSpc>
                <a:spcPct val="90000"/>
              </a:lnSpc>
              <a:tabLst>
                <a:tab pos="0" algn="l"/>
              </a:tabLst>
            </a:pPr>
            <a:r>
              <a:rPr lang="en-US" sz="4000" b="1" strike="noStrike" spc="-1">
                <a:solidFill>
                  <a:srgbClr val="000000"/>
                </a:solidFill>
                <a:latin typeface="Calibri Light"/>
                <a:ea typeface="Noto Sans CJK SC"/>
              </a:rPr>
              <a:t>Evictions During the Pandemic – CDC Moratorium</a:t>
            </a:r>
            <a:br/>
            <a:endParaRPr lang="en-US" sz="4000" b="0" strike="noStrike" spc="-1">
              <a:latin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5355</TotalTime>
  <Words>2191</Words>
  <Application>Microsoft Office PowerPoint</Application>
  <PresentationFormat>Widescreen</PresentationFormat>
  <Paragraphs>297</Paragraphs>
  <Slides>27</Slides>
  <Notes>12</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27</vt:i4>
      </vt:variant>
    </vt:vector>
  </HeadingPairs>
  <TitlesOfParts>
    <vt:vector size="39" baseType="lpstr">
      <vt:lpstr>Arial</vt:lpstr>
      <vt:lpstr>Calibri</vt:lpstr>
      <vt:lpstr>Calibri Light</vt:lpstr>
      <vt:lpstr>Century Gothic</vt:lpstr>
      <vt:lpstr>DejaVu Sans</vt:lpstr>
      <vt:lpstr>Noto Sans CJK SC</vt:lpstr>
      <vt:lpstr>Symbol</vt:lpstr>
      <vt:lpstr>Times New Roman</vt:lpstr>
      <vt:lpstr>Wingdings</vt:lpstr>
      <vt:lpstr>Office Theme</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Alexander Scherr</dc:creator>
  <dc:description/>
  <cp:lastModifiedBy>Elizabeth M Grant</cp:lastModifiedBy>
  <cp:revision>114</cp:revision>
  <dcterms:created xsi:type="dcterms:W3CDTF">2020-05-07T22:07:58Z</dcterms:created>
  <dcterms:modified xsi:type="dcterms:W3CDTF">2021-02-23T19:46:59Z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11</vt:i4>
  </property>
  <property fmtid="{D5CDD505-2E9C-101B-9397-08002B2CF9AE}" pid="3" name="PresentationFormat">
    <vt:lpwstr>Widescreen</vt:lpwstr>
  </property>
  <property fmtid="{D5CDD505-2E9C-101B-9397-08002B2CF9AE}" pid="4" name="Slides">
    <vt:i4>22</vt:i4>
  </property>
</Properties>
</file>