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gif" ContentType="image/gif"/>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handoutMasterIdLst>
    <p:handoutMasterId r:id="rId24"/>
  </p:handoutMasterIdLst>
  <p:sldIdLst>
    <p:sldId id="256" r:id="rId2"/>
    <p:sldId id="280" r:id="rId3"/>
    <p:sldId id="257" r:id="rId4"/>
    <p:sldId id="258" r:id="rId5"/>
    <p:sldId id="278" r:id="rId6"/>
    <p:sldId id="259" r:id="rId7"/>
    <p:sldId id="261" r:id="rId8"/>
    <p:sldId id="260" r:id="rId9"/>
    <p:sldId id="268" r:id="rId10"/>
    <p:sldId id="262" r:id="rId11"/>
    <p:sldId id="275" r:id="rId12"/>
    <p:sldId id="263" r:id="rId13"/>
    <p:sldId id="270" r:id="rId14"/>
    <p:sldId id="269" r:id="rId15"/>
    <p:sldId id="276" r:id="rId16"/>
    <p:sldId id="277" r:id="rId17"/>
    <p:sldId id="264" r:id="rId18"/>
    <p:sldId id="265" r:id="rId19"/>
    <p:sldId id="266" r:id="rId20"/>
    <p:sldId id="272" r:id="rId21"/>
    <p:sldId id="273" r:id="rId2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233" autoAdjust="0"/>
  </p:normalViewPr>
  <p:slideViewPr>
    <p:cSldViewPr>
      <p:cViewPr varScale="1">
        <p:scale>
          <a:sx n="49" d="100"/>
          <a:sy n="49" d="100"/>
        </p:scale>
        <p:origin x="-1122" y="-90"/>
      </p:cViewPr>
      <p:guideLst>
        <p:guide orient="horz" pos="2160"/>
        <p:guide pos="2880"/>
      </p:guideLst>
    </p:cSldViewPr>
  </p:slideViewPr>
  <p:notesTextViewPr>
    <p:cViewPr>
      <p:scale>
        <a:sx n="100" d="100"/>
        <a:sy n="100" d="100"/>
      </p:scale>
      <p:origin x="0" y="78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a:p>
        </p:txBody>
      </p:sp>
      <p:sp>
        <p:nvSpPr>
          <p:cNvPr id="1843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1843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a:p>
        </p:txBody>
      </p:sp>
      <p:sp>
        <p:nvSpPr>
          <p:cNvPr id="1843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4ED5FFAD-8A35-4CD8-AE09-5AFA0468EFC9}"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3555"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355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3558"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3559"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69F7A53-1D32-4DA9-8A7C-11F0A6DC460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C3B2075D-7733-40A4-845E-6A27FF7ABCBB}" type="slidenum">
              <a:rPr lang="en-US" smtClean="0"/>
              <a:pPr/>
              <a:t>1</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dirty="0" smtClean="0"/>
              <a:t>	Welcome to Identity Theft: How to Protect Yourself,” sponsored by the Peer Financial Counseling Program through the (insert your school’s name and sponsor). My name is (counselor’s name). The purpose of this module is to help us understand the threat that identity theft poses and ways to protect ourselves.</a:t>
            </a:r>
          </a:p>
          <a:p>
            <a:pPr eaLnBrk="1" hangingPunct="1"/>
            <a:r>
              <a:rPr lang="en-US" dirty="0" smtClean="0"/>
              <a:t>	Please feel free to ask questions during the presentation.</a:t>
            </a:r>
          </a:p>
          <a:p>
            <a:pPr eaLnBrk="1" hangingPunct="1"/>
            <a:r>
              <a:rPr lang="en-US" dirty="0" smtClean="0"/>
              <a:t>	Identity theft affects thousands of Georgians each year. The typical victim is usually between 18 and 39 years old – so this is a crime that’s likely to happen to one of us. A thief might use your identity to open a new bank or credit card account, open a new account for phone or other utility services, or to avoid a legal sanction – a speeding ticket, for example. </a:t>
            </a:r>
          </a:p>
          <a:p>
            <a:pPr eaLnBrk="1" hangingPunct="1"/>
            <a:r>
              <a:rPr lang="en-US" dirty="0" smtClean="0"/>
              <a:t>	</a:t>
            </a:r>
            <a:r>
              <a:rPr lang="en-US" b="1" dirty="0" smtClean="0"/>
              <a:t>Ask if anyone in the group has been a victim of identity theft or knows someone who has. What was their experience?</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3815FFD2-AA8E-4959-8A1F-71DD058CBE5E}" type="slidenum">
              <a:rPr lang="en-US" smtClean="0"/>
              <a:pPr/>
              <a:t>10</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r>
              <a:rPr lang="en-US" smtClean="0"/>
              <a:t>	Be sure to put your outgoing mail somewhere secure.</a:t>
            </a:r>
          </a:p>
          <a:p>
            <a:pPr eaLnBrk="1" hangingPunct="1"/>
            <a:r>
              <a:rPr lang="en-US" smtClean="0"/>
              <a:t>	If a bill or credit card doesn’t come when it should, it may be because someone has changed your address or stolen your mail. Follow up if mail doesn’t arrive when it should.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1A85B4CE-E7C1-4D3E-846B-000BA6DB4196}" type="slidenum">
              <a:rPr lang="en-US" smtClean="0"/>
              <a:pPr/>
              <a:t>11</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r>
              <a:rPr lang="en-US" smtClean="0"/>
              <a:t>	Now that we know what identity theft is and how it occurs let’s take a quiz to find out how prepared you are. If you answered false to any of these questions then you are making yourself susceptible to identity theft. We are now going to talk about how to avoid being a victim of identity theft. Listen up… this could save you thousands of dollars and a lot of your time!</a:t>
            </a:r>
          </a:p>
          <a:p>
            <a:pPr eaLnBrk="1" hangingPunct="1"/>
            <a:endParaRPr lang="en-US" smtClean="0"/>
          </a:p>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34B3D403-C95D-4C2C-9D1F-59BD50B5351E}" type="slidenum">
              <a:rPr lang="en-US" smtClean="0"/>
              <a:pPr/>
              <a:t>12</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r>
              <a:rPr lang="en-US" smtClean="0"/>
              <a:t>	Your banking information typically contains information that identity thieves want so be careful with it. Your bank is very unlikely to need to call or e-mail you to ask for your personal information.  The first 9 numbers printed on your check is the routing number for your bank. Anyone who calls or e-mails you and says s/he knows that does NOT know your account number. The first digits of some credit cards are all the same so don’t be fooled by that approach either.</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1BB94EF2-B941-4757-8CE3-6B118BCDFF25}" type="slidenum">
              <a:rPr lang="en-US" smtClean="0"/>
              <a:pPr/>
              <a:t>13</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r>
              <a:rPr lang="en-US" smtClean="0"/>
              <a:t>	E-mail attachments can contain serious viruses or worms that can affect your computer’s operations in ways you may never know about – until an identity thief uses the information s/he has stolen from you.</a:t>
            </a:r>
          </a:p>
          <a:p>
            <a:pPr eaLnBrk="1" hangingPunct="1"/>
            <a:r>
              <a:rPr lang="en-US" smtClean="0"/>
              <a:t>	If you’re interested in a web link in an e-mail, open a new browser window and type in the URL. Make sure the URL doesn’t change after the site comes up. You can go to snopes.com and check out current e-mail scams.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2C042087-3D44-4BDA-BC68-D3B273077C65}" type="slidenum">
              <a:rPr lang="en-US" smtClean="0"/>
              <a:pPr/>
              <a:t>14</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r>
              <a:rPr lang="en-US" dirty="0" smtClean="0"/>
              <a:t>	Using more than one password and PIN and difficult to remember passwords and PINs is a hassle but it’s the best way to protect personal information.</a:t>
            </a:r>
          </a:p>
          <a:p>
            <a:pPr eaLnBrk="1" hangingPunct="1"/>
            <a:r>
              <a:rPr lang="en-US" dirty="0" smtClean="0"/>
              <a:t>	Georgia Senate Bill 230, enacted in 2005, requires notification of consumers if </a:t>
            </a:r>
            <a:r>
              <a:rPr lang="en-US" b="1" dirty="0" smtClean="0"/>
              <a:t>unencrypted</a:t>
            </a:r>
            <a:r>
              <a:rPr lang="en-US" dirty="0" smtClean="0"/>
              <a:t> personal data are stolen. The notification must be in the “most expedient time possible and without unreasonable delay.” (http://www.legis.state.ga.us/legis/2005_06/fulltext/sb230.htm)  If you hear about a data breach and think you may be affected, follow up.</a:t>
            </a:r>
          </a:p>
          <a:p>
            <a:pPr eaLnBrk="1" hangingPunct="1"/>
            <a:r>
              <a:rPr lang="en-US" dirty="0" smtClean="0"/>
              <a:t>	Learn what a legitimate </a:t>
            </a:r>
            <a:r>
              <a:rPr lang="en-US" dirty="0" err="1" smtClean="0"/>
              <a:t>WiFi</a:t>
            </a:r>
            <a:r>
              <a:rPr lang="en-US" dirty="0" smtClean="0"/>
              <a:t> hotspot webpage looks like. If you encounter anything out of the ordinary, disconnect immediately. When you connect to a public hotspot, turn on your firewall. Be sure your virus protection software and firewalls are up to date. Never access online banking sites or other sensitive web sites from a public </a:t>
            </a:r>
            <a:r>
              <a:rPr lang="en-US" dirty="0" err="1" smtClean="0"/>
              <a:t>WiFi</a:t>
            </a:r>
            <a:r>
              <a:rPr lang="en-US" dirty="0" smtClean="0"/>
              <a:t> network. Limit e-mail and IM communications on </a:t>
            </a:r>
            <a:r>
              <a:rPr lang="en-US" dirty="0" err="1" smtClean="0"/>
              <a:t>WiFi</a:t>
            </a:r>
            <a:r>
              <a:rPr lang="en-US" dirty="0" smtClean="0"/>
              <a:t> networks. Assign passwords to files containing sensitive information. If you can, use your cell phone to access the Internet instead.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B3B200C6-D5E5-400A-96FB-AD426BEC892F}" type="slidenum">
              <a:rPr lang="en-US" smtClean="0"/>
              <a:pPr/>
              <a:t>15</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r>
              <a:rPr lang="en-US" sz="1000" smtClean="0"/>
              <a:t>	A new way to protect yourself from becoming a victim has recently emerged as of November of 2007. Now you can ask for a “credit freeze” which is literally a freeze of your credit – but you may have to pay. 	A security freeze tells the consumer reporting agencies not to give access to your consumer reporting file or your credit score unless you have authorized that access or the entity seeking to see your file has an exemption from the security freeze law, as do your current creditors. Placing a security freeze at all three major credit reporting agencies stops most persons from accessing your consumer reporting files. This prevents crooks from using your credit record to open false new accounts because most businesses will not open new accounts without first checking credit history. If your consumer reporting file is frozen, even someone who knows your name, date of birth and Social Security Number should be stopped from opening new accounts in your name. </a:t>
            </a:r>
          </a:p>
          <a:p>
            <a:pPr eaLnBrk="1" hangingPunct="1"/>
            <a:r>
              <a:rPr lang="en-US" sz="1000" smtClean="0"/>
              <a:t>	Originally, thirty-nine states and the District of Columbia have enacted laws requiring the credit bureaus to enable consumers to protect their credit files with a security freeze, but unfortunately, Georgia was not one of those states. However, on March 31, 2008 Georgia enacted a law that protects victims of identity theft and limits the credit freezing fee to $3 per bureau. It is important to note that if an identity theft victim can prove that they were a victim, then they are not required to pay a fee for the credit freeze. However, all others must pay $3 to place, temporarily lift, or remove the freeze altogether in the state of Georgia. </a:t>
            </a:r>
          </a:p>
          <a:p>
            <a:pPr eaLnBrk="1" hangingPunct="1"/>
            <a:r>
              <a:rPr lang="en-US" sz="1000" smtClean="0"/>
              <a:t>	Please note that I am not endorsing credit freezes as they might not be the best plan for you. Typically, credit freezes are best for people who are older as well as people who have been a victim of identity theft in the past. If you are thinking about opening up a line of credit in the near future, then you might want to consider waiting to put a freeze on your credit until you are at a stable place in your credit life. Again, it is up to you to decide which prevention alternative is right for you. But one thing is certain, identity theft is not going away! You should definitely start shredding all of your bank statements and other sensitive information. </a:t>
            </a:r>
          </a:p>
          <a:p>
            <a:pPr eaLnBrk="1" hangingPunct="1"/>
            <a:r>
              <a:rPr lang="en-US" sz="1000" smtClean="0"/>
              <a:t>	More information can be found at: http://www.consumersunion.org/campaigns//learn_more/003484indiv.html</a:t>
            </a:r>
          </a:p>
          <a:p>
            <a:pPr eaLnBrk="1" hangingPunct="1"/>
            <a:r>
              <a:rPr lang="en-US" smtClean="0"/>
              <a:t>	</a:t>
            </a:r>
            <a:endParaRPr lang="en-US" b="1"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9722FB05-F120-40D9-8F86-C90CAC9845A3}" type="slidenum">
              <a:rPr lang="en-US" smtClean="0"/>
              <a:pPr/>
              <a:t>16</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r>
              <a:rPr lang="en-US" dirty="0" smtClean="0"/>
              <a:t>	Let’s look at another popular prevention product. Identity theft prevention products place fraud alerts with the 3 major credit bureaus. Anytime that someone tries to do anything with your credit (like a change a address or open a line of credit), the consumer receives a call to verify the information. This costs around $10 a month and these companies will place a guarantee of $1,000,000. We certainly are not advocating these particular products; they are not necessary—you can place a fraud alert with the 3 major credit bureaus yourself. </a:t>
            </a:r>
            <a:r>
              <a:rPr lang="en-US" b="1" dirty="0" smtClean="0"/>
              <a:t>Presenter</a:t>
            </a:r>
            <a:r>
              <a:rPr lang="en-US" dirty="0" smtClean="0"/>
              <a:t>: If you have access to the internet, click on the icon to view a commercial of </a:t>
            </a:r>
            <a:r>
              <a:rPr lang="en-US" dirty="0" err="1" smtClean="0"/>
              <a:t>Lifelock</a:t>
            </a:r>
            <a:r>
              <a:rPr lang="en-US" dirty="0" smtClean="0"/>
              <a:t>. http://youtube.com/watch?v=csEFhvwKm4M&amp;feature=related</a:t>
            </a:r>
          </a:p>
          <a:p>
            <a:pPr eaLnBrk="1" hangingPunct="1"/>
            <a:r>
              <a:rPr lang="en-US" dirty="0" smtClean="0"/>
              <a:t>	However, it is important to know that some companies offering social security numbers MAY NOT be legitimate! Be careful and do some research before giving up your social security number to anyone.</a:t>
            </a:r>
          </a:p>
          <a:p>
            <a:pPr eaLnBrk="1" hangingPunct="1"/>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2FE513BD-5AEC-44CD-B3C8-43618807CD55}" type="slidenum">
              <a:rPr lang="en-US" smtClean="0"/>
              <a:pPr/>
              <a:t>17</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n-US" smtClean="0"/>
              <a:t>	Most people don’t know their identity has been stolen until they see strange charges on their credit card or bank account statement or they get letters or phone calls about financial transactions they don’t know about. If you aren’t paying attention, it could be months before you notice these so check your statements.</a:t>
            </a:r>
          </a:p>
          <a:p>
            <a:pPr eaLnBrk="1" hangingPunct="1"/>
            <a:r>
              <a:rPr lang="en-US" smtClean="0"/>
              <a:t>	Check your credit report at least once a year. Visit www.annualcreditreport.com for your free annual credit report.</a:t>
            </a:r>
          </a:p>
          <a:p>
            <a:pPr eaLnBrk="1" hangingPunct="1"/>
            <a:r>
              <a:rPr lang="en-US" smtClean="0"/>
              <a:t>	Be sure no one is listening before you give out personal information on the phone.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A47C2E58-5683-4604-868D-6CCD6447C026}" type="slidenum">
              <a:rPr lang="en-US" smtClean="0"/>
              <a:pPr/>
              <a:t>18</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en-US" sz="1000" smtClean="0"/>
              <a:t>	If you think your identity has been stolen, contact one of the three credit bureaus to put a fraud alert on your accounts. A fraud alert means a business has to verify your identity before issuing you credit. This could cause some delays if you’re trying to complete a transaction.  All of the credit bureaus have information on their web sites about fraud alerts.</a:t>
            </a:r>
          </a:p>
          <a:p>
            <a:pPr eaLnBrk="1" hangingPunct="1"/>
            <a:r>
              <a:rPr lang="en-US" sz="1000" smtClean="0"/>
              <a:t>	Once you’ve put a fraud alert in your file, you can get a free copy of your credit report. Look for information that doesn’t belong – accounts you didn’t open, for example. If you find fraudulent or inaccurate information, ask the credit bureau in writing to remove it. Expect lots of offers for credit monitoring services and/or identity theft insurance. Many experts do NOT think these are worth the cost.</a:t>
            </a:r>
          </a:p>
          <a:p>
            <a:pPr eaLnBrk="1" hangingPunct="1"/>
            <a:r>
              <a:rPr lang="en-US" sz="1000" smtClean="0"/>
              <a:t>	Close accounts that have been tampered with. Call and speak with someone in the security or fraud department for each. Follow up in writing and keep a copy. You may have to close your bank account or cancel your credit card account and get a new account number.</a:t>
            </a:r>
          </a:p>
          <a:p>
            <a:pPr eaLnBrk="1" hangingPunct="1"/>
            <a:r>
              <a:rPr lang="en-US" sz="1000" smtClean="0"/>
              <a:t>	You can file a complaint with the Federal Trade Commission using their online complaint form or call their ID Theft hotline. This will help law enforcement officials track down identity thieves.</a:t>
            </a:r>
          </a:p>
          <a:p>
            <a:pPr eaLnBrk="1" hangingPunct="1"/>
            <a:r>
              <a:rPr lang="en-US" sz="1000" smtClean="0"/>
              <a:t>	File a report with your local police or the police in the community where the identity theft took place. Get a copy of the police report or at least the number of the report. Take a copy of your FTC ID Theft Complaint form and supporting documentation with you and ask the officer to include that information. You may need to carry a copy of this paperwork with you until the ramifications of the identity theft are worked out – and that could take months if not years.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79100E36-6D92-418A-8B92-1B5D3DBA4345}" type="slidenum">
              <a:rPr lang="en-US" smtClean="0"/>
              <a:pPr/>
              <a:t>19</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smtClean="0"/>
              <a:t>	Here are a few more tips for reporting identity theft. It is important that you act quickly but stay calm. Remember to keep a record of all of your conversations, and write down the name of the person that you spoke with. Keep a copy of all emails and documents that you send. It is also a good idea to use cerified mail when sending documents.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E1868AF2-5C4D-436D-8304-64B08D5578AE}" type="slidenum">
              <a:rPr lang="en-US" smtClean="0"/>
              <a:pPr/>
              <a:t>2</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US" dirty="0" smtClean="0"/>
              <a:t>	Identity theft is the crime of obtaining the personal or financial information of another person for the purpose of assuming that person’s name to make transactions or purchases. (</a:t>
            </a:r>
            <a:r>
              <a:rPr lang="en-US" sz="800" dirty="0" smtClean="0"/>
              <a:t>https://www.fnb.co.za/legallinks/securitycentre/terms.html)</a:t>
            </a:r>
            <a:endParaRPr lang="en-US" dirty="0" smtClean="0"/>
          </a:p>
          <a:p>
            <a:pPr eaLnBrk="1" hangingPunct="1"/>
            <a:r>
              <a:rPr lang="en-US" dirty="0" smtClean="0"/>
              <a:t>	Identity theft has been called the fastest growing crime. Do you know the total cost of identity theft per year? In 2010, identity theft cost $37 billion! An even scarier statistic is that more than 8 million people were victims</a:t>
            </a:r>
            <a:r>
              <a:rPr lang="en-US" baseline="0" dirty="0" smtClean="0"/>
              <a:t> </a:t>
            </a:r>
            <a:r>
              <a:rPr lang="en-US" dirty="0" smtClean="0"/>
              <a:t>of identity theft. </a:t>
            </a:r>
          </a:p>
          <a:p>
            <a:pPr eaLnBrk="1" hangingPunct="1"/>
            <a:r>
              <a:rPr lang="en-US" dirty="0" smtClean="0"/>
              <a:t>	The average out-of-pocket cost of identity theft per victim was $631 in 2010 (source: Javelin Strategy &amp; Research -- http://www.idsafety.net/; http://www.washingtonpost.com/wp-dyn/content/article/2011/02/09/AR2011020906064.html). That is a lot of money! Most people don’t have any losses but for those who do, identity theft can be expensive. But the greatest hardship from identity theft for most victims is the time required to notify the authorities and resolve problems. Why do think this is so? </a:t>
            </a:r>
          </a:p>
          <a:p>
            <a:pPr eaLnBrk="1" hangingPunct="1"/>
            <a:r>
              <a:rPr lang="en-US" dirty="0" smtClean="0"/>
              <a:t>	Recently, identity theft has received a lot of publicity in the media. Identity theft stories can be seen on the news, commercials, and even prime time television shows. Let’s watch a clip about identity theft in a very popular comedy show. </a:t>
            </a:r>
            <a:r>
              <a:rPr lang="en-US" b="1" dirty="0" smtClean="0"/>
              <a:t>Presenter</a:t>
            </a:r>
            <a:r>
              <a:rPr lang="en-US" dirty="0" smtClean="0"/>
              <a:t>: click on the clipart to get to the video. The Office clip can be found at the following website: http://www.youtube.com/watch?v=RC5imk9sG1M</a:t>
            </a:r>
          </a:p>
          <a:p>
            <a:pPr eaLnBrk="1" hangingPunct="1"/>
            <a:r>
              <a:rPr lang="en-US" dirty="0" smtClean="0"/>
              <a:t>	</a:t>
            </a:r>
          </a:p>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2B625A2F-BAA6-4980-A17B-919B7C4E5D2C}" type="slidenum">
              <a:rPr lang="en-US" smtClean="0"/>
              <a:pPr/>
              <a:t>20</a:t>
            </a:fld>
            <a:endParaRPr lang="en-US" smtClean="0"/>
          </a:p>
        </p:txBody>
      </p:sp>
      <p:sp>
        <p:nvSpPr>
          <p:cNvPr id="45059" name="Rectangle 2"/>
          <p:cNvSpPr>
            <a:spLocks noGrp="1" noRot="1" noChangeAspect="1" noChangeArrowheads="1" noTextEdit="1"/>
          </p:cNvSpPr>
          <p:nvPr>
            <p:ph type="sldImg"/>
          </p:nvPr>
        </p:nvSpPr>
        <p:spPr>
          <a:xfrm>
            <a:off x="1181100" y="698500"/>
            <a:ext cx="4648200" cy="3486150"/>
          </a:xfrm>
          <a:ln/>
        </p:spPr>
      </p:sp>
      <p:sp>
        <p:nvSpPr>
          <p:cNvPr id="45060" name="Rectangle 3"/>
          <p:cNvSpPr>
            <a:spLocks noGrp="1" noChangeArrowheads="1"/>
          </p:cNvSpPr>
          <p:nvPr>
            <p:ph type="body" idx="1"/>
          </p:nvPr>
        </p:nvSpPr>
        <p:spPr>
          <a:xfrm>
            <a:off x="935038" y="4416425"/>
            <a:ext cx="5140325" cy="4181475"/>
          </a:xfrm>
          <a:noFill/>
          <a:ln/>
        </p:spPr>
        <p:txBody>
          <a:bodyPr/>
          <a:lstStyle/>
          <a:p>
            <a:pPr eaLnBrk="1" hangingPunct="1"/>
            <a:r>
              <a:rPr lang="en-US" smtClean="0"/>
              <a:t>	If you ever need one-on-one assistance, you should contact the Peer Financial Counseling Program.  They can refer you to helpful resources.  (Insert your school’s info.)  We also have a list of Web resources related to identity theft (HO #2).</a:t>
            </a:r>
          </a:p>
          <a:p>
            <a:pPr eaLnBrk="1" hangingPunct="1"/>
            <a:r>
              <a:rPr lang="en-US" i="1" smtClean="0"/>
              <a:t>	Note to presenter</a:t>
            </a:r>
            <a:r>
              <a:rPr lang="en-US" smtClean="0"/>
              <a:t>: Now would a good time to recruit new counselors.  You could say: “If you would be interested in becoming a counselor, please feel free to contact us.”</a:t>
            </a:r>
          </a:p>
          <a:p>
            <a:pPr eaLnBrk="1" hangingPunct="1"/>
            <a:r>
              <a:rPr lang="en-US" b="1" smtClean="0"/>
              <a:t>	Don’t forget to ask participants to complete and return the evaluations (HO#3)!</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C9CC7AEF-8697-4DF9-A913-9C8595532CDF}" type="slidenum">
              <a:rPr lang="en-US" smtClean="0"/>
              <a:pPr/>
              <a:t>21</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935038" y="4416425"/>
            <a:ext cx="5140325" cy="4183063"/>
          </a:xfrm>
          <a:noFill/>
          <a:ln/>
        </p:spPr>
        <p:txBody>
          <a:bodyPr/>
          <a:lstStyle/>
          <a:p>
            <a:pPr eaLnBrk="1" hangingPunct="1"/>
            <a:r>
              <a:rPr lang="en-US" smtClean="0"/>
              <a:t>Special thanks to the organizations involved in bringing this module to you.</a:t>
            </a:r>
          </a:p>
          <a:p>
            <a:pPr algn="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DC1BEE85-2CD8-48C5-B44B-003142506EA2}" type="slidenum">
              <a:rPr lang="en-US" smtClean="0"/>
              <a:pPr/>
              <a:t>3</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US" dirty="0" smtClean="0"/>
              <a:t>	To steal your identity, the thief needs personally identifying information about you. That includes not just your name but also your Social Security Number, driver’s license number, account numbers, other ID numbers, your address, passwords, and other information. With just one or two bits of information in addition to your name, an identity thief can do lots of harm.</a:t>
            </a:r>
          </a:p>
          <a:p>
            <a:pPr eaLnBrk="1" hangingPunct="1"/>
            <a:r>
              <a:rPr lang="en-US" dirty="0" smtClean="0"/>
              <a:t>	To steal your identity, a thief might start at your mailbox. What might be in your mailbox that an identity thief could use? If a thief steals an envelope with a check in payment for your credit card, for example, the thief has your name, address, credit card number, checking account information, and any personal information you have printed on your check. Or, maybe there’s a credit card application or even a credit card in your mailbox. </a:t>
            </a:r>
          </a:p>
          <a:p>
            <a:pPr eaLnBrk="1" hangingPunct="1"/>
            <a:r>
              <a:rPr lang="en-US" dirty="0" smtClean="0"/>
              <a:t>	How could an identity thief use your identity without your knowing it? They could change your address with the post office. The postal service should send you a notice that your address is changed; follow up if you didn’t change it but get that type of notice.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9E72E9FA-D1B1-47EE-BD4A-2D8ECEFC1966}" type="slidenum">
              <a:rPr lang="en-US" smtClean="0"/>
              <a:pPr/>
              <a:t>4</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US" dirty="0" smtClean="0"/>
              <a:t>	In one study only 42% of respondents knew the identity thief. Complete strangers might go through your trash or the trash at businesses looking for personally identifying information they can use. With a pre-approved credit card application, an identity thief could get a credit card in your name to use online, on the phone, or in person. </a:t>
            </a:r>
          </a:p>
          <a:p>
            <a:pPr eaLnBrk="1" hangingPunct="1"/>
            <a:r>
              <a:rPr lang="en-US" dirty="0" smtClean="0"/>
              <a:t>	A dumpster diver who goes through the trash and finds your bank account number can pay for items by phone or online using your money.</a:t>
            </a:r>
          </a:p>
          <a:p>
            <a:pPr eaLnBrk="1" hangingPunct="1"/>
            <a:r>
              <a:rPr lang="en-US" dirty="0" smtClean="0"/>
              <a:t>	What would an identity thief find if he or she stole your wallet, purse, backpack, laptop, or data storage device? </a:t>
            </a:r>
            <a:r>
              <a:rPr lang="en-US" b="1" dirty="0" smtClean="0"/>
              <a:t>Let’s take a minute to see. (Suggested Activity What’s In Your Wallet?) Look through whatever you have with you. Is your Social Security Number anywhere? Do you have PINs (Personally Identification Numbers) or passwords written down? What personal information is printed on your checks or is on a data storage device or your laptop?</a:t>
            </a:r>
          </a:p>
          <a:p>
            <a:pPr eaLnBrk="1" hangingPunct="1"/>
            <a:r>
              <a:rPr lang="en-US" dirty="0" smtClean="0"/>
              <a:t>	Remember that I said that in one study 42% of respondents knew the identity thief? Keep your personal information in a secure place at home, at school, and at work.</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7F8DD937-1834-43F7-95B7-50CFCA14EF09}" type="slidenum">
              <a:rPr lang="en-US" smtClean="0"/>
              <a:pPr/>
              <a:t>5</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r>
              <a:rPr lang="en-US" dirty="0" smtClean="0"/>
              <a:t>	Another way identity theft could occur is through list selling. Companies could sell your personal information and expose you to fraud. A recent study found that a majority of participants incorrectly believed that the law offered them protection from the sale of their personal information (</a:t>
            </a:r>
            <a:r>
              <a:rPr lang="en-US" dirty="0" err="1" smtClean="0"/>
              <a:t>Hoofnagle</a:t>
            </a:r>
            <a:r>
              <a:rPr lang="en-US" dirty="0" smtClean="0"/>
              <a:t> &amp; King, 2009). What information do you share with others?  </a:t>
            </a:r>
          </a:p>
          <a:p>
            <a:pPr eaLnBrk="1" hangingPunct="1"/>
            <a:r>
              <a:rPr lang="en-US" dirty="0" smtClean="0"/>
              <a:t>	Before giving out your personal information, take a minute and consider how that information may be used. A recent study of California residents showed that most participants did not realize that their information could be sold to others. For example, 54% of participants did not realize that a pizza company could sell their address and phone number without their explicit permission. A lot of companies have opt-out rules that put the burden on the consumer to opt-out of sharing their personal information. Before giving out your personal information, find out how it will be used and how to prevent the sale of your information. 	</a:t>
            </a:r>
          </a:p>
          <a:p>
            <a:pPr eaLnBrk="1" hangingPunct="1"/>
            <a:r>
              <a:rPr lang="en-US" dirty="0" smtClean="0"/>
              <a:t>	What information do you share with others? Think about your personal information that can be found on the internet. What could someone find out about you? Consider your </a:t>
            </a:r>
            <a:r>
              <a:rPr lang="en-US" dirty="0" err="1" smtClean="0"/>
              <a:t>Facebook</a:t>
            </a:r>
            <a:r>
              <a:rPr lang="en-US" dirty="0" smtClean="0"/>
              <a:t> account, </a:t>
            </a:r>
            <a:r>
              <a:rPr lang="en-US" dirty="0" err="1" smtClean="0"/>
              <a:t>Myspace</a:t>
            </a:r>
            <a:r>
              <a:rPr lang="en-US" dirty="0" smtClean="0"/>
              <a:t> Account, a personal website, and even the university website. Many universities list the addresses and phone numbers of their students on the home page and could sell that information to companies. </a:t>
            </a:r>
          </a:p>
          <a:p>
            <a:pPr eaLnBrk="1" hangingPunct="1"/>
            <a:r>
              <a:rPr lang="en-US" dirty="0" smtClean="0"/>
              <a:t>	The key to information sharing is to be informed. Ask questions to understand how your information can be used and learn about the ways that you can prevent your information from being shared with third parties.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9F33E494-41E3-43FA-B599-27A2AA8E9ED7}" type="slidenum">
              <a:rPr lang="en-US" smtClean="0"/>
              <a:pPr/>
              <a:t>6</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US" dirty="0" smtClean="0"/>
              <a:t>	Although most identity thieves are low-tech, some aren’t. Phishing is the term for using e-mail to collect personal information. The e-mail usually looks very legitimate and seems to be from a bank or a credit card company or another business. You’re usually asked to click on a link and then provide personal information.  </a:t>
            </a:r>
            <a:r>
              <a:rPr lang="en-US" b="1" dirty="0" smtClean="0"/>
              <a:t>For current examples of phishing e-mails, visit http://www.snopes.com/fraud/phishing/phishing.asp or http://www.surfinglegendsandhoaxes.com/</a:t>
            </a:r>
          </a:p>
          <a:p>
            <a:pPr eaLnBrk="1" hangingPunct="1"/>
            <a:r>
              <a:rPr lang="en-US" b="1" dirty="0" smtClean="0"/>
              <a:t>	</a:t>
            </a:r>
            <a:r>
              <a:rPr lang="en-US" dirty="0" smtClean="0"/>
              <a:t>Another technique is called </a:t>
            </a:r>
            <a:r>
              <a:rPr lang="en-US" dirty="0" err="1" smtClean="0"/>
              <a:t>pharming</a:t>
            </a:r>
            <a:r>
              <a:rPr lang="en-US" dirty="0" smtClean="0"/>
              <a:t>. In this case, the identity thief sets it up so you </a:t>
            </a:r>
            <a:r>
              <a:rPr lang="en-US" b="1" dirty="0" smtClean="0"/>
              <a:t>think </a:t>
            </a:r>
            <a:r>
              <a:rPr lang="en-US" dirty="0" smtClean="0"/>
              <a:t>you’re visiting a legitimate site but it’s really a bogus site to gather personal information. Even if you enter a URL into a browser’s address bar, the hacker still can redirect you to a malicious website. Check the URL periodically to be sure it hasn’t changed while you’re using the site. Look for sites that use the https web protocol on their login page. </a:t>
            </a:r>
            <a:r>
              <a:rPr lang="en-US" b="1" dirty="0" smtClean="0"/>
              <a:t>Check http://www.usnetizen.com/articles/pharming.html for examples.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0202D068-3FB7-42BB-8A15-D11635A777A2}" type="slidenum">
              <a:rPr lang="en-US" smtClean="0"/>
              <a:pPr/>
              <a:t>7</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dirty="0" smtClean="0"/>
              <a:t>	Don’t respond to callers if you don’t know who they are. If you want to donate to a charity, one option is to ask them to send you something in writing. </a:t>
            </a:r>
          </a:p>
          <a:p>
            <a:pPr eaLnBrk="1" hangingPunct="1"/>
            <a:r>
              <a:rPr lang="en-US" dirty="0" smtClean="0"/>
              <a:t>	An example from http://www.crimes-of-persuasion.com/-- As</a:t>
            </a:r>
            <a:r>
              <a:rPr lang="en-US" baseline="0" dirty="0" smtClean="0"/>
              <a:t> of August 2011, this script doesn’t appear to be on the website but there are </a:t>
            </a:r>
            <a:r>
              <a:rPr lang="en-US" i="1" baseline="0" dirty="0" smtClean="0"/>
              <a:t>many </a:t>
            </a:r>
            <a:r>
              <a:rPr lang="en-US" i="0" baseline="0" dirty="0" smtClean="0"/>
              <a:t>others, conveniently organized by category</a:t>
            </a:r>
            <a:r>
              <a:rPr lang="en-US" baseline="0" dirty="0" smtClean="0"/>
              <a:t>)</a:t>
            </a:r>
            <a:endParaRPr lang="en-US" dirty="0" smtClean="0"/>
          </a:p>
          <a:p>
            <a:pPr eaLnBrk="1" hangingPunct="1"/>
            <a:r>
              <a:rPr lang="en-US" dirty="0" smtClean="0"/>
              <a:t>	</a:t>
            </a:r>
            <a:r>
              <a:rPr lang="en-US" i="1" dirty="0" smtClean="0"/>
              <a:t>Got a phone call today from a man claiming to be from the </a:t>
            </a:r>
            <a:r>
              <a:rPr lang="en-US" b="1" i="1" dirty="0" smtClean="0"/>
              <a:t>National Privacy Association</a:t>
            </a:r>
            <a:r>
              <a:rPr lang="en-US" i="1" dirty="0" smtClean="0"/>
              <a:t>.  He said he was going to remove our phone number from the 92 calling lists it is now on if I would verify my savings and checking account numbers.  </a:t>
            </a:r>
          </a:p>
          <a:p>
            <a:pPr eaLnBrk="1" hangingPunct="1"/>
            <a:r>
              <a:rPr lang="en-US" i="1" dirty="0" smtClean="0"/>
              <a:t>	He said if I do not verify this information our accounts are in danger of being drained so I should just tell him my account numbers and he would fix it.  </a:t>
            </a:r>
          </a:p>
          <a:p>
            <a:pPr eaLnBrk="1" hangingPunct="1"/>
            <a:r>
              <a:rPr lang="en-US" i="1" dirty="0" smtClean="0"/>
              <a:t>	When I resisted his request he assured me that I was making a big mistake and that he already had a list there with the numbers on it but just had to verify that they were correct.</a:t>
            </a:r>
          </a:p>
          <a:p>
            <a:pPr eaLnBrk="1" hangingPunct="1"/>
            <a:r>
              <a:rPr lang="en-US" i="1" dirty="0" smtClean="0"/>
              <a:t>	This really frightened me as I have never had a telemarketer be so insistent.  They are usually polite when I say I am not interested.  This man said I had requested to be removed from all lists and that since I refused to verify any information I was wasting his time.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34A40B6B-ADB3-4DEF-9129-0B4E3CDF95EB}" type="slidenum">
              <a:rPr lang="en-US" smtClean="0"/>
              <a:pPr/>
              <a:t>8</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dirty="0" smtClean="0"/>
              <a:t>	More than 155 million data records have been lost or stolen by businesses and organizations – including universities – since 2005 (http://www.privacyrights.org). The personal information usually includes sensitive information such as Social Security Numbers, account numbers, and driver’s license numbers. In 2007, a hacker broke into the computer systems of TJX Companies (which include </a:t>
            </a:r>
            <a:r>
              <a:rPr lang="en-US" dirty="0" err="1" smtClean="0"/>
              <a:t>TJMaxx</a:t>
            </a:r>
            <a:r>
              <a:rPr lang="en-US" dirty="0" smtClean="0"/>
              <a:t> and Marshalls) and stole over 45 million credit and debit account numbers. Data breaches have happened at Georgia Tech, the University of Georgia, Georgia Southern, and Valdosta State, as well as at universities across the U.S. </a:t>
            </a:r>
            <a:r>
              <a:rPr lang="en-US" b="1" dirty="0" smtClean="0"/>
              <a:t>(Check http://www.privacyrights.org for current examples of data breaches.)</a:t>
            </a:r>
          </a:p>
          <a:p>
            <a:pPr eaLnBrk="1" hangingPunct="1"/>
            <a:r>
              <a:rPr lang="en-US" dirty="0" smtClean="0"/>
              <a:t>	Other ways that data breaches occur are when a laptop or a data storage device containing personal information is lost or stolen – often outside the work setting. There also have been cases in which an organization accidentally posts the information. And, sometimes employees steal and sell data. </a:t>
            </a:r>
            <a:r>
              <a:rPr lang="en-US" b="1" dirty="0" smtClean="0"/>
              <a:t>(Check http://www.privacyrights.org for current examples of how data breaches occur.)</a:t>
            </a:r>
          </a:p>
          <a:p>
            <a:pPr eaLnBrk="1" hangingPunct="1"/>
            <a:r>
              <a:rPr lang="en-US" b="1" dirty="0" smtClean="0"/>
              <a:t>	Remember, </a:t>
            </a:r>
            <a:r>
              <a:rPr lang="en-US" dirty="0" smtClean="0"/>
              <a:t>Georgia Senate Bill 230, enacted in 2005, requires notification of consumers if unencrypted personal data are stolen. The notification must be in the “most expedient time possible and without unreasonable delay.” (http://www.legis.state.ga.us/legis/2005_06/fulltext/sb230.htm)  </a:t>
            </a:r>
          </a:p>
          <a:p>
            <a:pPr eaLnBrk="1" hangingPunct="1"/>
            <a:r>
              <a:rPr lang="en-US" dirty="0" smtClean="0"/>
              <a:t>	There’s no federal law requiring all organizations to notify consumers if a data breach occurs. Most will anyway, sometimes giving the affected consumers new account numbers. If you hear about a data breach and think you may be affected, follow up.</a:t>
            </a:r>
          </a:p>
          <a:p>
            <a:pPr eaLnBrk="1" hangingPunct="1"/>
            <a:endParaRPr lang="en-US" b="1" dirty="0" smtClean="0"/>
          </a:p>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9C1803D6-B15B-494C-A758-53E1164AC3BB}" type="slidenum">
              <a:rPr lang="en-US" smtClean="0"/>
              <a:pPr/>
              <a:t>9</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en-US" smtClean="0"/>
              <a:t>	You could lose your identity at public hotspots. Wi-Fi hotspots are everywhere – on campus, at Starbucks, at airports. But did you know that a hacker could set up a hotspot just to steal personal information? With a wireless router, a hacker could easily set up a hotspot that may appear to be legitimate. Maybe they ask for personal information when you log on or access information from your computer when you’re online.</a:t>
            </a:r>
          </a:p>
          <a:p>
            <a:pPr eaLnBrk="1" hangingPunct="1"/>
            <a:r>
              <a:rPr lang="en-US" smtClean="0"/>
              <a:t>	So, how can you avoid becoming a victim of identity theft? Let’s look at some ideas. </a:t>
            </a:r>
            <a:r>
              <a:rPr lang="en-US" b="1" smtClean="0"/>
              <a:t>We also have a handout HO#1 that puts many of these ideas in writing.</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a:p>
        </p:txBody>
      </p:sp>
      <p:sp>
        <p:nvSpPr>
          <p:cNvPr id="5122"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a:lvl1pPr>
          </a:lstStyle>
          <a:p>
            <a:pPr>
              <a:defRPr/>
            </a:pPr>
            <a:fld id="{300E8154-8555-440F-A054-62FB9B2CCBB0}"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6039A499-0474-42FC-935B-1E50A0AF4489}"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E91505A7-FF44-48B7-A898-F99E51F45CA4}"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7CB3BED-67FF-43AF-921E-B0CFBD0E8120}"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753A4412-213E-41A1-95CB-51DD220599AC}"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F1ADA6DE-F4BE-434A-A851-10370600916F}"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C6F19D1B-D259-43CF-A992-94E3A50E9BB8}"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28D53021-12F1-4659-8A31-33B78F8FB23E}"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A2FB57FC-9424-43EF-BA67-2F8952DED592}"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0224FB02-36BF-4E33-ADD6-7D995398026B}"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D1A212D-51ED-4E00-8508-86B6F5BC9E28}"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en-US"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endParaRPr lang="en-US"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5F4CF59D-3D2B-45DD-9311-AE76DF08472A}" type="slidenum">
              <a:rPr lang="en-US" altLang="en-US"/>
              <a:pPr>
                <a:defRPr/>
              </a:pPr>
              <a:t>‹#›</a:t>
            </a:fld>
            <a:endParaRPr lang="en-US" altLang="en-US"/>
          </a:p>
        </p:txBody>
      </p:sp>
      <p:sp>
        <p:nvSpPr>
          <p:cNvPr id="4103"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a:p>
        </p:txBody>
      </p:sp>
      <p:sp>
        <p:nvSpPr>
          <p:cNvPr id="4104"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84" r:id="rId1"/>
    <p:sldLayoutId id="2147483683" r:id="rId2"/>
    <p:sldLayoutId id="2147483682" r:id="rId3"/>
    <p:sldLayoutId id="2147483681" r:id="rId4"/>
    <p:sldLayoutId id="2147483680" r:id="rId5"/>
    <p:sldLayoutId id="2147483679" r:id="rId6"/>
    <p:sldLayoutId id="2147483678" r:id="rId7"/>
    <p:sldLayoutId id="2147483677" r:id="rId8"/>
    <p:sldLayoutId id="2147483676" r:id="rId9"/>
    <p:sldLayoutId id="2147483675" r:id="rId10"/>
    <p:sldLayoutId id="2147483674" r:id="rId11"/>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youtube.com/watch?v=csEFhvwKm4M&amp;feature=related"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0.gi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RC5imk9sG1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14400" y="1219200"/>
            <a:ext cx="7623175" cy="2743200"/>
          </a:xfrm>
        </p:spPr>
        <p:txBody>
          <a:bodyPr/>
          <a:lstStyle/>
          <a:p>
            <a:pPr eaLnBrk="1" hangingPunct="1"/>
            <a:r>
              <a:rPr lang="en-US" sz="6000" b="1" smtClean="0">
                <a:latin typeface="Futura Lt BT" pitchFamily="34" charset="0"/>
              </a:rPr>
              <a:t>Identity Theft:</a:t>
            </a:r>
            <a:br>
              <a:rPr lang="en-US" sz="6000" b="1" smtClean="0">
                <a:latin typeface="Futura Lt BT" pitchFamily="34" charset="0"/>
              </a:rPr>
            </a:br>
            <a:r>
              <a:rPr lang="en-US" sz="6000" b="1" smtClean="0">
                <a:latin typeface="Futura Lt BT" pitchFamily="34" charset="0"/>
              </a:rPr>
              <a:t>How to Protect Yourself</a:t>
            </a:r>
          </a:p>
        </p:txBody>
      </p:sp>
      <p:pic>
        <p:nvPicPr>
          <p:cNvPr id="3075" name="Picture 4" descr="j0414039"/>
          <p:cNvPicPr>
            <a:picLocks noChangeAspect="1" noChangeArrowheads="1"/>
          </p:cNvPicPr>
          <p:nvPr/>
        </p:nvPicPr>
        <p:blipFill>
          <a:blip r:embed="rId3" cstate="print"/>
          <a:srcRect/>
          <a:stretch>
            <a:fillRect/>
          </a:stretch>
        </p:blipFill>
        <p:spPr bwMode="auto">
          <a:xfrm>
            <a:off x="4267200" y="4191000"/>
            <a:ext cx="2173288" cy="2435225"/>
          </a:xfrm>
          <a:prstGeom prst="rect">
            <a:avLst/>
          </a:prstGeom>
          <a:noFill/>
          <a:ln w="9525">
            <a:noFill/>
            <a:miter lim="800000"/>
            <a:headEnd/>
            <a:tailEnd/>
          </a:ln>
        </p:spPr>
      </p:pic>
      <p:pic>
        <p:nvPicPr>
          <p:cNvPr id="3076" name="Picture 6" descr="Peer Financial Counseling"/>
          <p:cNvPicPr>
            <a:picLocks noChangeAspect="1" noChangeArrowheads="1"/>
          </p:cNvPicPr>
          <p:nvPr/>
        </p:nvPicPr>
        <p:blipFill>
          <a:blip r:embed="rId4" cstate="print"/>
          <a:srcRect/>
          <a:stretch>
            <a:fillRect/>
          </a:stretch>
        </p:blipFill>
        <p:spPr bwMode="auto">
          <a:xfrm>
            <a:off x="457200" y="4038600"/>
            <a:ext cx="2819400" cy="16970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b="1" smtClean="0"/>
              <a:t>How to Protect Yourself</a:t>
            </a:r>
          </a:p>
        </p:txBody>
      </p:sp>
      <p:sp>
        <p:nvSpPr>
          <p:cNvPr id="12291"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sz="3100" b="1" smtClean="0">
                <a:solidFill>
                  <a:schemeClr val="accent1"/>
                </a:solidFill>
              </a:rPr>
              <a:t>Mail:</a:t>
            </a:r>
          </a:p>
          <a:p>
            <a:pPr eaLnBrk="1" hangingPunct="1">
              <a:lnSpc>
                <a:spcPct val="90000"/>
              </a:lnSpc>
            </a:pPr>
            <a:r>
              <a:rPr lang="en-US" sz="2700" b="1" smtClean="0"/>
              <a:t>Put outgoing mail in secured mailboxes -- U.S. Postal Service mailboxes or the post office. </a:t>
            </a:r>
          </a:p>
          <a:p>
            <a:pPr eaLnBrk="1" hangingPunct="1">
              <a:lnSpc>
                <a:spcPct val="90000"/>
              </a:lnSpc>
              <a:buFont typeface="Wingdings" pitchFamily="2" charset="2"/>
              <a:buNone/>
            </a:pPr>
            <a:endParaRPr lang="en-US" sz="2700" b="1" smtClean="0"/>
          </a:p>
          <a:p>
            <a:pPr eaLnBrk="1" hangingPunct="1">
              <a:lnSpc>
                <a:spcPct val="90000"/>
              </a:lnSpc>
            </a:pPr>
            <a:r>
              <a:rPr lang="en-US" sz="2700" b="1" smtClean="0"/>
              <a:t>Monitor your mail. If a bill or statement doesn’t arrive on time, find out why not. </a:t>
            </a:r>
          </a:p>
          <a:p>
            <a:pPr eaLnBrk="1" hangingPunct="1">
              <a:lnSpc>
                <a:spcPct val="90000"/>
              </a:lnSpc>
              <a:buFont typeface="Wingdings" pitchFamily="2" charset="2"/>
              <a:buNone/>
            </a:pPr>
            <a:endParaRPr lang="en-US" sz="2700" b="1" smtClean="0"/>
          </a:p>
          <a:p>
            <a:pPr eaLnBrk="1" hangingPunct="1">
              <a:lnSpc>
                <a:spcPct val="90000"/>
              </a:lnSpc>
            </a:pPr>
            <a:r>
              <a:rPr lang="en-US" sz="2700" b="1" smtClean="0"/>
              <a:t>Buy a shredder. </a:t>
            </a:r>
            <a:r>
              <a:rPr lang="en-US" sz="2700" b="1" smtClean="0">
                <a:solidFill>
                  <a:schemeClr val="accent2"/>
                </a:solidFill>
              </a:rPr>
              <a:t>SHRED </a:t>
            </a:r>
            <a:r>
              <a:rPr lang="en-US" sz="2700" b="1" smtClean="0"/>
              <a:t>all billing statements and pre-approved credit card offers. </a:t>
            </a:r>
          </a:p>
        </p:txBody>
      </p:sp>
      <p:pic>
        <p:nvPicPr>
          <p:cNvPr id="12292" name="Picture 6"/>
          <p:cNvPicPr>
            <a:picLocks noChangeAspect="1" noChangeArrowheads="1"/>
          </p:cNvPicPr>
          <p:nvPr/>
        </p:nvPicPr>
        <p:blipFill>
          <a:blip r:embed="rId3" cstate="print"/>
          <a:srcRect/>
          <a:stretch>
            <a:fillRect/>
          </a:stretch>
        </p:blipFill>
        <p:spPr bwMode="auto">
          <a:xfrm>
            <a:off x="7391400" y="1066800"/>
            <a:ext cx="1319213" cy="137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b="1" smtClean="0"/>
              <a:t>How Prepared Are You?</a:t>
            </a:r>
          </a:p>
        </p:txBody>
      </p:sp>
      <p:sp>
        <p:nvSpPr>
          <p:cNvPr id="13315" name="Rectangle 3"/>
          <p:cNvSpPr>
            <a:spLocks noGrp="1" noChangeArrowheads="1"/>
          </p:cNvSpPr>
          <p:nvPr>
            <p:ph type="body" idx="1"/>
          </p:nvPr>
        </p:nvSpPr>
        <p:spPr>
          <a:xfrm>
            <a:off x="457200" y="1066800"/>
            <a:ext cx="8229600" cy="5105400"/>
          </a:xfrm>
        </p:spPr>
        <p:txBody>
          <a:bodyPr/>
          <a:lstStyle/>
          <a:p>
            <a:pPr marL="571500" indent="-571500" eaLnBrk="1" hangingPunct="1"/>
            <a:r>
              <a:rPr lang="en-US" b="1" u="sng" smtClean="0"/>
              <a:t>True or False:</a:t>
            </a:r>
          </a:p>
          <a:p>
            <a:pPr marL="571500" indent="-571500" eaLnBrk="1" hangingPunct="1">
              <a:buFont typeface="Wingdings" pitchFamily="2" charset="2"/>
              <a:buAutoNum type="arabicPeriod"/>
            </a:pPr>
            <a:r>
              <a:rPr lang="en-US" b="1" smtClean="0"/>
              <a:t>I use a computer with a firewall.</a:t>
            </a:r>
          </a:p>
          <a:p>
            <a:pPr marL="571500" indent="-571500" eaLnBrk="1" hangingPunct="1">
              <a:buFont typeface="Wingdings" pitchFamily="2" charset="2"/>
              <a:buAutoNum type="arabicPeriod"/>
            </a:pPr>
            <a:r>
              <a:rPr lang="en-US" b="1" smtClean="0"/>
              <a:t>I don’t have a password or pin that is based on easily available information.</a:t>
            </a:r>
          </a:p>
          <a:p>
            <a:pPr marL="571500" indent="-571500" eaLnBrk="1" hangingPunct="1">
              <a:buFont typeface="Wingdings" pitchFamily="2" charset="2"/>
              <a:buAutoNum type="arabicPeriod"/>
            </a:pPr>
            <a:r>
              <a:rPr lang="en-US" b="1" smtClean="0"/>
              <a:t>I shred all documents with personal information on it. </a:t>
            </a:r>
          </a:p>
          <a:p>
            <a:pPr marL="571500" indent="-571500" eaLnBrk="1" hangingPunct="1">
              <a:buFont typeface="Wingdings" pitchFamily="2" charset="2"/>
              <a:buAutoNum type="arabicPeriod"/>
            </a:pPr>
            <a:r>
              <a:rPr lang="en-US" b="1" smtClean="0"/>
              <a:t>I never give out my SSN unless I initiate the contact.</a:t>
            </a:r>
          </a:p>
          <a:p>
            <a:pPr marL="571500" indent="-571500" eaLnBrk="1" hangingPunct="1">
              <a:buFont typeface="Wingdings" pitchFamily="2" charset="2"/>
              <a:buAutoNum type="arabicPeriod"/>
            </a:pPr>
            <a:r>
              <a:rPr lang="en-US" b="1" smtClean="0"/>
              <a:t>I use a mailbox with a lock on it.</a:t>
            </a:r>
          </a:p>
        </p:txBody>
      </p:sp>
    </p:spTree>
  </p:cSld>
  <p:clrMapOvr>
    <a:masterClrMapping/>
  </p:clrMapOvr>
  <p:transition>
    <p:blind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b="1" smtClean="0"/>
              <a:t>How to Protect Yourself</a:t>
            </a:r>
          </a:p>
        </p:txBody>
      </p:sp>
      <p:sp>
        <p:nvSpPr>
          <p:cNvPr id="14339" name="Rectangle 3"/>
          <p:cNvSpPr>
            <a:spLocks noGrp="1" noChangeArrowheads="1"/>
          </p:cNvSpPr>
          <p:nvPr>
            <p:ph type="body" idx="1"/>
          </p:nvPr>
        </p:nvSpPr>
        <p:spPr/>
        <p:txBody>
          <a:bodyPr/>
          <a:lstStyle/>
          <a:p>
            <a:pPr eaLnBrk="1" hangingPunct="1">
              <a:buFont typeface="Wingdings" pitchFamily="2" charset="2"/>
              <a:buNone/>
            </a:pPr>
            <a:r>
              <a:rPr lang="en-US" sz="3200" b="1" smtClean="0">
                <a:solidFill>
                  <a:schemeClr val="accent1"/>
                </a:solidFill>
              </a:rPr>
              <a:t>Banking:</a:t>
            </a:r>
          </a:p>
          <a:p>
            <a:pPr eaLnBrk="1" hangingPunct="1"/>
            <a:r>
              <a:rPr lang="en-US" b="1" smtClean="0"/>
              <a:t>Have new checks mailed to a P.O. Box or pick up them from the bank unless you have a secured mailbox. </a:t>
            </a:r>
          </a:p>
          <a:p>
            <a:pPr eaLnBrk="1" hangingPunct="1"/>
            <a:endParaRPr lang="en-US" b="1" smtClean="0"/>
          </a:p>
          <a:p>
            <a:pPr eaLnBrk="1" hangingPunct="1"/>
            <a:r>
              <a:rPr lang="en-US" b="1" smtClean="0"/>
              <a:t>If you get an e-mail or phone call asking you to update your banking records, </a:t>
            </a:r>
            <a:r>
              <a:rPr lang="en-US" b="1" i="1" smtClean="0">
                <a:solidFill>
                  <a:schemeClr val="tx2"/>
                </a:solidFill>
              </a:rPr>
              <a:t>do not give out personal information</a:t>
            </a:r>
            <a:r>
              <a:rPr lang="en-US" b="1" smtClean="0"/>
              <a:t>. Call your bank yourself.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b="1" smtClean="0"/>
              <a:t>How to Protect Yourself</a:t>
            </a:r>
          </a:p>
        </p:txBody>
      </p:sp>
      <p:sp>
        <p:nvSpPr>
          <p:cNvPr id="15363" name="Rectangle 3"/>
          <p:cNvSpPr>
            <a:spLocks noGrp="1" noChangeArrowheads="1"/>
          </p:cNvSpPr>
          <p:nvPr>
            <p:ph type="body" idx="1"/>
          </p:nvPr>
        </p:nvSpPr>
        <p:spPr/>
        <p:txBody>
          <a:bodyPr/>
          <a:lstStyle/>
          <a:p>
            <a:pPr eaLnBrk="1" hangingPunct="1">
              <a:lnSpc>
                <a:spcPct val="90000"/>
              </a:lnSpc>
            </a:pPr>
            <a:r>
              <a:rPr lang="en-US" b="1" smtClean="0"/>
              <a:t>Check out e-mails before answering. Never open an e-mail attachment unless you expected it or know what it contains.</a:t>
            </a:r>
          </a:p>
          <a:p>
            <a:pPr eaLnBrk="1" hangingPunct="1">
              <a:lnSpc>
                <a:spcPct val="90000"/>
              </a:lnSpc>
              <a:buFont typeface="Wingdings" pitchFamily="2" charset="2"/>
              <a:buNone/>
            </a:pPr>
            <a:endParaRPr lang="en-US" b="1" smtClean="0"/>
          </a:p>
          <a:p>
            <a:pPr eaLnBrk="1" hangingPunct="1">
              <a:lnSpc>
                <a:spcPct val="90000"/>
              </a:lnSpc>
            </a:pPr>
            <a:r>
              <a:rPr lang="en-US" b="1" smtClean="0"/>
              <a:t>Never click on a web link in an e-mail. Check it out by opening a new browser window and typing in the URL. Watch that the URL doesn’t change when the site comes up. Check out e-mail scams at www.snopes.com.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b="1" smtClean="0"/>
              <a:t>How to Protect Yourself</a:t>
            </a:r>
          </a:p>
        </p:txBody>
      </p:sp>
      <p:sp>
        <p:nvSpPr>
          <p:cNvPr id="16387" name="Rectangle 3"/>
          <p:cNvSpPr>
            <a:spLocks noGrp="1" noChangeArrowheads="1"/>
          </p:cNvSpPr>
          <p:nvPr>
            <p:ph type="body" idx="1"/>
          </p:nvPr>
        </p:nvSpPr>
        <p:spPr/>
        <p:txBody>
          <a:bodyPr/>
          <a:lstStyle/>
          <a:p>
            <a:pPr eaLnBrk="1" hangingPunct="1">
              <a:lnSpc>
                <a:spcPct val="90000"/>
              </a:lnSpc>
            </a:pPr>
            <a:r>
              <a:rPr lang="en-US" sz="2600" b="1" smtClean="0"/>
              <a:t>Don’t use easily available information (mother’s maiden name, birth date, the last 4 digits of your SSN or phone number, or consecutive numbers) for passwords and PINs. </a:t>
            </a:r>
          </a:p>
          <a:p>
            <a:pPr eaLnBrk="1" hangingPunct="1">
              <a:lnSpc>
                <a:spcPct val="90000"/>
              </a:lnSpc>
              <a:buFont typeface="Wingdings" pitchFamily="2" charset="2"/>
              <a:buNone/>
            </a:pPr>
            <a:endParaRPr lang="en-US" sz="2600" b="1" smtClean="0"/>
          </a:p>
          <a:p>
            <a:pPr eaLnBrk="1" hangingPunct="1">
              <a:lnSpc>
                <a:spcPct val="90000"/>
              </a:lnSpc>
            </a:pPr>
            <a:r>
              <a:rPr lang="en-US" sz="2600" b="1" smtClean="0"/>
              <a:t>Pay attention to announcements about data breaches.</a:t>
            </a:r>
          </a:p>
          <a:p>
            <a:pPr eaLnBrk="1" hangingPunct="1">
              <a:lnSpc>
                <a:spcPct val="90000"/>
              </a:lnSpc>
              <a:buFont typeface="Wingdings" pitchFamily="2" charset="2"/>
              <a:buNone/>
            </a:pPr>
            <a:endParaRPr lang="en-US" sz="2600" b="1" smtClean="0"/>
          </a:p>
          <a:p>
            <a:pPr eaLnBrk="1" hangingPunct="1">
              <a:lnSpc>
                <a:spcPct val="90000"/>
              </a:lnSpc>
            </a:pPr>
            <a:r>
              <a:rPr lang="en-US" sz="2600" b="1" smtClean="0"/>
              <a:t>Learn what legitimate hotspot web pages look like. Don’t send sensitive information through public Wi-Fi networks.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b="1" smtClean="0"/>
              <a:t>How to Protect Yourself:</a:t>
            </a:r>
            <a:br>
              <a:rPr lang="en-US" b="1" smtClean="0"/>
            </a:br>
            <a:endParaRPr lang="en-US" b="1" smtClean="0"/>
          </a:p>
        </p:txBody>
      </p:sp>
      <p:sp>
        <p:nvSpPr>
          <p:cNvPr id="17411" name="Rectangle 3"/>
          <p:cNvSpPr>
            <a:spLocks noGrp="1" noChangeArrowheads="1"/>
          </p:cNvSpPr>
          <p:nvPr>
            <p:ph type="body" idx="1"/>
          </p:nvPr>
        </p:nvSpPr>
        <p:spPr/>
        <p:txBody>
          <a:bodyPr/>
          <a:lstStyle/>
          <a:p>
            <a:pPr eaLnBrk="1" hangingPunct="1"/>
            <a:r>
              <a:rPr lang="en-US" sz="2600" b="1" u="sng" smtClean="0"/>
              <a:t>Credit Freeze</a:t>
            </a:r>
            <a:r>
              <a:rPr lang="en-US" sz="2600" b="1" smtClean="0"/>
              <a:t>: puts a lock on access to your account.</a:t>
            </a:r>
          </a:p>
          <a:p>
            <a:pPr lvl="1" eaLnBrk="1" hangingPunct="1"/>
            <a:r>
              <a:rPr lang="en-US" sz="2200" smtClean="0"/>
              <a:t>$3 in Georgia for each credit bureau</a:t>
            </a:r>
          </a:p>
          <a:p>
            <a:pPr lvl="1" eaLnBrk="1" hangingPunct="1"/>
            <a:r>
              <a:rPr lang="en-US" sz="2200" smtClean="0"/>
              <a:t>Unless you are 65+ or a victim of identity theft</a:t>
            </a:r>
          </a:p>
          <a:p>
            <a:pPr lvl="1" eaLnBrk="1" hangingPunct="1"/>
            <a:r>
              <a:rPr lang="en-US" sz="2200" smtClean="0"/>
              <a:t>Credit “thaw” within 15 minutes: $3</a:t>
            </a:r>
          </a:p>
          <a:p>
            <a:pPr lvl="1" eaLnBrk="1" hangingPunct="1"/>
            <a:endParaRPr lang="en-US" sz="2200" b="1" smtClean="0"/>
          </a:p>
          <a:p>
            <a:pPr eaLnBrk="1" hangingPunct="1"/>
            <a:r>
              <a:rPr lang="en-US" sz="2600" b="1" smtClean="0"/>
              <a:t>Some companies aren’t affected by the freeze</a:t>
            </a:r>
          </a:p>
          <a:p>
            <a:pPr lvl="1" eaLnBrk="1" hangingPunct="1"/>
            <a:r>
              <a:rPr lang="en-US" sz="2200" smtClean="0"/>
              <a:t>Insurance companies</a:t>
            </a:r>
          </a:p>
          <a:p>
            <a:pPr lvl="1" eaLnBrk="1" hangingPunct="1"/>
            <a:r>
              <a:rPr lang="en-US" sz="2200" smtClean="0"/>
              <a:t>Existing creditors</a:t>
            </a:r>
          </a:p>
          <a:p>
            <a:pPr lvl="1" eaLnBrk="1" hangingPunct="1"/>
            <a:r>
              <a:rPr lang="en-US" sz="2200" smtClean="0"/>
              <a:t>Law enforcement agencies</a:t>
            </a:r>
          </a:p>
          <a:p>
            <a:pPr lvl="1" eaLnBrk="1" hangingPunct="1"/>
            <a:endParaRPr lang="en-US" sz="2200" smtClean="0"/>
          </a:p>
          <a:p>
            <a:pPr eaLnBrk="1" hangingPunct="1"/>
            <a:endParaRPr lang="en-US" sz="2600" b="1"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3800" b="1" smtClean="0"/>
              <a:t>How to Protect Yourself:</a:t>
            </a:r>
            <a:br>
              <a:rPr lang="en-US" sz="3800" b="1" smtClean="0"/>
            </a:br>
            <a:endParaRPr lang="en-US" sz="3800" b="1" smtClean="0"/>
          </a:p>
        </p:txBody>
      </p:sp>
      <p:sp>
        <p:nvSpPr>
          <p:cNvPr id="18435" name="Rectangle 3"/>
          <p:cNvSpPr>
            <a:spLocks noGrp="1" noChangeArrowheads="1"/>
          </p:cNvSpPr>
          <p:nvPr>
            <p:ph type="body" idx="1"/>
          </p:nvPr>
        </p:nvSpPr>
        <p:spPr/>
        <p:txBody>
          <a:bodyPr/>
          <a:lstStyle/>
          <a:p>
            <a:pPr eaLnBrk="1" hangingPunct="1"/>
            <a:r>
              <a:rPr lang="en-US" b="1" smtClean="0"/>
              <a:t>Identity Theft Prevention Products</a:t>
            </a:r>
          </a:p>
          <a:p>
            <a:pPr lvl="1" eaLnBrk="1" hangingPunct="1"/>
            <a:r>
              <a:rPr lang="en-US" smtClean="0"/>
              <a:t>Life Lock </a:t>
            </a:r>
          </a:p>
          <a:p>
            <a:pPr lvl="1" eaLnBrk="1" hangingPunct="1"/>
            <a:r>
              <a:rPr lang="en-US" smtClean="0"/>
              <a:t>Loud Siren</a:t>
            </a:r>
          </a:p>
          <a:p>
            <a:pPr lvl="1" eaLnBrk="1" hangingPunct="1"/>
            <a:r>
              <a:rPr lang="en-US" smtClean="0"/>
              <a:t>Many more! Check to make sure they are legitimate</a:t>
            </a:r>
          </a:p>
          <a:p>
            <a:pPr lvl="1" eaLnBrk="1" hangingPunct="1"/>
            <a:endParaRPr lang="en-US" smtClean="0"/>
          </a:p>
        </p:txBody>
      </p:sp>
      <p:pic>
        <p:nvPicPr>
          <p:cNvPr id="18436" name="Picture 4" descr="MMj02970330000[1]">
            <a:hlinkClick r:id="rId3"/>
          </p:cNvPr>
          <p:cNvPicPr>
            <a:picLocks noChangeAspect="1" noChangeArrowheads="1" noCrop="1"/>
          </p:cNvPicPr>
          <p:nvPr/>
        </p:nvPicPr>
        <p:blipFill>
          <a:blip r:embed="rId4" cstate="print"/>
          <a:srcRect/>
          <a:stretch>
            <a:fillRect/>
          </a:stretch>
        </p:blipFill>
        <p:spPr bwMode="auto">
          <a:xfrm>
            <a:off x="6553200" y="4648200"/>
            <a:ext cx="2209800" cy="19050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b="1" smtClean="0"/>
              <a:t>Monitor Your Personal Information</a:t>
            </a:r>
          </a:p>
        </p:txBody>
      </p:sp>
      <p:sp>
        <p:nvSpPr>
          <p:cNvPr id="19459" name="Rectangle 3"/>
          <p:cNvSpPr>
            <a:spLocks noGrp="1" noChangeArrowheads="1"/>
          </p:cNvSpPr>
          <p:nvPr>
            <p:ph type="body" idx="1"/>
          </p:nvPr>
        </p:nvSpPr>
        <p:spPr/>
        <p:txBody>
          <a:bodyPr/>
          <a:lstStyle/>
          <a:p>
            <a:pPr eaLnBrk="1" hangingPunct="1"/>
            <a:r>
              <a:rPr lang="en-US" sz="2600" b="1" smtClean="0"/>
              <a:t>Check your credit card statements and bank records for unfamiliar transactions and report them.</a:t>
            </a:r>
          </a:p>
          <a:p>
            <a:pPr eaLnBrk="1" hangingPunct="1">
              <a:buFont typeface="Wingdings" pitchFamily="2" charset="2"/>
              <a:buNone/>
            </a:pPr>
            <a:endParaRPr lang="en-US" sz="2600" b="1" smtClean="0"/>
          </a:p>
          <a:p>
            <a:pPr eaLnBrk="1" hangingPunct="1"/>
            <a:r>
              <a:rPr lang="en-US" sz="2600" b="1" smtClean="0"/>
              <a:t>Check your credit report! Visit www.annualcreditreport.com</a:t>
            </a:r>
          </a:p>
          <a:p>
            <a:pPr eaLnBrk="1" hangingPunct="1"/>
            <a:endParaRPr lang="en-US" sz="2600" b="1" smtClean="0"/>
          </a:p>
          <a:p>
            <a:pPr eaLnBrk="1" hangingPunct="1"/>
            <a:r>
              <a:rPr lang="en-US" sz="2600" b="1" smtClean="0"/>
              <a:t>If you must give out personal information via phone, do so in a secure area. You never know who could be listening. </a:t>
            </a:r>
          </a:p>
          <a:p>
            <a:pPr eaLnBrk="1" hangingPunct="1"/>
            <a:endParaRPr lang="en-US" sz="2600" b="1"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09600" y="277813"/>
            <a:ext cx="8077200" cy="712787"/>
          </a:xfrm>
        </p:spPr>
        <p:txBody>
          <a:bodyPr/>
          <a:lstStyle/>
          <a:p>
            <a:pPr eaLnBrk="1" hangingPunct="1"/>
            <a:r>
              <a:rPr lang="en-US" sz="4000" b="1" smtClean="0"/>
              <a:t>Reporting Identity Theft</a:t>
            </a:r>
          </a:p>
        </p:txBody>
      </p:sp>
      <p:sp>
        <p:nvSpPr>
          <p:cNvPr id="20483" name="Rectangle 3"/>
          <p:cNvSpPr>
            <a:spLocks noGrp="1" noChangeArrowheads="1"/>
          </p:cNvSpPr>
          <p:nvPr>
            <p:ph type="body" idx="1"/>
          </p:nvPr>
        </p:nvSpPr>
        <p:spPr>
          <a:xfrm>
            <a:off x="381000" y="1371600"/>
            <a:ext cx="8229600" cy="4987925"/>
          </a:xfrm>
        </p:spPr>
        <p:txBody>
          <a:bodyPr/>
          <a:lstStyle/>
          <a:p>
            <a:pPr eaLnBrk="1" hangingPunct="1">
              <a:lnSpc>
                <a:spcPct val="90000"/>
              </a:lnSpc>
              <a:buFont typeface="Wingdings" pitchFamily="2" charset="2"/>
              <a:buNone/>
            </a:pPr>
            <a:r>
              <a:rPr lang="en-US" sz="2800" b="1" smtClean="0">
                <a:solidFill>
                  <a:schemeClr val="accent1"/>
                </a:solidFill>
              </a:rPr>
              <a:t>If you think your identity has been stolen:</a:t>
            </a:r>
          </a:p>
          <a:p>
            <a:pPr eaLnBrk="1" hangingPunct="1">
              <a:lnSpc>
                <a:spcPct val="90000"/>
              </a:lnSpc>
            </a:pPr>
            <a:r>
              <a:rPr lang="en-US" sz="2400" b="1" smtClean="0"/>
              <a:t>Contact one of the three major credit reporting agencies to create a fraud alert with all three: </a:t>
            </a:r>
          </a:p>
          <a:p>
            <a:pPr lvl="1" eaLnBrk="1" hangingPunct="1">
              <a:lnSpc>
                <a:spcPct val="90000"/>
              </a:lnSpc>
            </a:pPr>
            <a:r>
              <a:rPr lang="en-US" sz="2100" smtClean="0"/>
              <a:t>Equifax: 1-800-766-0008</a:t>
            </a:r>
          </a:p>
          <a:p>
            <a:pPr lvl="1" eaLnBrk="1" hangingPunct="1">
              <a:lnSpc>
                <a:spcPct val="90000"/>
              </a:lnSpc>
            </a:pPr>
            <a:r>
              <a:rPr lang="en-US" sz="2100" smtClean="0"/>
              <a:t>Experian: 1-888-397-3742</a:t>
            </a:r>
          </a:p>
          <a:p>
            <a:pPr lvl="1" eaLnBrk="1" hangingPunct="1">
              <a:lnSpc>
                <a:spcPct val="90000"/>
              </a:lnSpc>
            </a:pPr>
            <a:r>
              <a:rPr lang="en-US" sz="2100" smtClean="0"/>
              <a:t>TransUnion: 1-800-680-7289</a:t>
            </a:r>
            <a:endParaRPr lang="en-US" sz="1800" smtClean="0"/>
          </a:p>
          <a:p>
            <a:pPr eaLnBrk="1" hangingPunct="1">
              <a:lnSpc>
                <a:spcPct val="90000"/>
              </a:lnSpc>
            </a:pPr>
            <a:endParaRPr lang="en-US" sz="2000" b="1" smtClean="0"/>
          </a:p>
          <a:p>
            <a:pPr eaLnBrk="1" hangingPunct="1">
              <a:lnSpc>
                <a:spcPct val="90000"/>
              </a:lnSpc>
            </a:pPr>
            <a:r>
              <a:rPr lang="en-US" sz="2400" b="1" smtClean="0"/>
              <a:t>Close accounts that have been tampered with.</a:t>
            </a:r>
          </a:p>
          <a:p>
            <a:pPr eaLnBrk="1" hangingPunct="1">
              <a:lnSpc>
                <a:spcPct val="90000"/>
              </a:lnSpc>
              <a:buFont typeface="Wingdings" pitchFamily="2" charset="2"/>
              <a:buNone/>
            </a:pPr>
            <a:endParaRPr lang="en-US" sz="2400" b="1" smtClean="0"/>
          </a:p>
          <a:p>
            <a:pPr eaLnBrk="1" hangingPunct="1">
              <a:lnSpc>
                <a:spcPct val="90000"/>
              </a:lnSpc>
            </a:pPr>
            <a:r>
              <a:rPr lang="en-US" sz="2400" b="1" smtClean="0"/>
              <a:t>File a complaint with the Federal Trade Commission.</a:t>
            </a:r>
          </a:p>
          <a:p>
            <a:pPr eaLnBrk="1" hangingPunct="1">
              <a:lnSpc>
                <a:spcPct val="90000"/>
              </a:lnSpc>
              <a:buFont typeface="Wingdings" pitchFamily="2" charset="2"/>
              <a:buNone/>
            </a:pPr>
            <a:endParaRPr lang="en-US" sz="2400" b="1" smtClean="0"/>
          </a:p>
          <a:p>
            <a:pPr eaLnBrk="1" hangingPunct="1">
              <a:lnSpc>
                <a:spcPct val="90000"/>
              </a:lnSpc>
            </a:pPr>
            <a:r>
              <a:rPr lang="en-US" sz="2400" b="1" smtClean="0"/>
              <a:t>File a report with the police.</a:t>
            </a:r>
            <a:endParaRPr lang="en-US" sz="2000" b="1" smtClean="0"/>
          </a:p>
          <a:p>
            <a:pPr eaLnBrk="1" hangingPunct="1">
              <a:lnSpc>
                <a:spcPct val="90000"/>
              </a:lnSpc>
            </a:pPr>
            <a:endParaRPr lang="en-US" sz="2000" b="1" smtClean="0"/>
          </a:p>
          <a:p>
            <a:pPr eaLnBrk="1" hangingPunct="1">
              <a:lnSpc>
                <a:spcPct val="90000"/>
              </a:lnSpc>
              <a:buFont typeface="Wingdings" pitchFamily="2" charset="2"/>
              <a:buNone/>
            </a:pPr>
            <a:endParaRPr lang="en-US" sz="2000" b="1" smtClean="0"/>
          </a:p>
          <a:p>
            <a:pPr eaLnBrk="1" hangingPunct="1">
              <a:lnSpc>
                <a:spcPct val="90000"/>
              </a:lnSpc>
            </a:pPr>
            <a:endParaRPr lang="en-US" sz="2000" b="1" smtClean="0"/>
          </a:p>
          <a:p>
            <a:pPr eaLnBrk="1" hangingPunct="1">
              <a:lnSpc>
                <a:spcPct val="90000"/>
              </a:lnSpc>
            </a:pPr>
            <a:endParaRPr lang="en-US" sz="1900" b="1" smtClean="0"/>
          </a:p>
          <a:p>
            <a:pPr eaLnBrk="1" hangingPunct="1">
              <a:lnSpc>
                <a:spcPct val="90000"/>
              </a:lnSpc>
              <a:buFont typeface="Wingdings" pitchFamily="2" charset="2"/>
              <a:buNone/>
            </a:pPr>
            <a:endParaRPr lang="en-US" sz="1000" smtClean="0"/>
          </a:p>
          <a:p>
            <a:pPr eaLnBrk="1" hangingPunct="1">
              <a:lnSpc>
                <a:spcPct val="90000"/>
              </a:lnSpc>
              <a:buFont typeface="Wingdings" pitchFamily="2" charset="2"/>
              <a:buNone/>
            </a:pPr>
            <a:endParaRPr lang="en-US" sz="1000" smtClean="0"/>
          </a:p>
          <a:p>
            <a:pPr eaLnBrk="1" hangingPunct="1">
              <a:lnSpc>
                <a:spcPct val="90000"/>
              </a:lnSpc>
              <a:buFont typeface="Wingdings" pitchFamily="2" charset="2"/>
              <a:buNone/>
            </a:pPr>
            <a:endParaRPr lang="en-US" sz="10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3600" b="1" smtClean="0"/>
              <a:t>Other Tips for Reporting Identity Theft</a:t>
            </a:r>
          </a:p>
        </p:txBody>
      </p:sp>
      <p:sp>
        <p:nvSpPr>
          <p:cNvPr id="21507" name="Rectangle 3"/>
          <p:cNvSpPr>
            <a:spLocks noGrp="1" noChangeArrowheads="1"/>
          </p:cNvSpPr>
          <p:nvPr>
            <p:ph type="body" idx="1"/>
          </p:nvPr>
        </p:nvSpPr>
        <p:spPr/>
        <p:txBody>
          <a:bodyPr/>
          <a:lstStyle/>
          <a:p>
            <a:pPr eaLnBrk="1" hangingPunct="1"/>
            <a:r>
              <a:rPr lang="en-US" b="1" smtClean="0"/>
              <a:t>Act quickly! </a:t>
            </a:r>
          </a:p>
          <a:p>
            <a:pPr eaLnBrk="1" hangingPunct="1">
              <a:buFont typeface="Wingdings" pitchFamily="2" charset="2"/>
              <a:buNone/>
            </a:pPr>
            <a:endParaRPr lang="en-US" b="1" smtClean="0"/>
          </a:p>
          <a:p>
            <a:pPr eaLnBrk="1" hangingPunct="1"/>
            <a:r>
              <a:rPr lang="en-US" b="1" smtClean="0"/>
              <a:t>Keep a record of all conversations.</a:t>
            </a:r>
          </a:p>
          <a:p>
            <a:pPr eaLnBrk="1" hangingPunct="1"/>
            <a:endParaRPr lang="en-US" b="1" smtClean="0"/>
          </a:p>
          <a:p>
            <a:pPr eaLnBrk="1" hangingPunct="1"/>
            <a:r>
              <a:rPr lang="en-US" b="1" smtClean="0"/>
              <a:t>Keep copies of e-mails.</a:t>
            </a:r>
          </a:p>
          <a:p>
            <a:pPr eaLnBrk="1" hangingPunct="1"/>
            <a:endParaRPr lang="en-US" b="1" smtClean="0"/>
          </a:p>
          <a:p>
            <a:pPr eaLnBrk="1" hangingPunct="1"/>
            <a:r>
              <a:rPr lang="en-US" b="1" smtClean="0"/>
              <a:t>Make a copy of all documents you send and use certified mail.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1000" y="304800"/>
            <a:ext cx="8229600" cy="1139825"/>
          </a:xfrm>
        </p:spPr>
        <p:txBody>
          <a:bodyPr/>
          <a:lstStyle/>
          <a:p>
            <a:pPr eaLnBrk="1" hangingPunct="1"/>
            <a:r>
              <a:rPr lang="en-US" b="1" smtClean="0"/>
              <a:t>Identity Theft</a:t>
            </a:r>
          </a:p>
        </p:txBody>
      </p:sp>
      <p:sp>
        <p:nvSpPr>
          <p:cNvPr id="4099" name="Rectangle 3"/>
          <p:cNvSpPr>
            <a:spLocks noGrp="1" noChangeArrowheads="1"/>
          </p:cNvSpPr>
          <p:nvPr>
            <p:ph type="body" idx="1"/>
          </p:nvPr>
        </p:nvSpPr>
        <p:spPr>
          <a:xfrm>
            <a:off x="304800" y="1524000"/>
            <a:ext cx="8382000" cy="5029200"/>
          </a:xfrm>
        </p:spPr>
        <p:txBody>
          <a:bodyPr/>
          <a:lstStyle/>
          <a:p>
            <a:pPr eaLnBrk="1" hangingPunct="1"/>
            <a:r>
              <a:rPr lang="en-US" sz="2400" b="1" dirty="0" smtClean="0">
                <a:solidFill>
                  <a:schemeClr val="tx2"/>
                </a:solidFill>
              </a:rPr>
              <a:t>Identity theft defined:</a:t>
            </a:r>
          </a:p>
          <a:p>
            <a:pPr lvl="1" eaLnBrk="1" hangingPunct="1"/>
            <a:r>
              <a:rPr lang="en-US" sz="2400" dirty="0" smtClean="0"/>
              <a:t>the crime of obtaining the personal or financial information of another person for the purpose of assuming that person's name to make purchases. </a:t>
            </a:r>
            <a:br>
              <a:rPr lang="en-US" sz="2400" dirty="0" smtClean="0"/>
            </a:br>
            <a:endParaRPr lang="en-US" sz="2400" dirty="0" smtClean="0"/>
          </a:p>
          <a:p>
            <a:pPr eaLnBrk="1" hangingPunct="1"/>
            <a:r>
              <a:rPr lang="en-US" sz="2400" b="1" dirty="0" smtClean="0">
                <a:solidFill>
                  <a:schemeClr val="tx2"/>
                </a:solidFill>
              </a:rPr>
              <a:t>Identity theft statistics (2010):</a:t>
            </a:r>
          </a:p>
          <a:p>
            <a:pPr lvl="1" eaLnBrk="1" hangingPunct="1"/>
            <a:r>
              <a:rPr lang="en-US" sz="2400" dirty="0" smtClean="0"/>
              <a:t>8.1 million victims  </a:t>
            </a:r>
          </a:p>
          <a:p>
            <a:pPr lvl="1" eaLnBrk="1" hangingPunct="1"/>
            <a:r>
              <a:rPr lang="en-US" sz="2400" dirty="0" smtClean="0"/>
              <a:t>$37 billion total costs</a:t>
            </a:r>
          </a:p>
          <a:p>
            <a:pPr lvl="1" eaLnBrk="1" hangingPunct="1"/>
            <a:r>
              <a:rPr lang="en-US" sz="2400" dirty="0" smtClean="0"/>
              <a:t>Average out-of-pocket costs $631</a:t>
            </a:r>
          </a:p>
          <a:p>
            <a:pPr lvl="1" eaLnBrk="1" hangingPunct="1"/>
            <a:r>
              <a:rPr lang="en-US" sz="2400" dirty="0" smtClean="0"/>
              <a:t>26 million records exposed through data breaches</a:t>
            </a:r>
          </a:p>
          <a:p>
            <a:pPr lvl="1" eaLnBrk="1" hangingPunct="1"/>
            <a:r>
              <a:rPr lang="en-US" sz="2400" dirty="0" smtClean="0"/>
              <a:t>“Friendly” fraud is up – the victim know the thief</a:t>
            </a:r>
          </a:p>
          <a:p>
            <a:pPr eaLnBrk="1" hangingPunct="1">
              <a:buFont typeface="Wingdings" pitchFamily="2" charset="2"/>
              <a:buNone/>
            </a:pPr>
            <a:r>
              <a:rPr lang="en-US" sz="2200" dirty="0" smtClean="0"/>
              <a:t/>
            </a:r>
            <a:br>
              <a:rPr lang="en-US" sz="2200" dirty="0" smtClean="0"/>
            </a:br>
            <a:endParaRPr lang="en-US" sz="2200" dirty="0" smtClean="0"/>
          </a:p>
        </p:txBody>
      </p:sp>
      <p:pic>
        <p:nvPicPr>
          <p:cNvPr id="4100" name="Picture 4">
            <a:hlinkClick r:id="rId3"/>
          </p:cNvPr>
          <p:cNvPicPr>
            <a:picLocks noChangeAspect="1" noChangeArrowheads="1"/>
          </p:cNvPicPr>
          <p:nvPr/>
        </p:nvPicPr>
        <p:blipFill>
          <a:blip r:embed="rId4" cstate="print"/>
          <a:srcRect/>
          <a:stretch>
            <a:fillRect/>
          </a:stretch>
        </p:blipFill>
        <p:spPr bwMode="auto">
          <a:xfrm>
            <a:off x="6705600" y="3505200"/>
            <a:ext cx="195474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Peer Financial Counseling"/>
          <p:cNvPicPr>
            <a:picLocks noChangeAspect="1" noChangeArrowheads="1"/>
          </p:cNvPicPr>
          <p:nvPr/>
        </p:nvPicPr>
        <p:blipFill>
          <a:blip r:embed="rId3" cstate="print"/>
          <a:srcRect/>
          <a:stretch>
            <a:fillRect/>
          </a:stretch>
        </p:blipFill>
        <p:spPr bwMode="auto">
          <a:xfrm>
            <a:off x="3200400" y="609600"/>
            <a:ext cx="1866900" cy="1123950"/>
          </a:xfrm>
          <a:prstGeom prst="rect">
            <a:avLst/>
          </a:prstGeom>
          <a:noFill/>
          <a:ln w="9525">
            <a:noFill/>
            <a:miter lim="800000"/>
            <a:headEnd/>
            <a:tailEnd/>
          </a:ln>
        </p:spPr>
      </p:pic>
      <p:sp>
        <p:nvSpPr>
          <p:cNvPr id="22531" name="Text Box 3"/>
          <p:cNvSpPr txBox="1">
            <a:spLocks noChangeArrowheads="1"/>
          </p:cNvSpPr>
          <p:nvPr/>
        </p:nvSpPr>
        <p:spPr bwMode="auto">
          <a:xfrm>
            <a:off x="914400" y="2209800"/>
            <a:ext cx="6324600" cy="579438"/>
          </a:xfrm>
          <a:prstGeom prst="rect">
            <a:avLst/>
          </a:prstGeom>
          <a:noFill/>
          <a:ln w="12700" cap="sq">
            <a:noFill/>
            <a:miter lim="800000"/>
            <a:headEnd type="none" w="sm" len="sm"/>
            <a:tailEnd type="none" w="sm" len="sm"/>
          </a:ln>
        </p:spPr>
        <p:txBody>
          <a:bodyPr>
            <a:spAutoFit/>
          </a:bodyPr>
          <a:lstStyle/>
          <a:p>
            <a:pPr algn="ctr" eaLnBrk="0" hangingPunct="0">
              <a:spcBef>
                <a:spcPct val="50000"/>
              </a:spcBef>
            </a:pPr>
            <a:r>
              <a:rPr lang="en-US" sz="3200" b="1"/>
              <a:t>For individual help contact:</a:t>
            </a:r>
            <a:endParaRPr lang="en-US" sz="3200"/>
          </a:p>
        </p:txBody>
      </p:sp>
      <p:sp>
        <p:nvSpPr>
          <p:cNvPr id="22532" name="Text Box 4"/>
          <p:cNvSpPr txBox="1">
            <a:spLocks noChangeArrowheads="1"/>
          </p:cNvSpPr>
          <p:nvPr/>
        </p:nvSpPr>
        <p:spPr bwMode="auto">
          <a:xfrm>
            <a:off x="914400" y="3124200"/>
            <a:ext cx="6477000" cy="2014538"/>
          </a:xfrm>
          <a:prstGeom prst="rect">
            <a:avLst/>
          </a:prstGeom>
          <a:noFill/>
          <a:ln w="12700" cap="sq">
            <a:noFill/>
            <a:miter lim="800000"/>
            <a:headEnd type="none" w="sm" len="sm"/>
            <a:tailEnd type="none" w="sm" len="sm"/>
          </a:ln>
        </p:spPr>
        <p:txBody>
          <a:bodyPr>
            <a:spAutoFit/>
          </a:bodyPr>
          <a:lstStyle/>
          <a:p>
            <a:pPr algn="ctr" eaLnBrk="0" hangingPunct="0">
              <a:spcBef>
                <a:spcPct val="50000"/>
              </a:spcBef>
            </a:pPr>
            <a:r>
              <a:rPr lang="en-US" sz="2800" b="1"/>
              <a:t>The Peer Financial Counseling Program</a:t>
            </a:r>
          </a:p>
          <a:p>
            <a:pPr algn="ctr" eaLnBrk="0" hangingPunct="0">
              <a:spcBef>
                <a:spcPct val="50000"/>
              </a:spcBef>
            </a:pPr>
            <a:r>
              <a:rPr lang="en-US" sz="2800" b="1"/>
              <a:t>(insert web address, phone number, and/or e-mail)</a:t>
            </a:r>
            <a:endParaRPr lang="en-US" sz="24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381000" y="1676400"/>
            <a:ext cx="6553200" cy="1447800"/>
          </a:xfrm>
          <a:prstGeom prst="rect">
            <a:avLst/>
          </a:prstGeom>
          <a:noFill/>
          <a:ln w="9525">
            <a:noFill/>
            <a:miter lim="800000"/>
            <a:headEnd/>
            <a:tailEnd/>
          </a:ln>
        </p:spPr>
        <p:txBody>
          <a:bodyPr lIns="92075" tIns="46038" rIns="92075" bIns="46038" anchor="ctr"/>
          <a:lstStyle/>
          <a:p>
            <a:r>
              <a:rPr lang="en-US" sz="4200" b="1">
                <a:latin typeface="Garamond" pitchFamily="18" charset="0"/>
              </a:rPr>
              <a:t>Special Thanks to...</a:t>
            </a:r>
            <a:endParaRPr lang="en-US" sz="4200">
              <a:latin typeface="Garamond" pitchFamily="18" charset="0"/>
            </a:endParaRPr>
          </a:p>
        </p:txBody>
      </p:sp>
      <p:pic>
        <p:nvPicPr>
          <p:cNvPr id="23555" name="Picture 3" descr="Peer Financial Counseling"/>
          <p:cNvPicPr>
            <a:picLocks noChangeAspect="1" noChangeArrowheads="1"/>
          </p:cNvPicPr>
          <p:nvPr/>
        </p:nvPicPr>
        <p:blipFill>
          <a:blip r:embed="rId3" cstate="print"/>
          <a:srcRect/>
          <a:stretch>
            <a:fillRect/>
          </a:stretch>
        </p:blipFill>
        <p:spPr bwMode="auto">
          <a:xfrm>
            <a:off x="3657600" y="228600"/>
            <a:ext cx="1866900" cy="1123950"/>
          </a:xfrm>
          <a:prstGeom prst="rect">
            <a:avLst/>
          </a:prstGeom>
          <a:noFill/>
          <a:ln w="9525">
            <a:noFill/>
            <a:miter lim="800000"/>
            <a:headEnd/>
            <a:tailEnd/>
          </a:ln>
        </p:spPr>
      </p:pic>
      <p:pic>
        <p:nvPicPr>
          <p:cNvPr id="23556" name="Picture 5" descr="HACE banner"/>
          <p:cNvPicPr>
            <a:picLocks noChangeAspect="1" noChangeArrowheads="1"/>
          </p:cNvPicPr>
          <p:nvPr/>
        </p:nvPicPr>
        <p:blipFill>
          <a:blip r:embed="rId4" cstate="print"/>
          <a:srcRect/>
          <a:stretch>
            <a:fillRect/>
          </a:stretch>
        </p:blipFill>
        <p:spPr bwMode="auto">
          <a:xfrm>
            <a:off x="2057400" y="4648200"/>
            <a:ext cx="3990975" cy="476250"/>
          </a:xfrm>
          <a:prstGeom prst="rect">
            <a:avLst/>
          </a:prstGeom>
          <a:noFill/>
          <a:ln w="9525">
            <a:noFill/>
            <a:miter lim="800000"/>
            <a:headEnd/>
            <a:tailEnd/>
          </a:ln>
        </p:spPr>
      </p:pic>
      <p:pic>
        <p:nvPicPr>
          <p:cNvPr id="23557" name="Picture 6" descr="top-banner print"/>
          <p:cNvPicPr>
            <a:picLocks noChangeAspect="1" noChangeArrowheads="1"/>
          </p:cNvPicPr>
          <p:nvPr/>
        </p:nvPicPr>
        <p:blipFill>
          <a:blip r:embed="rId5" cstate="print"/>
          <a:srcRect/>
          <a:stretch>
            <a:fillRect/>
          </a:stretch>
        </p:blipFill>
        <p:spPr bwMode="auto">
          <a:xfrm>
            <a:off x="2209800" y="5410200"/>
            <a:ext cx="4038600" cy="841375"/>
          </a:xfrm>
          <a:prstGeom prst="rect">
            <a:avLst/>
          </a:prstGeom>
          <a:noFill/>
          <a:ln w="9525">
            <a:noFill/>
            <a:miter lim="800000"/>
            <a:headEnd/>
            <a:tailEnd/>
          </a:ln>
        </p:spPr>
      </p:pic>
      <p:pic>
        <p:nvPicPr>
          <p:cNvPr id="23558" name="Picture 7" descr="5553038oca_blueseal_logo"/>
          <p:cNvPicPr>
            <a:picLocks noChangeAspect="1" noChangeArrowheads="1"/>
          </p:cNvPicPr>
          <p:nvPr/>
        </p:nvPicPr>
        <p:blipFill>
          <a:blip r:embed="rId6" cstate="print"/>
          <a:srcRect/>
          <a:stretch>
            <a:fillRect/>
          </a:stretch>
        </p:blipFill>
        <p:spPr bwMode="auto">
          <a:xfrm>
            <a:off x="2286000" y="3200400"/>
            <a:ext cx="4419600" cy="9334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smtClean="0"/>
              <a:t>How does it happen?</a:t>
            </a:r>
          </a:p>
        </p:txBody>
      </p:sp>
      <p:sp>
        <p:nvSpPr>
          <p:cNvPr id="5123" name="Rectangle 3"/>
          <p:cNvSpPr>
            <a:spLocks noGrp="1" noChangeArrowheads="1"/>
          </p:cNvSpPr>
          <p:nvPr>
            <p:ph type="body" idx="1"/>
          </p:nvPr>
        </p:nvSpPr>
        <p:spPr/>
        <p:txBody>
          <a:bodyPr/>
          <a:lstStyle/>
          <a:p>
            <a:pPr eaLnBrk="1" hangingPunct="1">
              <a:buFont typeface="Wingdings" pitchFamily="2" charset="2"/>
              <a:buNone/>
            </a:pPr>
            <a:r>
              <a:rPr lang="en-US" sz="3200" b="1" smtClean="0">
                <a:solidFill>
                  <a:schemeClr val="accent1"/>
                </a:solidFill>
              </a:rPr>
              <a:t>Identity thieves might:</a:t>
            </a:r>
          </a:p>
          <a:p>
            <a:pPr eaLnBrk="1" hangingPunct="1">
              <a:buFont typeface="Wingdings" pitchFamily="2" charset="2"/>
              <a:buNone/>
            </a:pPr>
            <a:endParaRPr lang="en-US" sz="3200" b="1" smtClean="0">
              <a:solidFill>
                <a:schemeClr val="accent1"/>
              </a:solidFill>
            </a:endParaRPr>
          </a:p>
          <a:p>
            <a:pPr eaLnBrk="1" hangingPunct="1"/>
            <a:r>
              <a:rPr lang="en-US" sz="3200" b="1" smtClean="0"/>
              <a:t>Steal mail from your mailbox. </a:t>
            </a:r>
          </a:p>
          <a:p>
            <a:pPr eaLnBrk="1" hangingPunct="1">
              <a:buFont typeface="Wingdings" pitchFamily="2" charset="2"/>
              <a:buNone/>
            </a:pPr>
            <a:endParaRPr lang="en-US" sz="3200" b="1" smtClean="0"/>
          </a:p>
          <a:p>
            <a:pPr eaLnBrk="1" hangingPunct="1"/>
            <a:r>
              <a:rPr lang="en-US" sz="3200" b="1" smtClean="0"/>
              <a:t>File a change of address form in your name to redirect your mail.</a:t>
            </a:r>
          </a:p>
          <a:p>
            <a:pPr eaLnBrk="1" hangingPunct="1">
              <a:buFont typeface="Wingdings" pitchFamily="2" charset="2"/>
              <a:buNone/>
            </a:pPr>
            <a:endParaRPr lang="en-US" sz="3200" b="1" smtClean="0">
              <a:latin typeface="Futura Lt BT" pitchFamily="34" charset="0"/>
            </a:endParaRPr>
          </a:p>
        </p:txBody>
      </p:sp>
      <p:pic>
        <p:nvPicPr>
          <p:cNvPr id="5124" name="Picture 8"/>
          <p:cNvPicPr>
            <a:picLocks noChangeAspect="1" noChangeArrowheads="1"/>
          </p:cNvPicPr>
          <p:nvPr/>
        </p:nvPicPr>
        <p:blipFill>
          <a:blip r:embed="rId3" cstate="print"/>
          <a:srcRect/>
          <a:stretch>
            <a:fillRect/>
          </a:stretch>
        </p:blipFill>
        <p:spPr bwMode="auto">
          <a:xfrm>
            <a:off x="6019800" y="838200"/>
            <a:ext cx="2133600"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b="1" smtClean="0"/>
              <a:t>Other identity thief tricks</a:t>
            </a:r>
          </a:p>
        </p:txBody>
      </p:sp>
      <p:sp>
        <p:nvSpPr>
          <p:cNvPr id="6147" name="Rectangle 3"/>
          <p:cNvSpPr>
            <a:spLocks noGrp="1" noChangeArrowheads="1"/>
          </p:cNvSpPr>
          <p:nvPr>
            <p:ph type="body" idx="1"/>
          </p:nvPr>
        </p:nvSpPr>
        <p:spPr/>
        <p:txBody>
          <a:bodyPr/>
          <a:lstStyle/>
          <a:p>
            <a:pPr eaLnBrk="1" hangingPunct="1">
              <a:buFont typeface="Wingdings" pitchFamily="2" charset="2"/>
              <a:buNone/>
            </a:pPr>
            <a:r>
              <a:rPr lang="en-US" sz="3200" b="1" smtClean="0">
                <a:solidFill>
                  <a:schemeClr val="accent1"/>
                </a:solidFill>
              </a:rPr>
              <a:t>They might:</a:t>
            </a:r>
          </a:p>
          <a:p>
            <a:pPr eaLnBrk="1" hangingPunct="1"/>
            <a:r>
              <a:rPr lang="en-US" sz="2800" b="1" smtClean="0"/>
              <a:t>Steal pre-approved credit card applications from the trash.</a:t>
            </a:r>
          </a:p>
          <a:p>
            <a:pPr eaLnBrk="1" hangingPunct="1"/>
            <a:endParaRPr lang="en-US" sz="2800" b="1" smtClean="0"/>
          </a:p>
          <a:p>
            <a:pPr eaLnBrk="1" hangingPunct="1"/>
            <a:r>
              <a:rPr lang="en-US" sz="2800" b="1" smtClean="0"/>
              <a:t>Go “dumpster diving” for bank statements or cancelled checks.</a:t>
            </a:r>
          </a:p>
          <a:p>
            <a:pPr eaLnBrk="1" hangingPunct="1">
              <a:buFont typeface="Wingdings" pitchFamily="2" charset="2"/>
              <a:buNone/>
            </a:pPr>
            <a:endParaRPr lang="en-US" sz="2800" b="1" smtClean="0"/>
          </a:p>
          <a:p>
            <a:pPr eaLnBrk="1" hangingPunct="1"/>
            <a:r>
              <a:rPr lang="en-US" sz="2800" b="1" smtClean="0"/>
              <a:t>Steal wallets and purses.</a:t>
            </a:r>
          </a:p>
          <a:p>
            <a:pPr eaLnBrk="1" hangingPunct="1">
              <a:buFont typeface="Wingdings" pitchFamily="2" charset="2"/>
              <a:buNone/>
            </a:pPr>
            <a:r>
              <a:rPr lang="en-US" sz="2600" b="1" smtClean="0"/>
              <a:t> </a:t>
            </a:r>
          </a:p>
        </p:txBody>
      </p:sp>
      <p:pic>
        <p:nvPicPr>
          <p:cNvPr id="6148" name="Picture 11" descr="MCj01499230000[1]"/>
          <p:cNvPicPr>
            <a:picLocks noChangeAspect="1" noChangeArrowheads="1"/>
          </p:cNvPicPr>
          <p:nvPr/>
        </p:nvPicPr>
        <p:blipFill>
          <a:blip r:embed="rId3" cstate="print"/>
          <a:srcRect/>
          <a:stretch>
            <a:fillRect/>
          </a:stretch>
        </p:blipFill>
        <p:spPr bwMode="auto">
          <a:xfrm>
            <a:off x="6248400" y="4343400"/>
            <a:ext cx="2697163" cy="2239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b="1" smtClean="0"/>
              <a:t>What information do you share?</a:t>
            </a:r>
          </a:p>
        </p:txBody>
      </p:sp>
      <p:sp>
        <p:nvSpPr>
          <p:cNvPr id="7171" name="Rectangle 3"/>
          <p:cNvSpPr>
            <a:spLocks noGrp="1" noChangeArrowheads="1"/>
          </p:cNvSpPr>
          <p:nvPr>
            <p:ph type="body" idx="1"/>
          </p:nvPr>
        </p:nvSpPr>
        <p:spPr>
          <a:xfrm>
            <a:off x="457200" y="1295400"/>
            <a:ext cx="8229600" cy="4530725"/>
          </a:xfrm>
        </p:spPr>
        <p:txBody>
          <a:bodyPr/>
          <a:lstStyle/>
          <a:p>
            <a:pPr eaLnBrk="1" hangingPunct="1"/>
            <a:r>
              <a:rPr lang="en-US" b="1" smtClean="0">
                <a:solidFill>
                  <a:schemeClr val="tx2"/>
                </a:solidFill>
              </a:rPr>
              <a:t>Have you:</a:t>
            </a:r>
          </a:p>
          <a:p>
            <a:pPr lvl="1" eaLnBrk="1" hangingPunct="1"/>
            <a:r>
              <a:rPr lang="en-US" smtClean="0"/>
              <a:t>Signed up for a loyalty card program?</a:t>
            </a:r>
          </a:p>
          <a:p>
            <a:pPr lvl="1" eaLnBrk="1" hangingPunct="1"/>
            <a:r>
              <a:rPr lang="en-US" smtClean="0"/>
              <a:t>Ordered a pizza at your home?</a:t>
            </a:r>
          </a:p>
          <a:p>
            <a:pPr lvl="1" eaLnBrk="1" hangingPunct="1"/>
            <a:r>
              <a:rPr lang="en-US" smtClean="0"/>
              <a:t>Given your phone number to a cashier?</a:t>
            </a:r>
          </a:p>
          <a:p>
            <a:pPr lvl="1" eaLnBrk="1" hangingPunct="1"/>
            <a:r>
              <a:rPr lang="en-US" smtClean="0"/>
              <a:t>Participated in a sweepstakes?</a:t>
            </a:r>
          </a:p>
          <a:p>
            <a:pPr lvl="1" eaLnBrk="1" hangingPunct="1"/>
            <a:r>
              <a:rPr lang="en-US" smtClean="0"/>
              <a:t>Donated to a charity and given your address and phone number?</a:t>
            </a:r>
          </a:p>
          <a:p>
            <a:pPr lvl="1" eaLnBrk="1" hangingPunct="1"/>
            <a:r>
              <a:rPr lang="en-US" smtClean="0"/>
              <a:t>Registered a product warranty?</a:t>
            </a:r>
          </a:p>
          <a:p>
            <a:pPr lvl="1" eaLnBrk="1" hangingPunct="1"/>
            <a:r>
              <a:rPr lang="en-US" smtClean="0"/>
              <a:t>Signed up on Facebook or MySpace?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3800" b="1" smtClean="0"/>
              <a:t>Most identity theft is low tech, but there are high tech methods:</a:t>
            </a:r>
          </a:p>
        </p:txBody>
      </p:sp>
      <p:sp>
        <p:nvSpPr>
          <p:cNvPr id="8195" name="Rectangle 3"/>
          <p:cNvSpPr>
            <a:spLocks noGrp="1" noChangeArrowheads="1"/>
          </p:cNvSpPr>
          <p:nvPr>
            <p:ph type="body" idx="1"/>
          </p:nvPr>
        </p:nvSpPr>
        <p:spPr/>
        <p:txBody>
          <a:bodyPr/>
          <a:lstStyle/>
          <a:p>
            <a:pPr eaLnBrk="1" hangingPunct="1"/>
            <a:r>
              <a:rPr lang="en-US" sz="2800" b="1" smtClean="0">
                <a:solidFill>
                  <a:schemeClr val="tx2"/>
                </a:solidFill>
              </a:rPr>
              <a:t>Phish</a:t>
            </a:r>
            <a:r>
              <a:rPr lang="en-US" sz="2400" b="1" smtClean="0">
                <a:solidFill>
                  <a:schemeClr val="tx2"/>
                </a:solidFill>
              </a:rPr>
              <a:t>ing </a:t>
            </a:r>
            <a:r>
              <a:rPr lang="en-US" sz="2400" b="1" smtClean="0"/>
              <a:t>– An authentic-looking e-mail that directs you to a web site to “update your information.”</a:t>
            </a:r>
          </a:p>
          <a:p>
            <a:pPr eaLnBrk="1" hangingPunct="1">
              <a:buFont typeface="Wingdings" pitchFamily="2" charset="2"/>
              <a:buNone/>
            </a:pPr>
            <a:endParaRPr lang="en-US" sz="2400" b="1" smtClean="0"/>
          </a:p>
          <a:p>
            <a:pPr eaLnBrk="1" hangingPunct="1"/>
            <a:r>
              <a:rPr lang="en-US" sz="2800" b="1" smtClean="0">
                <a:solidFill>
                  <a:schemeClr val="tx2"/>
                </a:solidFill>
              </a:rPr>
              <a:t>Pharming</a:t>
            </a:r>
            <a:r>
              <a:rPr lang="en-US" sz="2400" b="1" smtClean="0"/>
              <a:t> – “Hijacking” web domains to the thief’s own sites to gather personal information. </a:t>
            </a:r>
          </a:p>
          <a:p>
            <a:pPr lvl="1" eaLnBrk="1" hangingPunct="1"/>
            <a:r>
              <a:rPr lang="en-US" sz="2100" b="1" smtClean="0"/>
              <a:t>This can occur in 2 ways:</a:t>
            </a:r>
          </a:p>
          <a:p>
            <a:pPr lvl="1" eaLnBrk="1" hangingPunct="1">
              <a:buFont typeface="Wingdings" pitchFamily="2" charset="2"/>
              <a:buAutoNum type="arabicPeriod"/>
            </a:pPr>
            <a:r>
              <a:rPr lang="en-US" sz="2200" smtClean="0"/>
              <a:t>directly on users' computers </a:t>
            </a:r>
          </a:p>
          <a:p>
            <a:pPr lvl="1" eaLnBrk="1" hangingPunct="1">
              <a:buFont typeface="Wingdings" pitchFamily="2" charset="2"/>
              <a:buAutoNum type="arabicPeriod"/>
            </a:pPr>
            <a:r>
              <a:rPr lang="en-US" sz="2200" smtClean="0"/>
              <a:t>on domain name servers that resolve web site addresses for users</a:t>
            </a:r>
          </a:p>
          <a:p>
            <a:pPr lvl="1" eaLnBrk="1" hangingPunct="1"/>
            <a:endParaRPr lang="en-US" sz="2100" b="1"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b="1" smtClean="0"/>
              <a:t>Phone Scams</a:t>
            </a:r>
          </a:p>
        </p:txBody>
      </p:sp>
      <p:sp>
        <p:nvSpPr>
          <p:cNvPr id="9219" name="Rectangle 3"/>
          <p:cNvSpPr>
            <a:spLocks noGrp="1" noChangeArrowheads="1"/>
          </p:cNvSpPr>
          <p:nvPr>
            <p:ph type="body" idx="1"/>
          </p:nvPr>
        </p:nvSpPr>
        <p:spPr/>
        <p:txBody>
          <a:bodyPr/>
          <a:lstStyle/>
          <a:p>
            <a:pPr eaLnBrk="1" hangingPunct="1">
              <a:buFont typeface="Wingdings" pitchFamily="2" charset="2"/>
              <a:buNone/>
            </a:pPr>
            <a:r>
              <a:rPr lang="en-US" sz="3200" b="1" smtClean="0">
                <a:solidFill>
                  <a:schemeClr val="accent1"/>
                </a:solidFill>
              </a:rPr>
              <a:t>How this happens:</a:t>
            </a:r>
          </a:p>
          <a:p>
            <a:pPr eaLnBrk="1" hangingPunct="1"/>
            <a:r>
              <a:rPr lang="en-US" b="1" smtClean="0"/>
              <a:t>Someone pretending to be from the government contacts you. They ask for personal information for a legitimate reason (i.e., census research). </a:t>
            </a:r>
          </a:p>
          <a:p>
            <a:pPr eaLnBrk="1" hangingPunct="1"/>
            <a:endParaRPr lang="en-US" b="1" smtClean="0"/>
          </a:p>
          <a:p>
            <a:pPr eaLnBrk="1" hangingPunct="1"/>
            <a:r>
              <a:rPr lang="en-US" b="1" smtClean="0"/>
              <a:t>Someone contacts you asking for a donation to a fictitious charity.</a:t>
            </a:r>
          </a:p>
        </p:txBody>
      </p:sp>
      <p:pic>
        <p:nvPicPr>
          <p:cNvPr id="9220" name="Picture 4"/>
          <p:cNvPicPr>
            <a:picLocks noChangeAspect="1" noChangeArrowheads="1"/>
          </p:cNvPicPr>
          <p:nvPr/>
        </p:nvPicPr>
        <p:blipFill>
          <a:blip r:embed="rId3" cstate="print"/>
          <a:srcRect/>
          <a:stretch>
            <a:fillRect/>
          </a:stretch>
        </p:blipFill>
        <p:spPr bwMode="auto">
          <a:xfrm>
            <a:off x="4038600" y="381000"/>
            <a:ext cx="1247775" cy="952500"/>
          </a:xfrm>
          <a:prstGeom prst="rect">
            <a:avLst/>
          </a:prstGeom>
          <a:noFill/>
          <a:ln w="9525">
            <a:noFill/>
            <a:miter lim="800000"/>
            <a:headEnd/>
            <a:tailEnd/>
          </a:ln>
        </p:spPr>
      </p:pic>
      <p:pic>
        <p:nvPicPr>
          <p:cNvPr id="9221" name="Picture 5"/>
          <p:cNvPicPr>
            <a:picLocks noChangeAspect="1" noChangeArrowheads="1"/>
          </p:cNvPicPr>
          <p:nvPr/>
        </p:nvPicPr>
        <p:blipFill>
          <a:blip r:embed="rId4" cstate="print"/>
          <a:srcRect/>
          <a:stretch>
            <a:fillRect/>
          </a:stretch>
        </p:blipFill>
        <p:spPr bwMode="auto">
          <a:xfrm>
            <a:off x="7467600" y="381000"/>
            <a:ext cx="1019175" cy="962025"/>
          </a:xfrm>
          <a:prstGeom prst="rect">
            <a:avLst/>
          </a:prstGeom>
          <a:noFill/>
          <a:ln w="9525">
            <a:noFill/>
            <a:miter lim="800000"/>
            <a:headEnd/>
            <a:tailEnd/>
          </a:ln>
        </p:spPr>
      </p:pic>
      <p:pic>
        <p:nvPicPr>
          <p:cNvPr id="9222" name="Picture 6"/>
          <p:cNvPicPr>
            <a:picLocks noChangeAspect="1" noChangeArrowheads="1"/>
          </p:cNvPicPr>
          <p:nvPr/>
        </p:nvPicPr>
        <p:blipFill>
          <a:blip r:embed="rId5" cstate="print"/>
          <a:srcRect/>
          <a:stretch>
            <a:fillRect/>
          </a:stretch>
        </p:blipFill>
        <p:spPr bwMode="auto">
          <a:xfrm>
            <a:off x="5867400" y="381000"/>
            <a:ext cx="923925" cy="1009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b="1" smtClean="0"/>
              <a:t>Data Breaches</a:t>
            </a:r>
          </a:p>
        </p:txBody>
      </p:sp>
      <p:sp>
        <p:nvSpPr>
          <p:cNvPr id="10243" name="Rectangle 3"/>
          <p:cNvSpPr>
            <a:spLocks noGrp="1" noChangeArrowheads="1"/>
          </p:cNvSpPr>
          <p:nvPr>
            <p:ph type="body" idx="1"/>
          </p:nvPr>
        </p:nvSpPr>
        <p:spPr/>
        <p:txBody>
          <a:bodyPr/>
          <a:lstStyle/>
          <a:p>
            <a:pPr eaLnBrk="1" hangingPunct="1">
              <a:lnSpc>
                <a:spcPct val="80000"/>
              </a:lnSpc>
            </a:pPr>
            <a:r>
              <a:rPr lang="en-US" sz="2600" b="1" smtClean="0"/>
              <a:t>Personal information from a business or organization data base.</a:t>
            </a:r>
          </a:p>
          <a:p>
            <a:pPr eaLnBrk="1" hangingPunct="1">
              <a:lnSpc>
                <a:spcPct val="80000"/>
              </a:lnSpc>
              <a:buFont typeface="Wingdings" pitchFamily="2" charset="2"/>
              <a:buNone/>
            </a:pPr>
            <a:endParaRPr lang="en-US" sz="2600" b="1" smtClean="0"/>
          </a:p>
          <a:p>
            <a:pPr eaLnBrk="1" hangingPunct="1">
              <a:lnSpc>
                <a:spcPct val="80000"/>
              </a:lnSpc>
            </a:pPr>
            <a:r>
              <a:rPr lang="en-US" sz="2600" b="1" smtClean="0"/>
              <a:t>More than 155 million data records lost or stolen since 2005.</a:t>
            </a:r>
          </a:p>
          <a:p>
            <a:pPr lvl="1" eaLnBrk="1" hangingPunct="1">
              <a:lnSpc>
                <a:spcPct val="80000"/>
              </a:lnSpc>
            </a:pPr>
            <a:r>
              <a:rPr lang="en-US" sz="2000" smtClean="0"/>
              <a:t>Over 3 million from college and universities</a:t>
            </a:r>
          </a:p>
          <a:p>
            <a:pPr lvl="1" eaLnBrk="1" hangingPunct="1">
              <a:lnSpc>
                <a:spcPct val="80000"/>
              </a:lnSpc>
            </a:pPr>
            <a:r>
              <a:rPr lang="en-US" sz="2000" smtClean="0"/>
              <a:t>No notice required if data are encrypted</a:t>
            </a:r>
          </a:p>
          <a:p>
            <a:pPr eaLnBrk="1" hangingPunct="1">
              <a:lnSpc>
                <a:spcPct val="80000"/>
              </a:lnSpc>
              <a:buFont typeface="Wingdings" pitchFamily="2" charset="2"/>
              <a:buNone/>
            </a:pPr>
            <a:endParaRPr lang="en-US" sz="2000" smtClean="0"/>
          </a:p>
          <a:p>
            <a:pPr eaLnBrk="1" hangingPunct="1">
              <a:lnSpc>
                <a:spcPct val="80000"/>
              </a:lnSpc>
            </a:pPr>
            <a:r>
              <a:rPr lang="en-US" b="1" smtClean="0"/>
              <a:t>How?</a:t>
            </a:r>
          </a:p>
          <a:p>
            <a:pPr lvl="1" eaLnBrk="1" hangingPunct="1">
              <a:lnSpc>
                <a:spcPct val="80000"/>
              </a:lnSpc>
            </a:pPr>
            <a:r>
              <a:rPr lang="en-US" sz="2000" smtClean="0"/>
              <a:t>Hackers</a:t>
            </a:r>
          </a:p>
          <a:p>
            <a:pPr lvl="1" eaLnBrk="1" hangingPunct="1">
              <a:lnSpc>
                <a:spcPct val="80000"/>
              </a:lnSpc>
            </a:pPr>
            <a:r>
              <a:rPr lang="en-US" sz="2000" smtClean="0"/>
              <a:t>Accidental postings of personal information</a:t>
            </a:r>
          </a:p>
          <a:p>
            <a:pPr lvl="1" eaLnBrk="1" hangingPunct="1">
              <a:lnSpc>
                <a:spcPct val="80000"/>
              </a:lnSpc>
            </a:pPr>
            <a:r>
              <a:rPr lang="en-US" sz="2000" smtClean="0"/>
              <a:t>Stolen/lost laptops and data storage devices</a:t>
            </a:r>
          </a:p>
          <a:p>
            <a:pPr lvl="1" eaLnBrk="1" hangingPunct="1">
              <a:lnSpc>
                <a:spcPct val="80000"/>
              </a:lnSpc>
            </a:pPr>
            <a:r>
              <a:rPr lang="en-US" sz="2000" smtClean="0"/>
              <a:t>Employees steal data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b="1" smtClean="0"/>
              <a:t>Twin Wi-Fi Hotspots</a:t>
            </a:r>
          </a:p>
        </p:txBody>
      </p:sp>
      <p:sp>
        <p:nvSpPr>
          <p:cNvPr id="11267" name="Rectangle 3"/>
          <p:cNvSpPr>
            <a:spLocks noGrp="1" noChangeArrowheads="1"/>
          </p:cNvSpPr>
          <p:nvPr>
            <p:ph type="body" idx="1"/>
          </p:nvPr>
        </p:nvSpPr>
        <p:spPr/>
        <p:txBody>
          <a:bodyPr/>
          <a:lstStyle/>
          <a:p>
            <a:pPr eaLnBrk="1" hangingPunct="1"/>
            <a:r>
              <a:rPr lang="en-US" b="1" smtClean="0"/>
              <a:t>Hacker creates a hotspot with the same (or similar) name as a legitimate hotspot – at airports, coffee shops, etc.</a:t>
            </a:r>
          </a:p>
          <a:p>
            <a:pPr eaLnBrk="1" hangingPunct="1">
              <a:buFont typeface="Wingdings" pitchFamily="2" charset="2"/>
              <a:buNone/>
            </a:pPr>
            <a:endParaRPr lang="en-US" b="1" smtClean="0"/>
          </a:p>
          <a:p>
            <a:pPr eaLnBrk="1" hangingPunct="1"/>
            <a:r>
              <a:rPr lang="en-US" b="1" smtClean="0"/>
              <a:t>Users connect to the hacker’s hotspot instead of the legitimate one</a:t>
            </a:r>
          </a:p>
          <a:p>
            <a:pPr eaLnBrk="1" hangingPunct="1">
              <a:buFont typeface="Wingdings" pitchFamily="2" charset="2"/>
              <a:buNone/>
            </a:pPr>
            <a:endParaRPr lang="en-US" b="1" smtClean="0"/>
          </a:p>
          <a:p>
            <a:pPr eaLnBrk="1" hangingPunct="1"/>
            <a:r>
              <a:rPr lang="en-US" b="1" smtClean="0"/>
              <a:t>Hackers collect personal information</a:t>
            </a:r>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573</TotalTime>
  <Words>969</Words>
  <Application>Microsoft Office PowerPoint</Application>
  <PresentationFormat>On-screen Show (4:3)</PresentationFormat>
  <Paragraphs>227</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Edge</vt:lpstr>
      <vt:lpstr>Identity Theft: How to Protect Yourself</vt:lpstr>
      <vt:lpstr>Identity Theft</vt:lpstr>
      <vt:lpstr>How does it happen?</vt:lpstr>
      <vt:lpstr>Other identity thief tricks</vt:lpstr>
      <vt:lpstr>What information do you share?</vt:lpstr>
      <vt:lpstr>Most identity theft is low tech, but there are high tech methods:</vt:lpstr>
      <vt:lpstr>Phone Scams</vt:lpstr>
      <vt:lpstr>Data Breaches</vt:lpstr>
      <vt:lpstr>Twin Wi-Fi Hotspots</vt:lpstr>
      <vt:lpstr>How to Protect Yourself</vt:lpstr>
      <vt:lpstr>How Prepared Are You?</vt:lpstr>
      <vt:lpstr>How to Protect Yourself</vt:lpstr>
      <vt:lpstr>How to Protect Yourself</vt:lpstr>
      <vt:lpstr>How to Protect Yourself</vt:lpstr>
      <vt:lpstr>How to Protect Yourself: </vt:lpstr>
      <vt:lpstr>How to Protect Yourself: </vt:lpstr>
      <vt:lpstr>Monitor Your Personal Information</vt:lpstr>
      <vt:lpstr>Reporting Identity Theft</vt:lpstr>
      <vt:lpstr>Other Tips for Reporting Identity Theft</vt:lpstr>
      <vt:lpstr>Slide 20</vt:lpstr>
      <vt:lpstr>Slide 21</vt:lpstr>
    </vt:vector>
  </TitlesOfParts>
  <Company>UGA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Identity Theft  How to Protect Yourself</dc:title>
  <dc:creator>mzweig</dc:creator>
  <cp:lastModifiedBy>bcude</cp:lastModifiedBy>
  <cp:revision>25</cp:revision>
  <dcterms:created xsi:type="dcterms:W3CDTF">2007-03-21T20:23:21Z</dcterms:created>
  <dcterms:modified xsi:type="dcterms:W3CDTF">2011-08-10T02:55:39Z</dcterms:modified>
</cp:coreProperties>
</file>